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643" r:id="rId2"/>
    <p:sldId id="257" r:id="rId3"/>
    <p:sldId id="633" r:id="rId4"/>
    <p:sldId id="256" r:id="rId5"/>
    <p:sldId id="641" r:id="rId6"/>
    <p:sldId id="634" r:id="rId7"/>
    <p:sldId id="636" r:id="rId8"/>
    <p:sldId id="421" r:id="rId9"/>
    <p:sldId id="422" r:id="rId10"/>
    <p:sldId id="423" r:id="rId11"/>
    <p:sldId id="910" r:id="rId12"/>
    <p:sldId id="637" r:id="rId13"/>
    <p:sldId id="640" r:id="rId14"/>
    <p:sldId id="630" r:id="rId15"/>
    <p:sldId id="642" r:id="rId16"/>
    <p:sldId id="258" r:id="rId17"/>
    <p:sldId id="911" r:id="rId18"/>
    <p:sldId id="912" r:id="rId19"/>
    <p:sldId id="638" r:id="rId20"/>
    <p:sldId id="639" r:id="rId21"/>
    <p:sldId id="909" r:id="rId22"/>
    <p:sldId id="644" r:id="rId23"/>
    <p:sldId id="424" r:id="rId24"/>
    <p:sldId id="420" r:id="rId25"/>
    <p:sldId id="63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84D41-2C6A-B441-B105-924AC61FE5ED}">
          <p14:sldIdLst/>
        </p14:section>
        <p14:section name="Data In&amp;Out" id="{A6BA9333-E759-254A-A57D-617006799FD7}">
          <p14:sldIdLst>
            <p14:sldId id="643"/>
            <p14:sldId id="257"/>
            <p14:sldId id="633"/>
            <p14:sldId id="256"/>
            <p14:sldId id="641"/>
          </p14:sldIdLst>
        </p14:section>
        <p14:section name="Journeys" id="{706647E6-BA3A-8A4F-8C93-4A4B53C283F5}">
          <p14:sldIdLst>
            <p14:sldId id="634"/>
            <p14:sldId id="636"/>
            <p14:sldId id="421"/>
            <p14:sldId id="422"/>
            <p14:sldId id="423"/>
          </p14:sldIdLst>
        </p14:section>
        <p14:section name="Business Units" id="{84E6E236-13BF-234A-AF41-06304AB14FE8}">
          <p14:sldIdLst>
            <p14:sldId id="910"/>
            <p14:sldId id="637"/>
            <p14:sldId id="640"/>
          </p14:sldIdLst>
        </p14:section>
        <p14:section name="Interaction Studio" id="{BF74B9C1-CD32-8F41-8E5D-8ADCDF42D9A5}">
          <p14:sldIdLst>
            <p14:sldId id="630"/>
            <p14:sldId id="642"/>
          </p14:sldIdLst>
        </p14:section>
        <p14:section name="Triggered Sends" id="{D54E885C-6CD9-5642-AF8D-8B07E0593FAF}">
          <p14:sldIdLst>
            <p14:sldId id="258"/>
          </p14:sldIdLst>
        </p14:section>
        <p14:section name="New Transactional Sending" id="{081F8692-C078-8345-9C2B-579D904F1301}">
          <p14:sldIdLst>
            <p14:sldId id="911"/>
            <p14:sldId id="912"/>
          </p14:sldIdLst>
        </p14:section>
        <p14:section name="Blocks" id="{5C2E545F-BD3E-6044-8F38-C4F576E57AEC}">
          <p14:sldIdLst>
            <p14:sldId id="638"/>
            <p14:sldId id="639"/>
          </p14:sldIdLst>
        </p14:section>
        <p14:section name="Customer Examples" id="{91B92EF1-A991-AD40-875B-3A1CCDB774C5}">
          <p14:sldIdLst>
            <p14:sldId id="909"/>
            <p14:sldId id="644"/>
            <p14:sldId id="424"/>
            <p14:sldId id="420"/>
            <p14:sldId id="6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  <a:srgbClr val="E9EAEB"/>
    <a:srgbClr val="EEEEEF"/>
    <a:srgbClr val="EC7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3" autoAdjust="0"/>
    <p:restoredTop sz="96291"/>
  </p:normalViewPr>
  <p:slideViewPr>
    <p:cSldViewPr snapToGrid="0">
      <p:cViewPr varScale="1">
        <p:scale>
          <a:sx n="111" d="100"/>
          <a:sy n="111" d="100"/>
        </p:scale>
        <p:origin x="44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7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0F51D5-766B-F24C-B9EB-CAC9D4F65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B0BEC-EC57-F043-A94F-01411BA12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A6C22-D0D6-7D4F-B27C-187A2EAE64D2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2272-4A64-794D-8476-96320ED228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FE794-151B-C849-BFD7-2438071DFE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40F74-4C96-0F44-AAFA-608149824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54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CA908-A692-384A-8548-99296815B529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FB934-21DA-4B4C-8D68-0B4F4CC6C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15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4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6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34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8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3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1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4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7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91999" cy="6856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424396-1ABB-C24B-ACCA-76C9FDCCCAA7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2290611" y="6169537"/>
            <a:ext cx="1502241" cy="4885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17941-75AD-CC4C-B1BC-FD1266AD50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173" y="1222803"/>
            <a:ext cx="879081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954" y="2544697"/>
            <a:ext cx="8776141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955" y="3618108"/>
            <a:ext cx="6448872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954" y="3364442"/>
            <a:ext cx="6448871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501221" y="490790"/>
            <a:ext cx="1049096" cy="7343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956" y="5069122"/>
            <a:ext cx="2173117" cy="2213857"/>
            <a:chOff x="1028459" y="5082987"/>
            <a:chExt cx="1928871" cy="19655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alphaModFix amt="54000"/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alphaModFix amt="54000"/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783" y="5082987"/>
              <a:ext cx="919439" cy="153239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2360294" y="6074905"/>
            <a:ext cx="1502241" cy="4885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120588" y="5752087"/>
            <a:ext cx="1502241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920" y="5701216"/>
            <a:ext cx="460672" cy="372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A0F863-5ED9-BF47-9E43-9B5A7E5D55EA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2269132" y="6200091"/>
            <a:ext cx="1502241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684100" y="5568395"/>
            <a:ext cx="684240" cy="9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605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50AA5-2995-C14A-9FA5-7F4AE2FC5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786"/>
            <a:ext cx="12192000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8" y="1764287"/>
            <a:ext cx="10393374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9596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49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9" y="10218"/>
            <a:ext cx="12195176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4340" y="4674662"/>
            <a:ext cx="103852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7"/>
            <a:ext cx="11048829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7306928-D84D-C24E-B905-B726AB8A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63603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314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ADF6A-1985-D340-BD6A-E1BA71A59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" y="0"/>
            <a:ext cx="1219517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8"/>
            <a:ext cx="11048829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A2D00E-B6D0-154E-8722-BABD84C9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7288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DD63AB-3F17-DB4D-B97C-9E87FE0F95A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3" y="451413"/>
            <a:ext cx="12184173" cy="64065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B7A154-80AF-884B-9103-802962731CCC}"/>
              </a:ext>
            </a:extLst>
          </p:cNvPr>
          <p:cNvGrpSpPr/>
          <p:nvPr userDrawn="1"/>
        </p:nvGrpSpPr>
        <p:grpSpPr>
          <a:xfrm>
            <a:off x="362010" y="1168148"/>
            <a:ext cx="11491247" cy="5174417"/>
            <a:chOff x="361916" y="1483200"/>
            <a:chExt cx="11488254" cy="48593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CC8955-2005-0840-A06C-321CEB97D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3226"/>
            <a:stretch/>
          </p:blipFill>
          <p:spPr>
            <a:xfrm>
              <a:off x="361916" y="1483200"/>
              <a:ext cx="11488254" cy="48593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3480C6-C049-D147-A3F2-744296E2C36E}"/>
                </a:ext>
              </a:extLst>
            </p:cNvPr>
            <p:cNvSpPr/>
            <p:nvPr userDrawn="1"/>
          </p:nvSpPr>
          <p:spPr>
            <a:xfrm>
              <a:off x="1060704" y="1728216"/>
              <a:ext cx="10191347" cy="4170616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  <a:cs typeface="Salesforce Sans"/>
              </a:endParaRPr>
            </a:p>
          </p:txBody>
        </p:sp>
      </p:grpSp>
      <p:sp>
        <p:nvSpPr>
          <p:cNvPr id="30" name="Shape 677"/>
          <p:cNvSpPr/>
          <p:nvPr userDrawn="1"/>
        </p:nvSpPr>
        <p:spPr>
          <a:xfrm>
            <a:off x="4744340" y="4674662"/>
            <a:ext cx="103852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1333339" y="1662393"/>
            <a:ext cx="9885353" cy="298248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474B855-DAEB-C048-B976-5087D434E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89835" y="5553456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70462-CE9A-425A-A5D0-C2977FA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3F076-4E88-394E-B0C4-605B6B7209BD}"/>
              </a:ext>
            </a:extLst>
          </p:cNvPr>
          <p:cNvSpPr/>
          <p:nvPr userDrawn="1"/>
        </p:nvSpPr>
        <p:spPr>
          <a:xfrm>
            <a:off x="2424854" y="6097046"/>
            <a:ext cx="7472434" cy="258598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77D621-29AB-804C-A406-B0BCC5E95204}"/>
              </a:ext>
            </a:extLst>
          </p:cNvPr>
          <p:cNvSpPr/>
          <p:nvPr userDrawn="1"/>
        </p:nvSpPr>
        <p:spPr>
          <a:xfrm>
            <a:off x="877917" y="1096393"/>
            <a:ext cx="10659227" cy="18375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rgbClr val="FFFFFF"/>
              </a:solidFill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848117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ene Left - M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16777"/>
            <a:ext cx="12191991" cy="6856209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0800" dist="12700" dir="16200000" rotWithShape="0">
              <a:prstClr val="black">
                <a:alpha val="29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4"/>
            <a:ext cx="11048829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986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03A7E-962C-6844-A672-D8D0E15379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20000" flipH="1">
            <a:off x="212935" y="4229191"/>
            <a:ext cx="1556292" cy="1998883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4E9242F-A3C8-594F-9741-4C8BF7A1F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9EEAD-4183-4B19-ADDF-0608F66D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6529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ene Right - Look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8BCE5C-4560-1A4B-A4E2-AE71D2634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7"/>
            <a:ext cx="12191998" cy="685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F642-406A-C247-9A38-0678B4334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5164"/>
          <a:stretch/>
        </p:blipFill>
        <p:spPr>
          <a:xfrm>
            <a:off x="3068089" y="1792"/>
            <a:ext cx="9123901" cy="6856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1"/>
            <a:ext cx="12191991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4"/>
            <a:ext cx="11048829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986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9E3402-35C6-BA43-AC93-8513433E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304" y="6583407"/>
            <a:ext cx="4184118" cy="1993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9604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ene Left -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2CCBFF-1155-8C4A-A052-41C692CAD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91999" cy="6856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1"/>
            <a:ext cx="12191991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4"/>
            <a:ext cx="11048829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986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1D93B-F8F0-ED45-B267-2C40C9355B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778088" y="5277052"/>
            <a:ext cx="2958707" cy="1602216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29208C-C1B0-8042-8CE0-389F81A54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6486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Mountain P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2AAAE4-6338-3E4D-BABC-CCC27CF68B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8"/>
            <a:ext cx="12191998" cy="6856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44855-744A-ED4D-91F5-7F53B6D09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787"/>
            <a:ext cx="12191998" cy="6856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AECEEB-3C1D-8941-899B-48749067A2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788"/>
            <a:ext cx="12191998" cy="6856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7"/>
            <a:ext cx="11048829" cy="3697729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D92A31-BEFC-6E4E-954B-10B3B2F8F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3990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951DF-A915-4EC3-BCE3-AB57E8C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65150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Ball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2EA77-6313-8240-BB2A-9860C6C6A4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91999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7"/>
            <a:ext cx="7964974" cy="425785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B3B4D4D-74A0-DA46-AD21-38708C9C5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2B4A-C85D-408F-BE44-0ED8DB43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29230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13E119-9FD7-D446-B03F-ED372D4DE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</a:blip>
          <a:srcRect t="-900" b="900"/>
          <a:stretch/>
        </p:blipFill>
        <p:spPr>
          <a:xfrm>
            <a:off x="1" y="219456"/>
            <a:ext cx="12192000" cy="6638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4"/>
            <a:ext cx="11048829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986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34182B3-BC83-574F-BEFD-A10EC2325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E0D96-7C21-4589-BD0C-0F1AC3C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3804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9199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173" y="1222803"/>
            <a:ext cx="879081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954" y="2544697"/>
            <a:ext cx="8776141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955" y="3701237"/>
            <a:ext cx="6448872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954" y="3447572"/>
            <a:ext cx="6448871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01221" y="490790"/>
            <a:ext cx="1049096" cy="734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D50B-992F-2D45-95B4-9F183FA7202B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2961693" y="6367425"/>
            <a:ext cx="1333745" cy="4337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956" y="5069122"/>
            <a:ext cx="2173117" cy="2213857"/>
            <a:chOff x="1028459" y="5082987"/>
            <a:chExt cx="1928871" cy="19655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783" y="5082987"/>
              <a:ext cx="919439" cy="15323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EFACA-4C7C-3D45-9F72-EE60C04E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5000"/>
          </a:blip>
          <a:srcRect l="31513" r="42321" b="57150"/>
          <a:stretch/>
        </p:blipFill>
        <p:spPr>
          <a:xfrm flipV="1">
            <a:off x="8466267" y="0"/>
            <a:ext cx="3725733" cy="740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2360294" y="6074905"/>
            <a:ext cx="1502241" cy="488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D1B7C8-9B18-194E-A312-53B0AF121733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2290611" y="6169537"/>
            <a:ext cx="1502241" cy="48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84100" y="5568395"/>
            <a:ext cx="684240" cy="9219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-120588" y="5752087"/>
            <a:ext cx="1502241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1920" y="5701216"/>
            <a:ext cx="460672" cy="3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438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C59F-FA3F-F54E-8751-15FE801D3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" y="16777"/>
            <a:ext cx="12191991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4"/>
            <a:ext cx="11048829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986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98EFFC-93BE-C340-B727-C6821D6E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BE7DC1-42C2-499A-8E86-2BB0AD7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5445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Big Idea 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894"/>
            <a:ext cx="12191994" cy="68562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01788" y="1861677"/>
            <a:ext cx="6975246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169863" indent="-169863">
              <a:buClr>
                <a:schemeClr val="accent1"/>
              </a:buClr>
              <a:buFont typeface="Salesforce Sans" panose="020B0505020202020203" pitchFamily="34" charset="0"/>
              <a:buChar char="“"/>
              <a:defRPr lang="en-US" sz="3000" b="1" spc="0" dirty="0">
                <a:solidFill>
                  <a:schemeClr val="tx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1185987" y="3034780"/>
            <a:ext cx="4406042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2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88C3-0F54-9E4E-A548-2AA0AC73F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5000"/>
          </a:blip>
          <a:srcRect l="31513" r="42321" b="57150"/>
          <a:stretch/>
        </p:blipFill>
        <p:spPr>
          <a:xfrm flipH="1" flipV="1">
            <a:off x="-4" y="0"/>
            <a:ext cx="6719546" cy="1334998"/>
          </a:xfrm>
          <a:prstGeom prst="rect">
            <a:avLst/>
          </a:prstGeom>
        </p:spPr>
      </p:pic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1E30FB7F-ADFF-3747-AB3C-7C14E78A1A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73012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16FFF-26CE-DE4B-8FB1-68080725C4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592" y="1804672"/>
            <a:ext cx="7167717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592" y="2995939"/>
            <a:ext cx="7167717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CE224F9A-12A0-6544-8182-F92DAEAC9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916260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B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D0ECA0-E5B0-5E4B-82C3-1D30890CC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9" t="2399" r="1920"/>
          <a:stretch/>
        </p:blipFill>
        <p:spPr>
          <a:xfrm flipH="1">
            <a:off x="0" y="894"/>
            <a:ext cx="12406367" cy="6856213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12141" y="1804672"/>
            <a:ext cx="7167717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ctr"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12141" y="2995939"/>
            <a:ext cx="7167717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986F2-152D-6B4D-AC52-834BC9E3263E}"/>
              </a:ext>
            </a:extLst>
          </p:cNvPr>
          <p:cNvGrpSpPr/>
          <p:nvPr userDrawn="1"/>
        </p:nvGrpSpPr>
        <p:grpSpPr>
          <a:xfrm>
            <a:off x="2560099" y="5500834"/>
            <a:ext cx="828151" cy="1175485"/>
            <a:chOff x="723336" y="4484318"/>
            <a:chExt cx="1333398" cy="18931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94188B-5DB8-6C47-9697-200B314FE02A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723336" y="5943733"/>
              <a:ext cx="1333398" cy="4337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782E36-E2AA-A24F-8583-FABD866341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20482" y="4484318"/>
              <a:ext cx="1072602" cy="178766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8FECB7-D67E-F74B-B708-065D940AABAD}"/>
              </a:ext>
            </a:extLst>
          </p:cNvPr>
          <p:cNvGrpSpPr/>
          <p:nvPr userDrawn="1"/>
        </p:nvGrpSpPr>
        <p:grpSpPr>
          <a:xfrm>
            <a:off x="2420" y="4382698"/>
            <a:ext cx="1837872" cy="2139595"/>
            <a:chOff x="1082246" y="4738045"/>
            <a:chExt cx="1890350" cy="2201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A8B067-22B5-F748-9433-9395F031AE68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4B6D79-7589-604E-85EB-5F441F399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47BB7C-D33D-9344-B85F-BFEB81538C26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FBBBC-95C4-344F-9F94-25AD40AD95C8}"/>
              </a:ext>
            </a:extLst>
          </p:cNvPr>
          <p:cNvGrpSpPr/>
          <p:nvPr userDrawn="1"/>
        </p:nvGrpSpPr>
        <p:grpSpPr>
          <a:xfrm>
            <a:off x="1449438" y="5375205"/>
            <a:ext cx="1333745" cy="1269442"/>
            <a:chOff x="2666809" y="5395728"/>
            <a:chExt cx="1333398" cy="12694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723A177-8959-934F-9C98-12E843D2E76A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29" name="pasted-image.pdf" descr="pasted-image.pdf">
              <a:extLst>
                <a:ext uri="{FF2B5EF4-FFF2-40B4-BE49-F238E27FC236}">
                  <a16:creationId xmlns:a16="http://schemas.microsoft.com/office/drawing/2014/main" id="{AB894933-B508-F04F-B9C8-B108ECB21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85584360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C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F76AE0-F41C-D94B-9CC1-B63737F8DE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592" y="1804672"/>
            <a:ext cx="7167717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592" y="2995939"/>
            <a:ext cx="7167717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702B54-1961-BE4E-91EF-133BCDB14AFB}"/>
              </a:ext>
            </a:extLst>
          </p:cNvPr>
          <p:cNvGrpSpPr/>
          <p:nvPr userDrawn="1"/>
        </p:nvGrpSpPr>
        <p:grpSpPr>
          <a:xfrm>
            <a:off x="1302041" y="4701469"/>
            <a:ext cx="1890842" cy="2201262"/>
            <a:chOff x="1082246" y="4738045"/>
            <a:chExt cx="1890350" cy="22012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EC93C6-5590-1640-A696-EE0F5721CFE2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182066-3CEA-D84B-BF18-28D1F0BDA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DDC35F-6129-7945-BAE4-BBAB0AA3F986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98F39F-3025-D247-A4BA-8C26E5D8AC9F}"/>
              </a:ext>
            </a:extLst>
          </p:cNvPr>
          <p:cNvGrpSpPr/>
          <p:nvPr userDrawn="1"/>
        </p:nvGrpSpPr>
        <p:grpSpPr>
          <a:xfrm>
            <a:off x="3495578" y="5053890"/>
            <a:ext cx="1333745" cy="1269442"/>
            <a:chOff x="2666809" y="5395728"/>
            <a:chExt cx="1333398" cy="12694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F299DD-A7B6-5349-A57F-3C2A8F8DBC12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17" name="pasted-image.pdf" descr="pasted-image.pdf">
              <a:extLst>
                <a:ext uri="{FF2B5EF4-FFF2-40B4-BE49-F238E27FC236}">
                  <a16:creationId xmlns:a16="http://schemas.microsoft.com/office/drawing/2014/main" id="{23C12D71-DD1F-1E46-8E28-DE7DF1403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FA740-8148-E846-B36B-BA50335AE030}"/>
              </a:ext>
            </a:extLst>
          </p:cNvPr>
          <p:cNvGrpSpPr/>
          <p:nvPr userDrawn="1"/>
        </p:nvGrpSpPr>
        <p:grpSpPr>
          <a:xfrm>
            <a:off x="7383879" y="4999043"/>
            <a:ext cx="1002063" cy="474215"/>
            <a:chOff x="7381956" y="4999042"/>
            <a:chExt cx="1001802" cy="474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12E306-FB66-0C4B-8B63-B6F3D28D801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 rot="240000">
              <a:off x="7381956" y="5250692"/>
              <a:ext cx="1001802" cy="222565"/>
            </a:xfrm>
            <a:prstGeom prst="rect">
              <a:avLst/>
            </a:prstGeom>
          </p:spPr>
        </p:pic>
        <p:pic>
          <p:nvPicPr>
            <p:cNvPr id="19" name="Picture 18" descr="Cloud-the-Goat---Grazing.png">
              <a:extLst>
                <a:ext uri="{FF2B5EF4-FFF2-40B4-BE49-F238E27FC236}">
                  <a16:creationId xmlns:a16="http://schemas.microsoft.com/office/drawing/2014/main" id="{D01DBCC5-A904-FF43-B799-E3797A483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7860" y="4999042"/>
              <a:ext cx="508748" cy="4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8172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elis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3AF94-2E38-A14E-8CAD-1B817D84A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3722F9-BD34-454E-BCEA-4077B00A9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8" r="2945"/>
          <a:stretch/>
        </p:blipFill>
        <p:spPr>
          <a:xfrm>
            <a:off x="4" y="1"/>
            <a:ext cx="12191991" cy="6872985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18998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75071" y="3805431"/>
            <a:ext cx="2071549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092252" y="3805431"/>
            <a:ext cx="2069165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45326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49695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52396" y="1553041"/>
            <a:ext cx="1682388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71864" y="1553041"/>
            <a:ext cx="1682388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52096" y="1553041"/>
            <a:ext cx="1682388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741" y="3805431"/>
            <a:ext cx="207169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07049" y="3805431"/>
            <a:ext cx="2071549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24229" y="3805431"/>
            <a:ext cx="2069165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66958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684220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62498" y="1553041"/>
            <a:ext cx="1682388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86621" y="1553041"/>
            <a:ext cx="1682388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3BD94-0EAF-4EFC-8C10-5054B30D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59527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 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4"/>
            <a:ext cx="12191994" cy="685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75699" y="1564590"/>
            <a:ext cx="3890389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1E3165-EDDF-5748-B5C9-5A94E4CE0269}"/>
              </a:ext>
            </a:extLst>
          </p:cNvPr>
          <p:cNvCxnSpPr/>
          <p:nvPr userDrawn="1"/>
        </p:nvCxnSpPr>
        <p:spPr>
          <a:xfrm>
            <a:off x="2307622" y="2187389"/>
            <a:ext cx="2226544" cy="0"/>
          </a:xfrm>
          <a:prstGeom prst="line">
            <a:avLst/>
          </a:prstGeom>
          <a:ln w="9525" cmpd="sng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51BDA7-D145-2843-8524-CBE3872F2D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943" y="1228916"/>
            <a:ext cx="850353" cy="2424805"/>
          </a:xfrm>
          <a:prstGeom prst="rect">
            <a:avLst/>
          </a:prstGeom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0F1F9EB3-92DF-794A-92CC-F101C74D4B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0843" y="1929168"/>
            <a:ext cx="526048" cy="114744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258C88-EF08-43F2-AC72-4B677828F4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5700" y="2958265"/>
            <a:ext cx="3884293" cy="914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2pPr>
            <a:lvl3pPr marL="182562" indent="0" algn="ctr">
              <a:buNone/>
              <a:defRPr/>
            </a:lvl3pPr>
            <a:lvl4pPr marL="365125" indent="0" algn="ctr"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of Speaker</a:t>
            </a:r>
          </a:p>
          <a:p>
            <a:pPr lvl="1"/>
            <a:r>
              <a:rPr lang="en-US" dirty="0"/>
              <a:t>Email and Twitter</a:t>
            </a:r>
          </a:p>
        </p:txBody>
      </p:sp>
    </p:spTree>
    <p:extLst>
      <p:ext uri="{BB962C8B-B14F-4D97-AF65-F5344CB8AC3E}">
        <p14:creationId xmlns:p14="http://schemas.microsoft.com/office/powerpoint/2010/main" val="8516522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81402-9919-0840-BE5B-8FA9731EA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92000" cy="6856214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E227E1CA-834D-FC4F-ABC3-52AD45063D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F81986-C97C-FA49-9FA2-432FFCCF1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652AE-9A83-4A65-A398-ADB6F425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27025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AE9269-972C-DD49-87DB-CD01B06C6A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92000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F4C4DA5-FB9F-6B47-BF2F-9838AA2A5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785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 2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436" y="0"/>
            <a:ext cx="12211436" cy="686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E9877-22A5-7E47-ACD2-1589BC5FEB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7267" y="988291"/>
            <a:ext cx="5037464" cy="11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07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4C848BB4-9365-0348-A71C-E9ACD5A6B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FEDF6FB-B42E-E84B-A6B7-91963BDAF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A782-6A71-4DAE-8F6E-60EFCDA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16799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6540" y="2188105"/>
            <a:ext cx="4435043" cy="3724070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32E6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32E6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rgbClr val="59575C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rgbClr val="59575C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rgbClr val="59575C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rgbClr val="59575C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rgbClr val="59575C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rgbClr val="59575C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rgbClr val="59575C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rgbClr val="59575C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rgbClr val="59575C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rgbClr val="59575C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rgbClr val="59575C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752" y="2188105"/>
            <a:ext cx="4725631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defRPr/>
            </a:pPr>
            <a:r>
              <a:rPr lang="en-US" sz="1600" b="1" dirty="0">
                <a:solidFill>
                  <a:srgbClr val="032E6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  <a:defRPr/>
            </a:pP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  <a:defRPr/>
            </a:pP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  <a:defRPr/>
            </a:pP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rgbClr val="59575C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rgbClr val="59575C"/>
                </a:solidFill>
                <a:latin typeface="Salesforce Sans"/>
                <a:cs typeface="Salesforce Sans"/>
              </a:rPr>
            </a:b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rgbClr val="032E6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>
              <a:spcBef>
                <a:spcPts val="800"/>
              </a:spcBef>
              <a:buClr>
                <a:srgbClr val="7F2443"/>
              </a:buClr>
              <a:defRPr/>
            </a:pPr>
            <a:r>
              <a:rPr lang="en-US" sz="1200" b="1" dirty="0">
                <a:solidFill>
                  <a:srgbClr val="59575C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rgbClr val="7F2443"/>
              </a:buClr>
              <a:defRPr/>
            </a:pPr>
            <a:r>
              <a:rPr lang="en-US" sz="1200" b="1" dirty="0">
                <a:solidFill>
                  <a:srgbClr val="59575C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rgbClr val="7F2443"/>
              </a:buClr>
              <a:defRPr/>
            </a:pPr>
            <a:r>
              <a:rPr lang="en-US" sz="1200" b="1" dirty="0">
                <a:solidFill>
                  <a:srgbClr val="59575C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rgbClr val="59575C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9720" y="1756093"/>
            <a:ext cx="366014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rgbClr val="032E6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6001" y="-5454082"/>
            <a:ext cx="0" cy="12192000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1" y="-1588"/>
            <a:ext cx="12192000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>
                <a:defRPr/>
              </a:pPr>
              <a:endParaRPr lang="en-US" sz="1800" dirty="0">
                <a:solidFill>
                  <a:srgbClr val="FFFFFF"/>
                </a:solidFill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>
                <a:defRPr/>
              </a:pPr>
              <a:endParaRPr lang="en-US" sz="1800" dirty="0">
                <a:solidFill>
                  <a:srgbClr val="FFFFFF"/>
                </a:solidFill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>
                <a:defRPr/>
              </a:pPr>
              <a:endParaRPr lang="en-US" sz="1800" dirty="0">
                <a:solidFill>
                  <a:srgbClr val="FFFFFF"/>
                </a:solidFill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>
                <a:defRPr/>
              </a:pPr>
              <a:endParaRPr lang="en-US" sz="1800" dirty="0">
                <a:solidFill>
                  <a:srgbClr val="FFFFFF"/>
                </a:solidFill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4369" y="5632798"/>
            <a:ext cx="3981816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600" b="1" dirty="0">
                <a:solidFill>
                  <a:srgbClr val="032E61"/>
                </a:solidFill>
                <a:cs typeface="Salesforce Sans" charset="0"/>
              </a:rPr>
              <a:t>How to Create a New Guide Line</a:t>
            </a: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rgbClr val="59575C"/>
                </a:solidFill>
                <a:cs typeface="Salesforce Sans" charset="0"/>
              </a:rPr>
              <a:t>Select a guide, hold down the Option key and drag.  This will duplicate the line</a:t>
            </a:r>
            <a:endParaRPr lang="en-US" sz="1300" dirty="0">
              <a:solidFill>
                <a:srgbClr val="59575C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649" y="63504"/>
            <a:ext cx="116203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8001" y="6410462"/>
            <a:ext cx="8873260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071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eak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1" y="1785"/>
            <a:ext cx="12192000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733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805" y="3805431"/>
            <a:ext cx="2071549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6986" y="3805431"/>
            <a:ext cx="2069165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80060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4429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7130" y="1553041"/>
            <a:ext cx="1682388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6598" y="1553041"/>
            <a:ext cx="1682388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6830" y="1553041"/>
            <a:ext cx="1682388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475" y="3805431"/>
            <a:ext cx="207169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653" y="54755"/>
            <a:ext cx="11048702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41783" y="3805431"/>
            <a:ext cx="2071549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8963" y="3805431"/>
            <a:ext cx="2069165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401692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8954" y="3228950"/>
            <a:ext cx="214918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7233" y="1553041"/>
            <a:ext cx="1682388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21355" y="1553041"/>
            <a:ext cx="1682388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96112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6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426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199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8003" y="6410462"/>
            <a:ext cx="8873260" cy="21385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5496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- Title Only">
  <p:cSld name="2_Basic - 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571653" y="1097179"/>
            <a:ext cx="11049018" cy="47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200"/>
              <a:buNone/>
              <a:defRPr sz="22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Google Shape;31;p8" descr="pasted-image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3446" y="565460"/>
            <a:ext cx="635900" cy="44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>
            <a:spLocks noGrp="1"/>
          </p:cNvSpPr>
          <p:nvPr>
            <p:ph type="ftr" idx="11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71653" y="63500"/>
            <a:ext cx="1104870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187385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650" y="63504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49" y="1081138"/>
            <a:ext cx="11049019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399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86938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11048829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EC24F8EB-216A-114C-A6F0-B1CE5F3DC4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172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5577" y="1764285"/>
            <a:ext cx="5304901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91E565A-F689-FD45-AD59-7B622D380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F33EE887-530C-1743-A685-8FD470F4CB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13307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649" y="1764285"/>
            <a:ext cx="3429893" cy="422390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8507" y="1764003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5365" y="1763713"/>
            <a:ext cx="3429893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69D8521-30EB-A144-A921-7BDC8DE7A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DCDCCFF9-4E3A-4944-9237-6395AE3612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85684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18"/>
            <a:ext cx="1219517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8"/>
            <a:ext cx="11048829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601F8B-EEFB-E444-B24E-ECA9F5D45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446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ve the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25"/>
            <a:ext cx="12191999" cy="6856213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5176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649" y="1764285"/>
            <a:ext cx="11048829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53" y="1097179"/>
            <a:ext cx="11049018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5182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E7A3AD5D-7551-ED48-B533-7097B4FD0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144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pic>
        <p:nvPicPr>
          <p:cNvPr id="52" name="pasted-image.pdf" descr="pasted-image.pdf">
            <a:extLst>
              <a:ext uri="{FF2B5EF4-FFF2-40B4-BE49-F238E27FC236}">
                <a16:creationId xmlns:a16="http://schemas.microsoft.com/office/drawing/2014/main" id="{D60D4BDF-DED6-1242-8461-68BDA8F607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3942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h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54DE8D-0478-634F-B365-7E606B15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517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218"/>
            <a:ext cx="12195176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649" y="63504"/>
            <a:ext cx="11048829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649" y="1764288"/>
            <a:ext cx="11048829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649" y="1097179"/>
            <a:ext cx="11048829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3446" y="565460"/>
            <a:ext cx="635900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3E82CE1-42FB-794C-8A69-B8286D610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9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311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167A22-5189-DC48-B051-55E20BE7C8B2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0" y="1787"/>
            <a:ext cx="12191998" cy="6856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58B4D-029F-FE44-892D-8785826D7796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2" y="1788"/>
            <a:ext cx="12191998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653" y="1762125"/>
            <a:ext cx="11048702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  <a:p>
            <a:pPr lvl="4"/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653" y="63500"/>
            <a:ext cx="11048702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110931" y="6571832"/>
            <a:ext cx="5509424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rgbClr val="59575C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3805321" y="6672263"/>
            <a:ext cx="18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rgbClr val="59575C">
                  <a:lumMod val="75000"/>
                </a:srgbClr>
              </a:solidFill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79026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b="0" kern="1200" dirty="0">
          <a:solidFill>
            <a:srgbClr val="5E5B61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7.svg"/><Relationship Id="rId5" Type="http://schemas.openxmlformats.org/officeDocument/2006/relationships/image" Target="../media/image95.png"/><Relationship Id="rId4" Type="http://schemas.openxmlformats.org/officeDocument/2006/relationships/image" Target="../media/image1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9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8.png"/><Relationship Id="rId11" Type="http://schemas.openxmlformats.org/officeDocument/2006/relationships/image" Target="../media/image81.png"/><Relationship Id="rId5" Type="http://schemas.openxmlformats.org/officeDocument/2006/relationships/image" Target="../media/image95.png"/><Relationship Id="rId10" Type="http://schemas.openxmlformats.org/officeDocument/2006/relationships/image" Target="../media/image115.svg"/><Relationship Id="rId4" Type="http://schemas.openxmlformats.org/officeDocument/2006/relationships/image" Target="../media/image97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1.png"/><Relationship Id="rId3" Type="http://schemas.openxmlformats.org/officeDocument/2006/relationships/image" Target="../media/image62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67.png"/><Relationship Id="rId10" Type="http://schemas.openxmlformats.org/officeDocument/2006/relationships/image" Target="../media/image105.png"/><Relationship Id="rId4" Type="http://schemas.openxmlformats.org/officeDocument/2006/relationships/image" Target="../media/image54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9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9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2.png"/><Relationship Id="rId12" Type="http://schemas.openxmlformats.org/officeDocument/2006/relationships/image" Target="../media/image59.svg"/><Relationship Id="rId17" Type="http://schemas.openxmlformats.org/officeDocument/2006/relationships/image" Target="../media/image58.png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sv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image" Target="../media/image57.svg"/><Relationship Id="rId4" Type="http://schemas.openxmlformats.org/officeDocument/2006/relationships/image" Target="../media/image50.emf"/><Relationship Id="rId9" Type="http://schemas.openxmlformats.org/officeDocument/2006/relationships/image" Target="../media/image53.png"/><Relationship Id="rId14" Type="http://schemas.openxmlformats.org/officeDocument/2006/relationships/image" Target="../media/image61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emf"/><Relationship Id="rId18" Type="http://schemas.openxmlformats.org/officeDocument/2006/relationships/image" Target="../media/image84.png"/><Relationship Id="rId26" Type="http://schemas.openxmlformats.org/officeDocument/2006/relationships/image" Target="../media/image114.png"/><Relationship Id="rId39" Type="http://schemas.openxmlformats.org/officeDocument/2006/relationships/image" Target="../media/image122.png"/><Relationship Id="rId21" Type="http://schemas.openxmlformats.org/officeDocument/2006/relationships/image" Target="../media/image83.svg"/><Relationship Id="rId34" Type="http://schemas.openxmlformats.org/officeDocument/2006/relationships/image" Target="../media/image147.svg"/><Relationship Id="rId42" Type="http://schemas.openxmlformats.org/officeDocument/2006/relationships/image" Target="../media/image101.svg"/><Relationship Id="rId47" Type="http://schemas.openxmlformats.org/officeDocument/2006/relationships/image" Target="../media/image124.png"/><Relationship Id="rId50" Type="http://schemas.openxmlformats.org/officeDocument/2006/relationships/image" Target="../media/image159.svg"/><Relationship Id="rId55" Type="http://schemas.openxmlformats.org/officeDocument/2006/relationships/image" Target="../media/image79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29" Type="http://schemas.openxmlformats.org/officeDocument/2006/relationships/image" Target="../media/image117.png"/><Relationship Id="rId11" Type="http://schemas.openxmlformats.org/officeDocument/2006/relationships/image" Target="../media/image52.png"/><Relationship Id="rId24" Type="http://schemas.openxmlformats.org/officeDocument/2006/relationships/image" Target="../media/image113.png"/><Relationship Id="rId32" Type="http://schemas.openxmlformats.org/officeDocument/2006/relationships/image" Target="../media/image145.svg"/><Relationship Id="rId37" Type="http://schemas.openxmlformats.org/officeDocument/2006/relationships/image" Target="../media/image121.png"/><Relationship Id="rId40" Type="http://schemas.openxmlformats.org/officeDocument/2006/relationships/image" Target="../media/image153.svg"/><Relationship Id="rId45" Type="http://schemas.openxmlformats.org/officeDocument/2006/relationships/image" Target="../media/image123.png"/><Relationship Id="rId53" Type="http://schemas.openxmlformats.org/officeDocument/2006/relationships/image" Target="../media/image127.png"/><Relationship Id="rId5" Type="http://schemas.openxmlformats.org/officeDocument/2006/relationships/image" Target="../media/image59.svg"/><Relationship Id="rId10" Type="http://schemas.openxmlformats.org/officeDocument/2006/relationships/image" Target="../media/image135.svg"/><Relationship Id="rId19" Type="http://schemas.openxmlformats.org/officeDocument/2006/relationships/image" Target="../media/image99.svg"/><Relationship Id="rId31" Type="http://schemas.openxmlformats.org/officeDocument/2006/relationships/image" Target="../media/image118.png"/><Relationship Id="rId44" Type="http://schemas.openxmlformats.org/officeDocument/2006/relationships/image" Target="../media/image103.svg"/><Relationship Id="rId52" Type="http://schemas.openxmlformats.org/officeDocument/2006/relationships/image" Target="../media/image161.svg"/><Relationship Id="rId4" Type="http://schemas.openxmlformats.org/officeDocument/2006/relationships/image" Target="../media/image54.png"/><Relationship Id="rId9" Type="http://schemas.openxmlformats.org/officeDocument/2006/relationships/image" Target="../media/image111.png"/><Relationship Id="rId14" Type="http://schemas.openxmlformats.org/officeDocument/2006/relationships/image" Target="../media/image51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Relationship Id="rId30" Type="http://schemas.openxmlformats.org/officeDocument/2006/relationships/image" Target="../media/image143.svg"/><Relationship Id="rId35" Type="http://schemas.openxmlformats.org/officeDocument/2006/relationships/image" Target="../media/image120.png"/><Relationship Id="rId43" Type="http://schemas.openxmlformats.org/officeDocument/2006/relationships/image" Target="../media/image86.png"/><Relationship Id="rId48" Type="http://schemas.openxmlformats.org/officeDocument/2006/relationships/image" Target="../media/image157.svg"/><Relationship Id="rId56" Type="http://schemas.openxmlformats.org/officeDocument/2006/relationships/image" Target="../media/image89.svg"/><Relationship Id="rId8" Type="http://schemas.openxmlformats.org/officeDocument/2006/relationships/image" Target="../media/image61.svg"/><Relationship Id="rId51" Type="http://schemas.openxmlformats.org/officeDocument/2006/relationships/image" Target="../media/image126.png"/><Relationship Id="rId3" Type="http://schemas.openxmlformats.org/officeDocument/2006/relationships/image" Target="../media/image50.svg"/><Relationship Id="rId12" Type="http://schemas.openxmlformats.org/officeDocument/2006/relationships/image" Target="../media/image55.svg"/><Relationship Id="rId17" Type="http://schemas.openxmlformats.org/officeDocument/2006/relationships/image" Target="../media/image57.svg"/><Relationship Id="rId25" Type="http://schemas.openxmlformats.org/officeDocument/2006/relationships/image" Target="../media/image139.svg"/><Relationship Id="rId33" Type="http://schemas.openxmlformats.org/officeDocument/2006/relationships/image" Target="../media/image119.png"/><Relationship Id="rId38" Type="http://schemas.openxmlformats.org/officeDocument/2006/relationships/image" Target="../media/image151.svg"/><Relationship Id="rId46" Type="http://schemas.openxmlformats.org/officeDocument/2006/relationships/image" Target="../media/image155.svg"/><Relationship Id="rId20" Type="http://schemas.openxmlformats.org/officeDocument/2006/relationships/image" Target="../media/image76.png"/><Relationship Id="rId41" Type="http://schemas.openxmlformats.org/officeDocument/2006/relationships/image" Target="../media/image85.png"/><Relationship Id="rId54" Type="http://schemas.openxmlformats.org/officeDocument/2006/relationships/image" Target="../media/image16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15" Type="http://schemas.openxmlformats.org/officeDocument/2006/relationships/image" Target="../media/image53.svg"/><Relationship Id="rId23" Type="http://schemas.openxmlformats.org/officeDocument/2006/relationships/image" Target="../media/image137.svg"/><Relationship Id="rId28" Type="http://schemas.openxmlformats.org/officeDocument/2006/relationships/image" Target="../media/image116.png"/><Relationship Id="rId36" Type="http://schemas.openxmlformats.org/officeDocument/2006/relationships/image" Target="../media/image149.svg"/><Relationship Id="rId4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71.svg"/><Relationship Id="rId18" Type="http://schemas.openxmlformats.org/officeDocument/2006/relationships/image" Target="../media/image103.svg"/><Relationship Id="rId26" Type="http://schemas.openxmlformats.org/officeDocument/2006/relationships/image" Target="../media/image139.emf"/><Relationship Id="rId3" Type="http://schemas.openxmlformats.org/officeDocument/2006/relationships/image" Target="../media/image58.png"/><Relationship Id="rId21" Type="http://schemas.openxmlformats.org/officeDocument/2006/relationships/image" Target="../media/image136.png"/><Relationship Id="rId7" Type="http://schemas.openxmlformats.org/officeDocument/2006/relationships/image" Target="../media/image157.svg"/><Relationship Id="rId12" Type="http://schemas.openxmlformats.org/officeDocument/2006/relationships/image" Target="../media/image134.png"/><Relationship Id="rId17" Type="http://schemas.openxmlformats.org/officeDocument/2006/relationships/image" Target="../media/image86.png"/><Relationship Id="rId25" Type="http://schemas.openxmlformats.org/officeDocument/2006/relationships/image" Target="../media/image17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9.sv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11" Type="http://schemas.openxmlformats.org/officeDocument/2006/relationships/image" Target="../media/image133.tiff"/><Relationship Id="rId24" Type="http://schemas.openxmlformats.org/officeDocument/2006/relationships/image" Target="../media/image138.png"/><Relationship Id="rId5" Type="http://schemas.openxmlformats.org/officeDocument/2006/relationships/image" Target="../media/image155.svg"/><Relationship Id="rId15" Type="http://schemas.openxmlformats.org/officeDocument/2006/relationships/image" Target="../media/image84.png"/><Relationship Id="rId23" Type="http://schemas.openxmlformats.org/officeDocument/2006/relationships/image" Target="../media/image137.emf"/><Relationship Id="rId10" Type="http://schemas.openxmlformats.org/officeDocument/2006/relationships/image" Target="../media/image132.png"/><Relationship Id="rId19" Type="http://schemas.openxmlformats.org/officeDocument/2006/relationships/image" Target="../media/image85.png"/><Relationship Id="rId4" Type="http://schemas.openxmlformats.org/officeDocument/2006/relationships/image" Target="../media/image123.png"/><Relationship Id="rId9" Type="http://schemas.openxmlformats.org/officeDocument/2006/relationships/image" Target="../media/image159.svg"/><Relationship Id="rId14" Type="http://schemas.openxmlformats.org/officeDocument/2006/relationships/image" Target="../media/image135.png"/><Relationship Id="rId22" Type="http://schemas.openxmlformats.org/officeDocument/2006/relationships/image" Target="../media/image17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42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80.sv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svg"/><Relationship Id="rId18" Type="http://schemas.openxmlformats.org/officeDocument/2006/relationships/image" Target="../media/image146.png"/><Relationship Id="rId26" Type="http://schemas.openxmlformats.org/officeDocument/2006/relationships/image" Target="../media/image58.png"/><Relationship Id="rId3" Type="http://schemas.openxmlformats.org/officeDocument/2006/relationships/image" Target="../media/image91.png"/><Relationship Id="rId21" Type="http://schemas.openxmlformats.org/officeDocument/2006/relationships/image" Target="../media/image135.svg"/><Relationship Id="rId34" Type="http://schemas.openxmlformats.org/officeDocument/2006/relationships/image" Target="../media/image114.png"/><Relationship Id="rId7" Type="http://schemas.openxmlformats.org/officeDocument/2006/relationships/image" Target="../media/image137.emf"/><Relationship Id="rId12" Type="http://schemas.openxmlformats.org/officeDocument/2006/relationships/image" Target="../media/image86.png"/><Relationship Id="rId17" Type="http://schemas.openxmlformats.org/officeDocument/2006/relationships/image" Target="../media/image61.svg"/><Relationship Id="rId25" Type="http://schemas.openxmlformats.org/officeDocument/2006/relationships/image" Target="../media/image59.svg"/><Relationship Id="rId33" Type="http://schemas.openxmlformats.org/officeDocument/2006/relationships/image" Target="../media/image1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.png"/><Relationship Id="rId20" Type="http://schemas.openxmlformats.org/officeDocument/2006/relationships/image" Target="../media/image111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11" Type="http://schemas.openxmlformats.org/officeDocument/2006/relationships/image" Target="../media/image101.svg"/><Relationship Id="rId24" Type="http://schemas.openxmlformats.org/officeDocument/2006/relationships/image" Target="../media/image54.png"/><Relationship Id="rId32" Type="http://schemas.openxmlformats.org/officeDocument/2006/relationships/image" Target="../media/image139.svg"/><Relationship Id="rId5" Type="http://schemas.openxmlformats.org/officeDocument/2006/relationships/image" Target="../media/image59.emf"/><Relationship Id="rId15" Type="http://schemas.openxmlformats.org/officeDocument/2006/relationships/image" Target="../media/image89.svg"/><Relationship Id="rId23" Type="http://schemas.openxmlformats.org/officeDocument/2006/relationships/image" Target="../media/image55.svg"/><Relationship Id="rId28" Type="http://schemas.openxmlformats.org/officeDocument/2006/relationships/image" Target="../media/image83.svg"/><Relationship Id="rId10" Type="http://schemas.openxmlformats.org/officeDocument/2006/relationships/image" Target="../media/image85.png"/><Relationship Id="rId19" Type="http://schemas.openxmlformats.org/officeDocument/2006/relationships/image" Target="../media/image187.svg"/><Relationship Id="rId31" Type="http://schemas.openxmlformats.org/officeDocument/2006/relationships/image" Target="../media/image113.png"/><Relationship Id="rId4" Type="http://schemas.openxmlformats.org/officeDocument/2006/relationships/image" Target="../media/image60.emf"/><Relationship Id="rId9" Type="http://schemas.openxmlformats.org/officeDocument/2006/relationships/image" Target="../media/image99.svg"/><Relationship Id="rId14" Type="http://schemas.openxmlformats.org/officeDocument/2006/relationships/image" Target="../media/image79.png"/><Relationship Id="rId22" Type="http://schemas.openxmlformats.org/officeDocument/2006/relationships/image" Target="../media/image52.png"/><Relationship Id="rId27" Type="http://schemas.openxmlformats.org/officeDocument/2006/relationships/image" Target="../media/image76.png"/><Relationship Id="rId30" Type="http://schemas.openxmlformats.org/officeDocument/2006/relationships/image" Target="../media/image137.svg"/><Relationship Id="rId8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svg"/><Relationship Id="rId5" Type="http://schemas.openxmlformats.org/officeDocument/2006/relationships/image" Target="../media/image55.png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2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0.png"/><Relationship Id="rId18" Type="http://schemas.openxmlformats.org/officeDocument/2006/relationships/image" Target="../media/image96.svg"/><Relationship Id="rId3" Type="http://schemas.openxmlformats.org/officeDocument/2006/relationships/image" Target="../media/image83.svg"/><Relationship Id="rId21" Type="http://schemas.openxmlformats.org/officeDocument/2006/relationships/image" Target="../media/image83.emf"/><Relationship Id="rId7" Type="http://schemas.openxmlformats.org/officeDocument/2006/relationships/image" Target="../media/image86.svg"/><Relationship Id="rId12" Type="http://schemas.openxmlformats.org/officeDocument/2006/relationships/image" Target="../media/image90.svg"/><Relationship Id="rId17" Type="http://schemas.openxmlformats.org/officeDocument/2006/relationships/image" Target="../media/image82.png"/><Relationship Id="rId2" Type="http://schemas.openxmlformats.org/officeDocument/2006/relationships/image" Target="../media/image76.png"/><Relationship Id="rId16" Type="http://schemas.openxmlformats.org/officeDocument/2006/relationships/image" Target="../media/image94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61.png"/><Relationship Id="rId5" Type="http://schemas.openxmlformats.org/officeDocument/2006/relationships/image" Target="../media/image84.svg"/><Relationship Id="rId15" Type="http://schemas.openxmlformats.org/officeDocument/2006/relationships/image" Target="../media/image81.png"/><Relationship Id="rId10" Type="http://schemas.openxmlformats.org/officeDocument/2006/relationships/image" Target="../media/image89.svg"/><Relationship Id="rId19" Type="http://schemas.openxmlformats.org/officeDocument/2006/relationships/image" Target="../media/image54.png"/><Relationship Id="rId4" Type="http://schemas.openxmlformats.org/officeDocument/2006/relationships/image" Target="../media/image67.png"/><Relationship Id="rId9" Type="http://schemas.openxmlformats.org/officeDocument/2006/relationships/image" Target="../media/image79.png"/><Relationship Id="rId14" Type="http://schemas.openxmlformats.org/officeDocument/2006/relationships/image" Target="../media/image9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7.svg"/><Relationship Id="rId18" Type="http://schemas.openxmlformats.org/officeDocument/2006/relationships/image" Target="../media/image6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88.png"/><Relationship Id="rId17" Type="http://schemas.openxmlformats.org/officeDocument/2006/relationships/image" Target="../media/image109.svg"/><Relationship Id="rId2" Type="http://schemas.openxmlformats.org/officeDocument/2006/relationships/image" Target="../media/image84.png"/><Relationship Id="rId16" Type="http://schemas.openxmlformats.org/officeDocument/2006/relationships/image" Target="../media/image89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105.svg"/><Relationship Id="rId5" Type="http://schemas.openxmlformats.org/officeDocument/2006/relationships/image" Target="../media/image101.svg"/><Relationship Id="rId15" Type="http://schemas.openxmlformats.org/officeDocument/2006/relationships/image" Target="../media/image59.svg"/><Relationship Id="rId10" Type="http://schemas.openxmlformats.org/officeDocument/2006/relationships/image" Target="../media/image87.png"/><Relationship Id="rId19" Type="http://schemas.openxmlformats.org/officeDocument/2006/relationships/image" Target="../media/image90.svg"/><Relationship Id="rId4" Type="http://schemas.openxmlformats.org/officeDocument/2006/relationships/image" Target="../media/image85.png"/><Relationship Id="rId9" Type="http://schemas.openxmlformats.org/officeDocument/2006/relationships/image" Target="../media/image94.sv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7494" y="2467897"/>
            <a:ext cx="8790814" cy="539118"/>
          </a:xfrm>
        </p:spPr>
        <p:txBody>
          <a:bodyPr/>
          <a:lstStyle/>
          <a:p>
            <a:r>
              <a:rPr lang="en-US" dirty="0"/>
              <a:t>Experts Architectural Diagrams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494" y="3426107"/>
            <a:ext cx="6448872" cy="285093"/>
          </a:xfrm>
        </p:spPr>
        <p:txBody>
          <a:bodyPr/>
          <a:lstStyle/>
          <a:p>
            <a:r>
              <a:rPr lang="en-US" dirty="0"/>
              <a:t>Last updated August 16, 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036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FFB40-B287-104A-8876-1D01F9A8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64" y="102191"/>
            <a:ext cx="11048702" cy="738865"/>
          </a:xfrm>
        </p:spPr>
        <p:txBody>
          <a:bodyPr/>
          <a:lstStyle/>
          <a:p>
            <a:r>
              <a:rPr lang="en-US" dirty="0"/>
              <a:t>Real Time Trigger, Batch Journeys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2B73-331A-AB43-B063-3C519175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348" y="948839"/>
            <a:ext cx="11049018" cy="338554"/>
          </a:xfrm>
        </p:spPr>
        <p:txBody>
          <a:bodyPr/>
          <a:lstStyle/>
          <a:p>
            <a:r>
              <a:rPr lang="en-US" dirty="0"/>
              <a:t>Initial email delivered in seconds, Journeys initiated in batches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D812F0A-58F9-AB4E-834A-94799F1E3A4D}"/>
              </a:ext>
            </a:extLst>
          </p:cNvPr>
          <p:cNvSpPr/>
          <p:nvPr/>
        </p:nvSpPr>
        <p:spPr>
          <a:xfrm>
            <a:off x="4121812" y="2123090"/>
            <a:ext cx="7868576" cy="4572000"/>
          </a:xfrm>
          <a:prstGeom prst="roundRect">
            <a:avLst>
              <a:gd name="adj" fmla="val 248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cs typeface="Salesforce Sans"/>
              </a:rPr>
              <a:t>MARKETING CLOUD</a:t>
            </a:r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FCED4C-FE5D-F241-80F8-20ABB87DB403}"/>
              </a:ext>
            </a:extLst>
          </p:cNvPr>
          <p:cNvSpPr>
            <a:spLocks/>
          </p:cNvSpPr>
          <p:nvPr/>
        </p:nvSpPr>
        <p:spPr>
          <a:xfrm>
            <a:off x="4328100" y="2565041"/>
            <a:ext cx="7469718" cy="3940863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032B49-44CD-5D44-9E0B-1CE86915FF03}"/>
              </a:ext>
            </a:extLst>
          </p:cNvPr>
          <p:cNvSpPr/>
          <p:nvPr/>
        </p:nvSpPr>
        <p:spPr>
          <a:xfrm>
            <a:off x="10224020" y="4862764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9124AF-BC6D-F240-9C62-2054A34DDC21}"/>
              </a:ext>
            </a:extLst>
          </p:cNvPr>
          <p:cNvSpPr/>
          <p:nvPr/>
        </p:nvSpPr>
        <p:spPr>
          <a:xfrm>
            <a:off x="10206917" y="3741497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DEA11-9AD8-854B-9E3F-26ED5A69B6BF}"/>
              </a:ext>
            </a:extLst>
          </p:cNvPr>
          <p:cNvGrpSpPr/>
          <p:nvPr/>
        </p:nvGrpSpPr>
        <p:grpSpPr>
          <a:xfrm>
            <a:off x="7611107" y="1904162"/>
            <a:ext cx="336392" cy="336392"/>
            <a:chOff x="2951501" y="1529044"/>
            <a:chExt cx="336392" cy="3363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910711-1675-1545-819B-EE411D737925}"/>
                </a:ext>
              </a:extLst>
            </p:cNvPr>
            <p:cNvSpPr/>
            <p:nvPr/>
          </p:nvSpPr>
          <p:spPr>
            <a:xfrm>
              <a:off x="2951501" y="1529044"/>
              <a:ext cx="336392" cy="336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6" name="Icon_Marketing_2017.png" descr="Icon_Marketing_2017.png">
              <a:extLst>
                <a:ext uri="{FF2B5EF4-FFF2-40B4-BE49-F238E27FC236}">
                  <a16:creationId xmlns:a16="http://schemas.microsoft.com/office/drawing/2014/main" id="{D9D4666D-2E58-AD41-984B-6641C94A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2984697" y="1562240"/>
              <a:ext cx="270000" cy="270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FBA61FD-3DE5-7B4F-A226-99A4ABE5325B}"/>
              </a:ext>
            </a:extLst>
          </p:cNvPr>
          <p:cNvSpPr/>
          <p:nvPr/>
        </p:nvSpPr>
        <p:spPr>
          <a:xfrm>
            <a:off x="10198366" y="4306981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D428DD-0D38-FC4A-9354-762221EBD02B}"/>
              </a:ext>
            </a:extLst>
          </p:cNvPr>
          <p:cNvSpPr/>
          <p:nvPr/>
        </p:nvSpPr>
        <p:spPr>
          <a:xfrm>
            <a:off x="10215468" y="5418547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N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30849D-87E1-404A-AF38-9649A2CF46F6}"/>
              </a:ext>
            </a:extLst>
          </p:cNvPr>
          <p:cNvGrpSpPr/>
          <p:nvPr/>
        </p:nvGrpSpPr>
        <p:grpSpPr>
          <a:xfrm>
            <a:off x="234145" y="3697666"/>
            <a:ext cx="2079737" cy="1313825"/>
            <a:chOff x="613155" y="2187398"/>
            <a:chExt cx="2079737" cy="131382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2639881-CFF3-1A4D-AC03-48E64A203111}"/>
                </a:ext>
              </a:extLst>
            </p:cNvPr>
            <p:cNvSpPr/>
            <p:nvPr/>
          </p:nvSpPr>
          <p:spPr>
            <a:xfrm>
              <a:off x="613155" y="2187398"/>
              <a:ext cx="2079737" cy="1313825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27" name="1">
              <a:extLst>
                <a:ext uri="{FF2B5EF4-FFF2-40B4-BE49-F238E27FC236}">
                  <a16:creationId xmlns:a16="http://schemas.microsoft.com/office/drawing/2014/main" id="{3213AA63-6B83-C540-AE57-6DB90B743E45}"/>
                </a:ext>
              </a:extLst>
            </p:cNvPr>
            <p:cNvGrpSpPr/>
            <p:nvPr/>
          </p:nvGrpSpPr>
          <p:grpSpPr>
            <a:xfrm>
              <a:off x="879672" y="2812420"/>
              <a:ext cx="1658637" cy="480787"/>
              <a:chOff x="408082" y="2791248"/>
              <a:chExt cx="1658637" cy="480787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BB7CABD-3CC0-2B46-8172-6B8290EA77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082" y="2791248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  Transactional 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API Call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D62371-A851-564B-8516-2F15956E0091}"/>
                  </a:ext>
                </a:extLst>
              </p:cNvPr>
              <p:cNvGrpSpPr/>
              <p:nvPr/>
            </p:nvGrpSpPr>
            <p:grpSpPr>
              <a:xfrm>
                <a:off x="540701" y="2832744"/>
                <a:ext cx="386560" cy="386560"/>
                <a:chOff x="3244472" y="3275223"/>
                <a:chExt cx="386560" cy="3865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1666771-E034-2A4A-9964-A3622C96E0B4}"/>
                    </a:ext>
                  </a:extLst>
                </p:cNvPr>
                <p:cNvGrpSpPr/>
                <p:nvPr/>
              </p:nvGrpSpPr>
              <p:grpSpPr>
                <a:xfrm>
                  <a:off x="3244472" y="3275223"/>
                  <a:ext cx="386560" cy="386560"/>
                  <a:chOff x="3009497" y="3306303"/>
                  <a:chExt cx="386560" cy="386560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4DFF9403-B2F6-DC46-9EF0-2C140AED11F8}"/>
                      </a:ext>
                    </a:extLst>
                  </p:cNvPr>
                  <p:cNvSpPr/>
                  <p:nvPr/>
                </p:nvSpPr>
                <p:spPr>
                  <a:xfrm>
                    <a:off x="3009497" y="3306303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35" name="Freeform 271">
                    <a:extLst>
                      <a:ext uri="{FF2B5EF4-FFF2-40B4-BE49-F238E27FC236}">
                        <a16:creationId xmlns:a16="http://schemas.microsoft.com/office/drawing/2014/main" id="{E4D33842-A466-D94B-A9BB-C2B016E809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882287-CE0A-D74A-9BCA-B6E9E86C5E59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5367A5-3C0A-F14D-84B1-3CC16097C5D2}"/>
                </a:ext>
              </a:extLst>
            </p:cNvPr>
            <p:cNvSpPr txBox="1"/>
            <p:nvPr/>
          </p:nvSpPr>
          <p:spPr>
            <a:xfrm>
              <a:off x="1240147" y="2289803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Member Event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C1E7784-0C4D-D242-8BFD-19248E0841EC}"/>
              </a:ext>
            </a:extLst>
          </p:cNvPr>
          <p:cNvSpPr/>
          <p:nvPr/>
        </p:nvSpPr>
        <p:spPr>
          <a:xfrm>
            <a:off x="6642611" y="5391179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Automation Studio</a:t>
            </a:r>
          </a:p>
        </p:txBody>
      </p:sp>
      <p:grpSp>
        <p:nvGrpSpPr>
          <p:cNvPr id="74" name="Group 11367">
            <a:extLst>
              <a:ext uri="{FF2B5EF4-FFF2-40B4-BE49-F238E27FC236}">
                <a16:creationId xmlns:a16="http://schemas.microsoft.com/office/drawing/2014/main" id="{6856CC1C-67CE-E749-9F03-734D56A37172}"/>
              </a:ext>
            </a:extLst>
          </p:cNvPr>
          <p:cNvGrpSpPr>
            <a:grpSpLocks/>
          </p:cNvGrpSpPr>
          <p:nvPr/>
        </p:nvGrpSpPr>
        <p:grpSpPr bwMode="auto">
          <a:xfrm>
            <a:off x="7077949" y="4846245"/>
            <a:ext cx="408849" cy="408849"/>
            <a:chOff x="1792288" y="6341194"/>
            <a:chExt cx="174625" cy="174625"/>
          </a:xfrm>
          <a:solidFill>
            <a:schemeClr val="accent1"/>
          </a:solidFill>
        </p:grpSpPr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9503BBD6-E0B7-604C-814F-4D5AA2470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288" y="6341194"/>
              <a:ext cx="174625" cy="174625"/>
            </a:xfrm>
            <a:custGeom>
              <a:avLst/>
              <a:gdLst>
                <a:gd name="T0" fmla="*/ 2147483647 w 55"/>
                <a:gd name="T1" fmla="*/ 0 h 55"/>
                <a:gd name="T2" fmla="*/ 0 w 55"/>
                <a:gd name="T3" fmla="*/ 2147483647 h 55"/>
                <a:gd name="T4" fmla="*/ 2147483647 w 55"/>
                <a:gd name="T5" fmla="*/ 2147483647 h 55"/>
                <a:gd name="T6" fmla="*/ 2147483647 w 55"/>
                <a:gd name="T7" fmla="*/ 2147483647 h 55"/>
                <a:gd name="T8" fmla="*/ 2147483647 w 55"/>
                <a:gd name="T9" fmla="*/ 0 h 55"/>
                <a:gd name="T10" fmla="*/ 2147483647 w 55"/>
                <a:gd name="T11" fmla="*/ 2147483647 h 55"/>
                <a:gd name="T12" fmla="*/ 2147483647 w 55"/>
                <a:gd name="T13" fmla="*/ 2147483647 h 55"/>
                <a:gd name="T14" fmla="*/ 2147483647 w 55"/>
                <a:gd name="T15" fmla="*/ 2147483647 h 55"/>
                <a:gd name="T16" fmla="*/ 2147483647 w 55"/>
                <a:gd name="T17" fmla="*/ 2147483647 h 55"/>
                <a:gd name="T18" fmla="*/ 2147483647 w 55"/>
                <a:gd name="T19" fmla="*/ 2147483647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55"/>
                <a:gd name="T32" fmla="*/ 55 w 5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7"/>
                  </a:moveTo>
                  <a:cubicBezTo>
                    <a:pt x="17" y="47"/>
                    <a:pt x="8" y="38"/>
                    <a:pt x="8" y="27"/>
                  </a:cubicBezTo>
                  <a:cubicBezTo>
                    <a:pt x="8" y="17"/>
                    <a:pt x="17" y="8"/>
                    <a:pt x="27" y="8"/>
                  </a:cubicBezTo>
                  <a:cubicBezTo>
                    <a:pt x="38" y="8"/>
                    <a:pt x="47" y="17"/>
                    <a:pt x="47" y="27"/>
                  </a:cubicBezTo>
                  <a:cubicBezTo>
                    <a:pt x="47" y="38"/>
                    <a:pt x="38" y="47"/>
                    <a:pt x="27" y="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0398D7BE-FC9D-0A4C-AA29-06C904F4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6388819"/>
              <a:ext cx="44450" cy="63500"/>
            </a:xfrm>
            <a:custGeom>
              <a:avLst/>
              <a:gdLst>
                <a:gd name="T0" fmla="*/ 2147483647 w 14"/>
                <a:gd name="T1" fmla="*/ 2147483647 h 20"/>
                <a:gd name="T2" fmla="*/ 2147483647 w 14"/>
                <a:gd name="T3" fmla="*/ 2147483647 h 20"/>
                <a:gd name="T4" fmla="*/ 2147483647 w 14"/>
                <a:gd name="T5" fmla="*/ 0 h 20"/>
                <a:gd name="T6" fmla="*/ 0 w 14"/>
                <a:gd name="T7" fmla="*/ 2147483647 h 20"/>
                <a:gd name="T8" fmla="*/ 0 w 14"/>
                <a:gd name="T9" fmla="*/ 2147483647 h 20"/>
                <a:gd name="T10" fmla="*/ 0 w 14"/>
                <a:gd name="T11" fmla="*/ 2147483647 h 20"/>
                <a:gd name="T12" fmla="*/ 0 w 14"/>
                <a:gd name="T13" fmla="*/ 2147483647 h 20"/>
                <a:gd name="T14" fmla="*/ 0 w 14"/>
                <a:gd name="T15" fmla="*/ 2147483647 h 20"/>
                <a:gd name="T16" fmla="*/ 0 w 14"/>
                <a:gd name="T17" fmla="*/ 2147483647 h 20"/>
                <a:gd name="T18" fmla="*/ 2147483647 w 14"/>
                <a:gd name="T19" fmla="*/ 2147483647 h 20"/>
                <a:gd name="T20" fmla="*/ 2147483647 w 14"/>
                <a:gd name="T21" fmla="*/ 2147483647 h 20"/>
                <a:gd name="T22" fmla="*/ 2147483647 w 14"/>
                <a:gd name="T23" fmla="*/ 2147483647 h 20"/>
                <a:gd name="T24" fmla="*/ 2147483647 w 14"/>
                <a:gd name="T25" fmla="*/ 2147483647 h 20"/>
                <a:gd name="T26" fmla="*/ 2147483647 w 14"/>
                <a:gd name="T27" fmla="*/ 2147483647 h 20"/>
                <a:gd name="T28" fmla="*/ 2147483647 w 14"/>
                <a:gd name="T29" fmla="*/ 2147483647 h 20"/>
                <a:gd name="T30" fmla="*/ 2147483647 w 14"/>
                <a:gd name="T31" fmla="*/ 2147483647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"/>
                <a:gd name="T49" fmla="*/ 0 h 20"/>
                <a:gd name="T50" fmla="*/ 14 w 14"/>
                <a:gd name="T51" fmla="*/ 20 h 2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" h="20">
                  <a:moveTo>
                    <a:pt x="4" y="9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4" y="18"/>
                    <a:pt x="14" y="17"/>
                    <a:pt x="13" y="16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4AAC076-DAD6-A14A-906C-627402740BC4}"/>
              </a:ext>
            </a:extLst>
          </p:cNvPr>
          <p:cNvGrpSpPr/>
          <p:nvPr/>
        </p:nvGrpSpPr>
        <p:grpSpPr>
          <a:xfrm>
            <a:off x="8237807" y="3139180"/>
            <a:ext cx="1596340" cy="2770487"/>
            <a:chOff x="5411423" y="3116371"/>
            <a:chExt cx="1596340" cy="277048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CB32EF5-F860-8740-BF6D-B15709EF4059}"/>
                </a:ext>
              </a:extLst>
            </p:cNvPr>
            <p:cNvSpPr/>
            <p:nvPr/>
          </p:nvSpPr>
          <p:spPr>
            <a:xfrm>
              <a:off x="5411423" y="3116371"/>
              <a:ext cx="1596340" cy="2770487"/>
            </a:xfrm>
            <a:prstGeom prst="roundRect">
              <a:avLst>
                <a:gd name="adj" fmla="val 4146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Builder</a:t>
              </a:r>
            </a:p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Extensions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2DDDCE24-78F8-2940-ACBE-F70D42A018CF}"/>
                </a:ext>
              </a:extLst>
            </p:cNvPr>
            <p:cNvSpPr>
              <a:spLocks/>
            </p:cNvSpPr>
            <p:nvPr/>
          </p:nvSpPr>
          <p:spPr>
            <a:xfrm>
              <a:off x="5569830" y="422508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2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994DD5A-5C19-4A43-9307-600DD8F8C3DC}"/>
                </a:ext>
              </a:extLst>
            </p:cNvPr>
            <p:cNvSpPr>
              <a:spLocks/>
            </p:cNvSpPr>
            <p:nvPr/>
          </p:nvSpPr>
          <p:spPr>
            <a:xfrm>
              <a:off x="5569830" y="478695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3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FF13074-0C6D-0D4F-B3E9-A93FED74D9B6}"/>
                </a:ext>
              </a:extLst>
            </p:cNvPr>
            <p:cNvSpPr>
              <a:spLocks/>
            </p:cNvSpPr>
            <p:nvPr/>
          </p:nvSpPr>
          <p:spPr>
            <a:xfrm>
              <a:off x="5569829" y="534882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N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BFDC927F-F7B3-6E4F-BA79-4F0F136A6C53}"/>
                </a:ext>
              </a:extLst>
            </p:cNvPr>
            <p:cNvSpPr>
              <a:spLocks/>
            </p:cNvSpPr>
            <p:nvPr/>
          </p:nvSpPr>
          <p:spPr>
            <a:xfrm>
              <a:off x="5569831" y="366568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F0D87BF-A812-694F-B54D-C77BE4289F4D}"/>
              </a:ext>
            </a:extLst>
          </p:cNvPr>
          <p:cNvGrpSpPr/>
          <p:nvPr/>
        </p:nvGrpSpPr>
        <p:grpSpPr>
          <a:xfrm>
            <a:off x="4588767" y="3758420"/>
            <a:ext cx="1596340" cy="1167801"/>
            <a:chOff x="5411423" y="3116371"/>
            <a:chExt cx="1596340" cy="1167801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6E682DD-09B4-3345-A543-2BDDCBC049F2}"/>
                </a:ext>
              </a:extLst>
            </p:cNvPr>
            <p:cNvSpPr/>
            <p:nvPr/>
          </p:nvSpPr>
          <p:spPr>
            <a:xfrm>
              <a:off x="5411423" y="3116371"/>
              <a:ext cx="1596340" cy="1167801"/>
            </a:xfrm>
            <a:prstGeom prst="roundRect">
              <a:avLst>
                <a:gd name="adj" fmla="val 4146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Transactional Send</a:t>
              </a:r>
            </a:p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Extension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106638B-00D6-104A-BAE2-6D686AFAE2CA}"/>
                </a:ext>
              </a:extLst>
            </p:cNvPr>
            <p:cNvSpPr>
              <a:spLocks/>
            </p:cNvSpPr>
            <p:nvPr/>
          </p:nvSpPr>
          <p:spPr>
            <a:xfrm>
              <a:off x="5569831" y="366568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Transactional Send Table</a:t>
              </a:r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</p:grpSp>
      <p:cxnSp>
        <p:nvCxnSpPr>
          <p:cNvPr id="46" name="SC MC Arrow">
            <a:extLst>
              <a:ext uri="{FF2B5EF4-FFF2-40B4-BE49-F238E27FC236}">
                <a16:creationId xmlns:a16="http://schemas.microsoft.com/office/drawing/2014/main" id="{9AF100B8-0F05-E542-8A20-FB5137DF8A00}"/>
              </a:ext>
            </a:extLst>
          </p:cNvPr>
          <p:cNvCxnSpPr>
            <a:cxnSpLocks/>
            <a:stCxn id="83" idx="3"/>
            <a:endCxn id="13" idx="1"/>
          </p:cNvCxnSpPr>
          <p:nvPr/>
        </p:nvCxnSpPr>
        <p:spPr>
          <a:xfrm flipV="1">
            <a:off x="9675741" y="3911159"/>
            <a:ext cx="531177" cy="1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C MC Arrow">
            <a:extLst>
              <a:ext uri="{FF2B5EF4-FFF2-40B4-BE49-F238E27FC236}">
                <a16:creationId xmlns:a16="http://schemas.microsoft.com/office/drawing/2014/main" id="{9F1715F5-AD78-E545-B199-01242ACFDD11}"/>
              </a:ext>
            </a:extLst>
          </p:cNvPr>
          <p:cNvCxnSpPr>
            <a:cxnSpLocks/>
            <a:stCxn id="78" idx="3"/>
            <a:endCxn id="17" idx="1"/>
          </p:cNvCxnSpPr>
          <p:nvPr/>
        </p:nvCxnSpPr>
        <p:spPr>
          <a:xfrm>
            <a:off x="9675740" y="4470556"/>
            <a:ext cx="522627" cy="6086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C MC Arrow">
            <a:extLst>
              <a:ext uri="{FF2B5EF4-FFF2-40B4-BE49-F238E27FC236}">
                <a16:creationId xmlns:a16="http://schemas.microsoft.com/office/drawing/2014/main" id="{69C862E2-A6FE-B542-9040-ACE12A7237C7}"/>
              </a:ext>
            </a:extLst>
          </p:cNvPr>
          <p:cNvCxnSpPr>
            <a:cxnSpLocks/>
            <a:stCxn id="80" idx="3"/>
            <a:endCxn id="12" idx="1"/>
          </p:cNvCxnSpPr>
          <p:nvPr/>
        </p:nvCxnSpPr>
        <p:spPr>
          <a:xfrm flipV="1">
            <a:off x="9675740" y="5032426"/>
            <a:ext cx="548281" cy="1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C MC Arrow">
            <a:extLst>
              <a:ext uri="{FF2B5EF4-FFF2-40B4-BE49-F238E27FC236}">
                <a16:creationId xmlns:a16="http://schemas.microsoft.com/office/drawing/2014/main" id="{43518FEE-7987-E54D-825F-25C83B49B3AF}"/>
              </a:ext>
            </a:extLst>
          </p:cNvPr>
          <p:cNvCxnSpPr>
            <a:cxnSpLocks/>
            <a:stCxn id="82" idx="3"/>
            <a:endCxn id="23" idx="1"/>
          </p:cNvCxnSpPr>
          <p:nvPr/>
        </p:nvCxnSpPr>
        <p:spPr>
          <a:xfrm flipV="1">
            <a:off x="9675738" y="5588208"/>
            <a:ext cx="539730" cy="6088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C MC Arrow">
            <a:extLst>
              <a:ext uri="{FF2B5EF4-FFF2-40B4-BE49-F238E27FC236}">
                <a16:creationId xmlns:a16="http://schemas.microsoft.com/office/drawing/2014/main" id="{F39EA591-515F-F447-BFB5-D69CE5E82399}"/>
              </a:ext>
            </a:extLst>
          </p:cNvPr>
          <p:cNvCxnSpPr>
            <a:cxnSpLocks/>
            <a:stCxn id="56" idx="3"/>
            <a:endCxn id="83" idx="1"/>
          </p:cNvCxnSpPr>
          <p:nvPr/>
        </p:nvCxnSpPr>
        <p:spPr>
          <a:xfrm flipV="1">
            <a:off x="7902611" y="3911160"/>
            <a:ext cx="493604" cy="1649681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C MC Arrow">
            <a:extLst>
              <a:ext uri="{FF2B5EF4-FFF2-40B4-BE49-F238E27FC236}">
                <a16:creationId xmlns:a16="http://schemas.microsoft.com/office/drawing/2014/main" id="{BA5864CA-BC00-2A4B-9058-58D24859F58F}"/>
              </a:ext>
            </a:extLst>
          </p:cNvPr>
          <p:cNvCxnSpPr>
            <a:cxnSpLocks/>
            <a:stCxn id="56" idx="3"/>
            <a:endCxn id="78" idx="1"/>
          </p:cNvCxnSpPr>
          <p:nvPr/>
        </p:nvCxnSpPr>
        <p:spPr>
          <a:xfrm flipV="1">
            <a:off x="7902612" y="4470556"/>
            <a:ext cx="493603" cy="1090284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C MC Arrow">
            <a:extLst>
              <a:ext uri="{FF2B5EF4-FFF2-40B4-BE49-F238E27FC236}">
                <a16:creationId xmlns:a16="http://schemas.microsoft.com/office/drawing/2014/main" id="{C9B0B522-6C67-1F45-BB05-FBE3ED1F2415}"/>
              </a:ext>
            </a:extLst>
          </p:cNvPr>
          <p:cNvCxnSpPr>
            <a:cxnSpLocks/>
            <a:stCxn id="56" idx="3"/>
            <a:endCxn id="80" idx="1"/>
          </p:cNvCxnSpPr>
          <p:nvPr/>
        </p:nvCxnSpPr>
        <p:spPr>
          <a:xfrm flipV="1">
            <a:off x="7902612" y="5032426"/>
            <a:ext cx="493603" cy="528414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C MC Arrow">
            <a:extLst>
              <a:ext uri="{FF2B5EF4-FFF2-40B4-BE49-F238E27FC236}">
                <a16:creationId xmlns:a16="http://schemas.microsoft.com/office/drawing/2014/main" id="{4D37E31B-AC68-B941-9B9F-A31466E9B85C}"/>
              </a:ext>
            </a:extLst>
          </p:cNvPr>
          <p:cNvCxnSpPr>
            <a:cxnSpLocks/>
            <a:stCxn id="56" idx="3"/>
            <a:endCxn id="82" idx="1"/>
          </p:cNvCxnSpPr>
          <p:nvPr/>
        </p:nvCxnSpPr>
        <p:spPr>
          <a:xfrm>
            <a:off x="7902611" y="5560840"/>
            <a:ext cx="493602" cy="33456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C MC Arrow">
            <a:extLst>
              <a:ext uri="{FF2B5EF4-FFF2-40B4-BE49-F238E27FC236}">
                <a16:creationId xmlns:a16="http://schemas.microsoft.com/office/drawing/2014/main" id="{35D3EA80-2DB1-1A48-AD19-079480E2FC9D}"/>
              </a:ext>
            </a:extLst>
          </p:cNvPr>
          <p:cNvCxnSpPr>
            <a:cxnSpLocks/>
            <a:stCxn id="26" idx="3"/>
            <a:endCxn id="90" idx="1"/>
          </p:cNvCxnSpPr>
          <p:nvPr/>
        </p:nvCxnSpPr>
        <p:spPr>
          <a:xfrm flipV="1">
            <a:off x="2313881" y="4342320"/>
            <a:ext cx="2274886" cy="12258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A69B93-3B54-3841-82CA-A3306E355B74}"/>
              </a:ext>
            </a:extLst>
          </p:cNvPr>
          <p:cNvGrpSpPr/>
          <p:nvPr/>
        </p:nvGrpSpPr>
        <p:grpSpPr>
          <a:xfrm>
            <a:off x="2407581" y="4450764"/>
            <a:ext cx="2461412" cy="1468054"/>
            <a:chOff x="4572276" y="2085773"/>
            <a:chExt cx="2461412" cy="146805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BDF7B5D-E75C-B546-BCA3-C313A31C3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2785725-C773-AA4C-8D0E-EAE52073EFA9}"/>
                </a:ext>
              </a:extLst>
            </p:cNvPr>
            <p:cNvSpPr/>
            <p:nvPr/>
          </p:nvSpPr>
          <p:spPr>
            <a:xfrm>
              <a:off x="4914605" y="2276554"/>
              <a:ext cx="211908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 "</a:t>
              </a:r>
              <a:r>
                <a:rPr lang="en-US" sz="700" b="1" dirty="0" err="1">
                  <a:latin typeface="DSCDefaultFontRegular"/>
                </a:rPr>
                <a:t>definitionKey</a:t>
              </a:r>
              <a:r>
                <a:rPr lang="en-US" sz="700" b="1" dirty="0">
                  <a:latin typeface="DSCDefaultFontRegular"/>
                </a:rPr>
                <a:t>": "</a:t>
              </a:r>
              <a:r>
                <a:rPr lang="en-US" sz="700" b="1" dirty="0" err="1">
                  <a:latin typeface="DSCDefaultFontRegular"/>
                </a:rPr>
                <a:t>tapi</a:t>
              </a:r>
              <a:r>
                <a:rPr lang="en-US" sz="700" b="1" dirty="0">
                  <a:latin typeface="DSCDefaultFontRegular"/>
                </a:rPr>
                <a:t>-survey",</a:t>
              </a:r>
            </a:p>
            <a:p>
              <a:r>
                <a:rPr lang="en-US" sz="700" b="1" dirty="0">
                  <a:latin typeface="DSCDefaultFontRegular"/>
                </a:rPr>
                <a:t>  "recipient":</a:t>
              </a:r>
            </a:p>
            <a:p>
              <a:r>
                <a:rPr lang="en-US" sz="700" b="1" dirty="0">
                  <a:latin typeface="DSCDefaultFontRegular"/>
                </a:rPr>
                <a:t>  {</a:t>
              </a:r>
            </a:p>
            <a:p>
              <a:r>
                <a:rPr lang="en-US" sz="700" b="1" dirty="0">
                  <a:latin typeface="DSCDefaultFontRegular"/>
                </a:rPr>
                <a:t>   "</a:t>
              </a:r>
              <a:r>
                <a:rPr lang="en-US" sz="700" b="1" dirty="0" err="1">
                  <a:latin typeface="DSCDefaultFontRegular"/>
                </a:rPr>
                <a:t>contactKey</a:t>
              </a:r>
              <a:r>
                <a:rPr lang="en-US" sz="700" b="1" dirty="0">
                  <a:latin typeface="DSCDefaultFontRegular"/>
                </a:rPr>
                <a:t>": ”123",</a:t>
              </a:r>
            </a:p>
            <a:p>
              <a:r>
                <a:rPr lang="en-US" sz="700" b="1" dirty="0">
                  <a:latin typeface="DSCDefaultFontRegular"/>
                </a:rPr>
                <a:t>    "to": ”</a:t>
              </a:r>
              <a:r>
                <a:rPr lang="en-US" sz="700" b="1" dirty="0" err="1">
                  <a:latin typeface="DSCDefaultFontRegular"/>
                </a:rPr>
                <a:t>email@example.com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   "attributes":{</a:t>
              </a:r>
            </a:p>
            <a:p>
              <a:r>
                <a:rPr lang="en-US" sz="700" b="1" dirty="0">
                  <a:latin typeface="DSCDefaultFontRegular"/>
                </a:rPr>
                <a:t>    "key1":"value1"</a:t>
              </a:r>
            </a:p>
            <a:p>
              <a:r>
                <a:rPr lang="en-US" sz="700" b="1" dirty="0">
                  <a:latin typeface="DSCDefaultFontRegular"/>
                </a:rPr>
                <a:t>  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D5FAE8-39EB-4349-BD0D-F03DE5E7C009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D897B77-9071-684F-A4BB-27E4776D947B}"/>
              </a:ext>
            </a:extLst>
          </p:cNvPr>
          <p:cNvSpPr/>
          <p:nvPr/>
        </p:nvSpPr>
        <p:spPr>
          <a:xfrm>
            <a:off x="2438324" y="4015302"/>
            <a:ext cx="22190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/messaging/v1/email/messages</a:t>
            </a:r>
          </a:p>
        </p:txBody>
      </p:sp>
      <p:sp>
        <p:nvSpPr>
          <p:cNvPr id="59" name="Freeform 86">
            <a:extLst>
              <a:ext uri="{FF2B5EF4-FFF2-40B4-BE49-F238E27FC236}">
                <a16:creationId xmlns:a16="http://schemas.microsoft.com/office/drawing/2014/main" id="{5E2F3147-93C7-EC4E-B92D-80A7E144A858}"/>
              </a:ext>
            </a:extLst>
          </p:cNvPr>
          <p:cNvSpPr>
            <a:spLocks noEditPoints="1"/>
          </p:cNvSpPr>
          <p:nvPr/>
        </p:nvSpPr>
        <p:spPr bwMode="auto">
          <a:xfrm>
            <a:off x="7093183" y="3165539"/>
            <a:ext cx="460149" cy="316353"/>
          </a:xfrm>
          <a:custGeom>
            <a:avLst/>
            <a:gdLst>
              <a:gd name="T0" fmla="*/ 0 w 128"/>
              <a:gd name="T1" fmla="*/ 0 h 88"/>
              <a:gd name="T2" fmla="*/ 0 w 128"/>
              <a:gd name="T3" fmla="*/ 2147483647 h 88"/>
              <a:gd name="T4" fmla="*/ 2147483647 w 128"/>
              <a:gd name="T5" fmla="*/ 2147483647 h 88"/>
              <a:gd name="T6" fmla="*/ 2147483647 w 128"/>
              <a:gd name="T7" fmla="*/ 0 h 88"/>
              <a:gd name="T8" fmla="*/ 0 w 128"/>
              <a:gd name="T9" fmla="*/ 0 h 88"/>
              <a:gd name="T10" fmla="*/ 2147483647 w 128"/>
              <a:gd name="T11" fmla="*/ 2147483647 h 88"/>
              <a:gd name="T12" fmla="*/ 2147483647 w 128"/>
              <a:gd name="T13" fmla="*/ 2147483647 h 88"/>
              <a:gd name="T14" fmla="*/ 2147483647 w 128"/>
              <a:gd name="T15" fmla="*/ 2147483647 h 88"/>
              <a:gd name="T16" fmla="*/ 2147483647 w 128"/>
              <a:gd name="T17" fmla="*/ 2147483647 h 88"/>
              <a:gd name="T18" fmla="*/ 2147483647 w 128"/>
              <a:gd name="T19" fmla="*/ 2147483647 h 88"/>
              <a:gd name="T20" fmla="*/ 2147483647 w 128"/>
              <a:gd name="T21" fmla="*/ 2147483647 h 88"/>
              <a:gd name="T22" fmla="*/ 2147483647 w 128"/>
              <a:gd name="T23" fmla="*/ 2147483647 h 88"/>
              <a:gd name="T24" fmla="*/ 2147483647 w 128"/>
              <a:gd name="T25" fmla="*/ 2147483647 h 88"/>
              <a:gd name="T26" fmla="*/ 2147483647 w 128"/>
              <a:gd name="T27" fmla="*/ 2147483647 h 88"/>
              <a:gd name="T28" fmla="*/ 2147483647 w 128"/>
              <a:gd name="T29" fmla="*/ 2147483647 h 88"/>
              <a:gd name="T30" fmla="*/ 2147483647 w 128"/>
              <a:gd name="T31" fmla="*/ 2147483647 h 88"/>
              <a:gd name="T32" fmla="*/ 2147483647 w 128"/>
              <a:gd name="T33" fmla="*/ 2147483647 h 88"/>
              <a:gd name="T34" fmla="*/ 2147483647 w 128"/>
              <a:gd name="T35" fmla="*/ 2147483647 h 88"/>
              <a:gd name="T36" fmla="*/ 2147483647 w 128"/>
              <a:gd name="T37" fmla="*/ 2147483647 h 88"/>
              <a:gd name="T38" fmla="*/ 2147483647 w 128"/>
              <a:gd name="T39" fmla="*/ 2147483647 h 88"/>
              <a:gd name="T40" fmla="*/ 2147483647 w 128"/>
              <a:gd name="T41" fmla="*/ 2147483647 h 88"/>
              <a:gd name="T42" fmla="*/ 2147483647 w 128"/>
              <a:gd name="T43" fmla="*/ 2147483647 h 88"/>
              <a:gd name="T44" fmla="*/ 2147483647 w 128"/>
              <a:gd name="T45" fmla="*/ 2147483647 h 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28"/>
              <a:gd name="T70" fmla="*/ 0 h 88"/>
              <a:gd name="T71" fmla="*/ 128 w 128"/>
              <a:gd name="T72" fmla="*/ 88 h 8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28" h="88">
                <a:moveTo>
                  <a:pt x="0" y="0"/>
                </a:moveTo>
                <a:lnTo>
                  <a:pt x="0" y="88"/>
                </a:lnTo>
                <a:lnTo>
                  <a:pt x="128" y="88"/>
                </a:lnTo>
                <a:lnTo>
                  <a:pt x="128" y="0"/>
                </a:lnTo>
                <a:lnTo>
                  <a:pt x="0" y="0"/>
                </a:lnTo>
                <a:close/>
                <a:moveTo>
                  <a:pt x="110" y="8"/>
                </a:moveTo>
                <a:lnTo>
                  <a:pt x="64" y="54"/>
                </a:lnTo>
                <a:lnTo>
                  <a:pt x="18" y="8"/>
                </a:lnTo>
                <a:lnTo>
                  <a:pt x="110" y="8"/>
                </a:lnTo>
                <a:close/>
                <a:moveTo>
                  <a:pt x="120" y="72"/>
                </a:moveTo>
                <a:lnTo>
                  <a:pt x="96" y="48"/>
                </a:lnTo>
                <a:lnTo>
                  <a:pt x="90" y="54"/>
                </a:lnTo>
                <a:lnTo>
                  <a:pt x="118" y="80"/>
                </a:lnTo>
                <a:lnTo>
                  <a:pt x="10" y="80"/>
                </a:lnTo>
                <a:lnTo>
                  <a:pt x="38" y="54"/>
                </a:lnTo>
                <a:lnTo>
                  <a:pt x="32" y="48"/>
                </a:lnTo>
                <a:lnTo>
                  <a:pt x="8" y="72"/>
                </a:lnTo>
                <a:lnTo>
                  <a:pt x="8" y="10"/>
                </a:lnTo>
                <a:lnTo>
                  <a:pt x="58" y="60"/>
                </a:lnTo>
                <a:lnTo>
                  <a:pt x="64" y="66"/>
                </a:lnTo>
                <a:lnTo>
                  <a:pt x="70" y="60"/>
                </a:lnTo>
                <a:lnTo>
                  <a:pt x="120" y="10"/>
                </a:lnTo>
                <a:lnTo>
                  <a:pt x="120" y="7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60" name="SC MC Arrow">
            <a:extLst>
              <a:ext uri="{FF2B5EF4-FFF2-40B4-BE49-F238E27FC236}">
                <a16:creationId xmlns:a16="http://schemas.microsoft.com/office/drawing/2014/main" id="{7C61557F-8B29-1246-91B9-B90FBE610E31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6185107" y="3323714"/>
            <a:ext cx="233650" cy="1018606"/>
          </a:xfrm>
          <a:prstGeom prst="bentConnector2">
            <a:avLst/>
          </a:prstGeom>
          <a:ln w="12700" cmpd="sng">
            <a:solidFill>
              <a:srgbClr val="2E3961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C MC Arrow">
            <a:extLst>
              <a:ext uri="{FF2B5EF4-FFF2-40B4-BE49-F238E27FC236}">
                <a16:creationId xmlns:a16="http://schemas.microsoft.com/office/drawing/2014/main" id="{D9F96D31-34F5-3346-910C-3FAFA20289D3}"/>
              </a:ext>
            </a:extLst>
          </p:cNvPr>
          <p:cNvCxnSpPr>
            <a:cxnSpLocks/>
            <a:stCxn id="90" idx="3"/>
            <a:endCxn id="56" idx="1"/>
          </p:cNvCxnSpPr>
          <p:nvPr/>
        </p:nvCxnSpPr>
        <p:spPr>
          <a:xfrm>
            <a:off x="6185107" y="4342320"/>
            <a:ext cx="457504" cy="1218520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C MC Arrow">
            <a:extLst>
              <a:ext uri="{FF2B5EF4-FFF2-40B4-BE49-F238E27FC236}">
                <a16:creationId xmlns:a16="http://schemas.microsoft.com/office/drawing/2014/main" id="{BCC9E0B3-E43D-BD4E-B1CC-C2A88BAE618D}"/>
              </a:ext>
            </a:extLst>
          </p:cNvPr>
          <p:cNvCxnSpPr>
            <a:cxnSpLocks/>
          </p:cNvCxnSpPr>
          <p:nvPr/>
        </p:nvCxnSpPr>
        <p:spPr>
          <a:xfrm>
            <a:off x="6423352" y="3318662"/>
            <a:ext cx="645785" cy="5053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182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238AA98E-BFB8-5A42-8F0A-984D11093B15}"/>
              </a:ext>
            </a:extLst>
          </p:cNvPr>
          <p:cNvSpPr/>
          <p:nvPr/>
        </p:nvSpPr>
        <p:spPr>
          <a:xfrm>
            <a:off x="4555985" y="2474471"/>
            <a:ext cx="3673615" cy="3592032"/>
          </a:xfrm>
          <a:prstGeom prst="roundRect">
            <a:avLst>
              <a:gd name="adj" fmla="val 4146"/>
            </a:avLst>
          </a:prstGeom>
          <a:solidFill>
            <a:schemeClr val="accent6">
              <a:lumMod val="40000"/>
              <a:lumOff val="6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Business Unit Setup - 1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Business Unit Setup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8959F1C-DBB7-8B4A-8D66-012E9FEB5FF7}"/>
              </a:ext>
            </a:extLst>
          </p:cNvPr>
          <p:cNvSpPr>
            <a:spLocks/>
          </p:cNvSpPr>
          <p:nvPr/>
        </p:nvSpPr>
        <p:spPr>
          <a:xfrm>
            <a:off x="4642823" y="1426489"/>
            <a:ext cx="1772553" cy="513901"/>
          </a:xfrm>
          <a:prstGeom prst="roundRect">
            <a:avLst>
              <a:gd name="adj" fmla="val 7581"/>
            </a:avLst>
          </a:prstGeom>
          <a:solidFill>
            <a:schemeClr val="accent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Salesforce Sans"/>
                <a:cs typeface="Salesforce Sans"/>
              </a:rPr>
              <a:t>Enterprise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DF0DBDD-B59C-6C4F-833D-A10EC91AB68E}"/>
              </a:ext>
            </a:extLst>
          </p:cNvPr>
          <p:cNvSpPr>
            <a:spLocks/>
          </p:cNvSpPr>
          <p:nvPr/>
        </p:nvSpPr>
        <p:spPr>
          <a:xfrm>
            <a:off x="4742406" y="2603924"/>
            <a:ext cx="967777" cy="513901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LATAM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47357F-661D-F041-8F4E-A188402BE4A9}"/>
              </a:ext>
            </a:extLst>
          </p:cNvPr>
          <p:cNvSpPr>
            <a:spLocks/>
          </p:cNvSpPr>
          <p:nvPr/>
        </p:nvSpPr>
        <p:spPr>
          <a:xfrm>
            <a:off x="5867107" y="2603924"/>
            <a:ext cx="967777" cy="513901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EUROPE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D343E7A-D599-E948-92B4-6D64A8F6D458}"/>
              </a:ext>
            </a:extLst>
          </p:cNvPr>
          <p:cNvSpPr>
            <a:spLocks/>
          </p:cNvSpPr>
          <p:nvPr/>
        </p:nvSpPr>
        <p:spPr>
          <a:xfrm>
            <a:off x="6978801" y="2603974"/>
            <a:ext cx="967777" cy="513901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APAC</a:t>
            </a:r>
          </a:p>
        </p:txBody>
      </p:sp>
      <p:cxnSp>
        <p:nvCxnSpPr>
          <p:cNvPr id="80" name="Elbow Connector 172">
            <a:extLst>
              <a:ext uri="{FF2B5EF4-FFF2-40B4-BE49-F238E27FC236}">
                <a16:creationId xmlns:a16="http://schemas.microsoft.com/office/drawing/2014/main" id="{BC79B0E7-C906-4140-9E12-3C6FA81E07F5}"/>
              </a:ext>
            </a:extLst>
          </p:cNvPr>
          <p:cNvCxnSpPr>
            <a:cxnSpLocks/>
            <a:stCxn id="98" idx="0"/>
            <a:endCxn id="60" idx="0"/>
          </p:cNvCxnSpPr>
          <p:nvPr/>
        </p:nvCxnSpPr>
        <p:spPr>
          <a:xfrm rot="5400000" flipH="1" flipV="1">
            <a:off x="5458344" y="610571"/>
            <a:ext cx="10943" cy="3997750"/>
          </a:xfrm>
          <a:prstGeom prst="bentConnector3">
            <a:avLst>
              <a:gd name="adj1" fmla="val 3536754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172">
            <a:extLst>
              <a:ext uri="{FF2B5EF4-FFF2-40B4-BE49-F238E27FC236}">
                <a16:creationId xmlns:a16="http://schemas.microsoft.com/office/drawing/2014/main" id="{6C80489B-3E99-1A41-AE73-3AFC658244E2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5529100" y="1940390"/>
            <a:ext cx="0" cy="291533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2">
            <a:extLst>
              <a:ext uri="{FF2B5EF4-FFF2-40B4-BE49-F238E27FC236}">
                <a16:creationId xmlns:a16="http://schemas.microsoft.com/office/drawing/2014/main" id="{C0BAE81F-F9A4-A648-9AD9-0AA24E787385}"/>
              </a:ext>
            </a:extLst>
          </p:cNvPr>
          <p:cNvCxnSpPr>
            <a:cxnSpLocks/>
          </p:cNvCxnSpPr>
          <p:nvPr/>
        </p:nvCxnSpPr>
        <p:spPr>
          <a:xfrm>
            <a:off x="5236435" y="2231923"/>
            <a:ext cx="0" cy="365377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172">
            <a:extLst>
              <a:ext uri="{FF2B5EF4-FFF2-40B4-BE49-F238E27FC236}">
                <a16:creationId xmlns:a16="http://schemas.microsoft.com/office/drawing/2014/main" id="{C9E86BF4-1BFF-F94A-B99B-49FF3075FA2A}"/>
              </a:ext>
            </a:extLst>
          </p:cNvPr>
          <p:cNvCxnSpPr>
            <a:cxnSpLocks/>
          </p:cNvCxnSpPr>
          <p:nvPr/>
        </p:nvCxnSpPr>
        <p:spPr>
          <a:xfrm>
            <a:off x="6350995" y="2231923"/>
            <a:ext cx="0" cy="36917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0984F1E-3067-9C47-B0E1-3F2213030BF9}"/>
              </a:ext>
            </a:extLst>
          </p:cNvPr>
          <p:cNvGrpSpPr/>
          <p:nvPr/>
        </p:nvGrpSpPr>
        <p:grpSpPr>
          <a:xfrm>
            <a:off x="2981051" y="2614917"/>
            <a:ext cx="1193137" cy="3147210"/>
            <a:chOff x="6612518" y="3074703"/>
            <a:chExt cx="861271" cy="2727299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7C041A0B-EB5C-4545-ACE3-B5B0F7DC2237}"/>
                </a:ext>
              </a:extLst>
            </p:cNvPr>
            <p:cNvSpPr>
              <a:spLocks/>
            </p:cNvSpPr>
            <p:nvPr/>
          </p:nvSpPr>
          <p:spPr>
            <a:xfrm>
              <a:off x="6612518" y="3074703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AMER</a:t>
              </a: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0638220-C608-D943-A09C-FB92191EE829}"/>
                </a:ext>
              </a:extLst>
            </p:cNvPr>
            <p:cNvSpPr>
              <a:spLocks/>
            </p:cNvSpPr>
            <p:nvPr/>
          </p:nvSpPr>
          <p:spPr>
            <a:xfrm>
              <a:off x="6756437" y="3743041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US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8D55FC98-E3D3-9347-9F92-381665DD55BC}"/>
                </a:ext>
              </a:extLst>
            </p:cNvPr>
            <p:cNvSpPr>
              <a:spLocks/>
            </p:cNvSpPr>
            <p:nvPr/>
          </p:nvSpPr>
          <p:spPr>
            <a:xfrm>
              <a:off x="6756437" y="4828005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Canada</a:t>
              </a:r>
            </a:p>
          </p:txBody>
        </p:sp>
        <p:cxnSp>
          <p:nvCxnSpPr>
            <p:cNvPr id="110" name="Elbow Connector 172">
              <a:extLst>
                <a:ext uri="{FF2B5EF4-FFF2-40B4-BE49-F238E27FC236}">
                  <a16:creationId xmlns:a16="http://schemas.microsoft.com/office/drawing/2014/main" id="{B501FE43-E7E1-8146-A8AB-01F882D43178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rot="16200000" flipH="1">
              <a:off x="5947112" y="4171448"/>
              <a:ext cx="1478322" cy="140328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72">
              <a:extLst>
                <a:ext uri="{FF2B5EF4-FFF2-40B4-BE49-F238E27FC236}">
                  <a16:creationId xmlns:a16="http://schemas.microsoft.com/office/drawing/2014/main" id="{7C3F163A-0454-5548-BA51-DA0B5BF0E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0034" y="3895809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56DA1D8B-23CB-5842-AFD9-AF339A94CDAB}"/>
                </a:ext>
              </a:extLst>
            </p:cNvPr>
            <p:cNvSpPr>
              <a:spLocks/>
            </p:cNvSpPr>
            <p:nvPr/>
          </p:nvSpPr>
          <p:spPr>
            <a:xfrm>
              <a:off x="6919114" y="4194982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Consumer</a:t>
              </a:r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1BC74851-C612-614F-AE90-55223BF413FB}"/>
                </a:ext>
              </a:extLst>
            </p:cNvPr>
            <p:cNvSpPr>
              <a:spLocks/>
            </p:cNvSpPr>
            <p:nvPr/>
          </p:nvSpPr>
          <p:spPr>
            <a:xfrm>
              <a:off x="6916395" y="4518831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Commercial</a:t>
              </a:r>
            </a:p>
          </p:txBody>
        </p:sp>
        <p:cxnSp>
          <p:nvCxnSpPr>
            <p:cNvPr id="186" name="Elbow Connector 172">
              <a:extLst>
                <a:ext uri="{FF2B5EF4-FFF2-40B4-BE49-F238E27FC236}">
                  <a16:creationId xmlns:a16="http://schemas.microsoft.com/office/drawing/2014/main" id="{46BB4414-0F6B-FF46-82E3-A427868BFF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0496" y="4247103"/>
              <a:ext cx="572596" cy="159202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Elbow Connector 172">
              <a:extLst>
                <a:ext uri="{FF2B5EF4-FFF2-40B4-BE49-F238E27FC236}">
                  <a16:creationId xmlns:a16="http://schemas.microsoft.com/office/drawing/2014/main" id="{BE65BEA0-3136-264D-97B2-0A5653BA5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270" y="4293129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AA42F770-1F32-154A-92A4-504A8B3A9601}"/>
                </a:ext>
              </a:extLst>
            </p:cNvPr>
            <p:cNvSpPr>
              <a:spLocks/>
            </p:cNvSpPr>
            <p:nvPr/>
          </p:nvSpPr>
          <p:spPr>
            <a:xfrm>
              <a:off x="6919114" y="5273484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Consumer</a:t>
              </a:r>
            </a:p>
          </p:txBody>
        </p:sp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C79A69F9-F933-AE42-B1E6-050190F155EA}"/>
                </a:ext>
              </a:extLst>
            </p:cNvPr>
            <p:cNvSpPr>
              <a:spLocks/>
            </p:cNvSpPr>
            <p:nvPr/>
          </p:nvSpPr>
          <p:spPr>
            <a:xfrm>
              <a:off x="6916395" y="5597333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Commercial</a:t>
              </a:r>
              <a:endParaRPr lang="en-US" sz="6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190" name="Elbow Connector 172">
              <a:extLst>
                <a:ext uri="{FF2B5EF4-FFF2-40B4-BE49-F238E27FC236}">
                  <a16:creationId xmlns:a16="http://schemas.microsoft.com/office/drawing/2014/main" id="{D27D98DF-6804-9C41-A39F-5DA2B086D7E1}"/>
                </a:ext>
              </a:extLst>
            </p:cNvPr>
            <p:cNvCxnSpPr>
              <a:cxnSpLocks/>
              <a:endCxn id="189" idx="1"/>
            </p:cNvCxnSpPr>
            <p:nvPr/>
          </p:nvCxnSpPr>
          <p:spPr>
            <a:xfrm rot="16200000" flipH="1">
              <a:off x="6550496" y="5333769"/>
              <a:ext cx="572596" cy="159202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72">
              <a:extLst>
                <a:ext uri="{FF2B5EF4-FFF2-40B4-BE49-F238E27FC236}">
                  <a16:creationId xmlns:a16="http://schemas.microsoft.com/office/drawing/2014/main" id="{AF403817-5B3A-AF48-BD2C-EEFDCDCD7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270" y="5371631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9AA03CB5-0514-7246-B168-14C70721AE18}"/>
              </a:ext>
            </a:extLst>
          </p:cNvPr>
          <p:cNvSpPr/>
          <p:nvPr/>
        </p:nvSpPr>
        <p:spPr>
          <a:xfrm>
            <a:off x="4702118" y="3287189"/>
            <a:ext cx="3370165" cy="432509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Salesforce Sans"/>
                <a:cs typeface="Salesforce Sans"/>
              </a:rPr>
              <a:t>Sender Authentication Package</a:t>
            </a:r>
          </a:p>
          <a:p>
            <a:pPr algn="ctr"/>
            <a:r>
              <a:rPr lang="en-US" sz="900" dirty="0">
                <a:latin typeface="Salesforce Sans"/>
                <a:cs typeface="Salesforce Sans"/>
              </a:rPr>
              <a:t>(Shared click redirect, Shared link wrapping, unlimited FROM name</a:t>
            </a:r>
            <a:r>
              <a:rPr lang="en-US" sz="1000" dirty="0">
                <a:latin typeface="Salesforce Sans"/>
                <a:cs typeface="Salesforce Sans"/>
              </a:rPr>
              <a:t>)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DD58302-2FCE-8E4D-B953-6DC80BB1356A}"/>
              </a:ext>
            </a:extLst>
          </p:cNvPr>
          <p:cNvSpPr/>
          <p:nvPr/>
        </p:nvSpPr>
        <p:spPr>
          <a:xfrm>
            <a:off x="4702119" y="3951360"/>
            <a:ext cx="3370164" cy="29855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latin typeface="Salesforce Sans"/>
                <a:cs typeface="Salesforce Sans"/>
              </a:rPr>
              <a:t>2 Marketing IP Addresses (&lt;6MM per day)</a:t>
            </a:r>
            <a:endParaRPr lang="en-US" sz="9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67CD9313-5F24-9748-A263-179CB16C9E6D}"/>
              </a:ext>
            </a:extLst>
          </p:cNvPr>
          <p:cNvSpPr/>
          <p:nvPr/>
        </p:nvSpPr>
        <p:spPr>
          <a:xfrm>
            <a:off x="4718813" y="4483385"/>
            <a:ext cx="3353469" cy="29855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cs typeface="Salesforce Sans"/>
              </a:rPr>
              <a:t>1 Transactional IP Address (&lt;3MM per day)</a:t>
            </a: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ECAF6CF4-56E3-2B46-82C4-630684B1A16C}"/>
              </a:ext>
            </a:extLst>
          </p:cNvPr>
          <p:cNvSpPr/>
          <p:nvPr/>
        </p:nvSpPr>
        <p:spPr>
          <a:xfrm>
            <a:off x="4721478" y="4990745"/>
            <a:ext cx="3350803" cy="29855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cs typeface="Salesforce Sans"/>
              </a:rPr>
              <a:t>Managed Preference Center</a:t>
            </a: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C05223A-1619-CD48-8AFA-4E2C2C3FC916}"/>
              </a:ext>
            </a:extLst>
          </p:cNvPr>
          <p:cNvSpPr/>
          <p:nvPr/>
        </p:nvSpPr>
        <p:spPr>
          <a:xfrm>
            <a:off x="4811770" y="5483225"/>
            <a:ext cx="980993" cy="470560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cs typeface="Salesforce Sans"/>
              </a:rPr>
              <a:t>BU Level</a:t>
            </a:r>
          </a:p>
          <a:p>
            <a:pPr algn="ctr"/>
            <a:r>
              <a:rPr lang="en-US" sz="900" dirty="0">
                <a:cs typeface="Salesforce Sans"/>
              </a:rPr>
              <a:t>Opt-Out</a:t>
            </a: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6F0AE4E1-07F9-C848-BCC2-3E315E808F14}"/>
              </a:ext>
            </a:extLst>
          </p:cNvPr>
          <p:cNvSpPr/>
          <p:nvPr/>
        </p:nvSpPr>
        <p:spPr>
          <a:xfrm>
            <a:off x="5966378" y="5483225"/>
            <a:ext cx="980993" cy="470560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cs typeface="Salesforce Sans"/>
              </a:rPr>
              <a:t>BU Level</a:t>
            </a:r>
          </a:p>
          <a:p>
            <a:pPr algn="ctr"/>
            <a:r>
              <a:rPr lang="en-US" sz="900" dirty="0">
                <a:cs typeface="Salesforce Sans"/>
              </a:rPr>
              <a:t>Opt-Out</a:t>
            </a: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A8866A30-E328-0F41-BCA6-87BA60015B50}"/>
              </a:ext>
            </a:extLst>
          </p:cNvPr>
          <p:cNvSpPr/>
          <p:nvPr/>
        </p:nvSpPr>
        <p:spPr>
          <a:xfrm>
            <a:off x="7091288" y="5485686"/>
            <a:ext cx="980993" cy="470560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900" dirty="0">
                <a:cs typeface="Salesforce Sans"/>
              </a:rPr>
              <a:t>BU Level</a:t>
            </a:r>
          </a:p>
          <a:p>
            <a:pPr algn="ctr"/>
            <a:r>
              <a:rPr lang="en-US" sz="900" dirty="0">
                <a:cs typeface="Salesforce Sans"/>
              </a:rPr>
              <a:t>Opt-Out</a:t>
            </a: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3195149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238AA98E-BFB8-5A42-8F0A-984D11093B15}"/>
              </a:ext>
            </a:extLst>
          </p:cNvPr>
          <p:cNvSpPr/>
          <p:nvPr/>
        </p:nvSpPr>
        <p:spPr>
          <a:xfrm>
            <a:off x="2010397" y="2953059"/>
            <a:ext cx="2573743" cy="2848638"/>
          </a:xfrm>
          <a:prstGeom prst="roundRect">
            <a:avLst>
              <a:gd name="adj" fmla="val 4146"/>
            </a:avLst>
          </a:prstGeom>
          <a:solidFill>
            <a:schemeClr val="accent6">
              <a:lumMod val="40000"/>
              <a:lumOff val="6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Business Unit Setup - 2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Business Unit Setup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13D61CB-6536-5E4B-B3F1-B850E86DEE81}"/>
              </a:ext>
            </a:extLst>
          </p:cNvPr>
          <p:cNvSpPr>
            <a:spLocks/>
          </p:cNvSpPr>
          <p:nvPr/>
        </p:nvSpPr>
        <p:spPr>
          <a:xfrm>
            <a:off x="5103748" y="1392554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accent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Enterprise 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8959F1C-DBB7-8B4A-8D66-012E9FEB5FF7}"/>
              </a:ext>
            </a:extLst>
          </p:cNvPr>
          <p:cNvSpPr>
            <a:spLocks/>
          </p:cNvSpPr>
          <p:nvPr/>
        </p:nvSpPr>
        <p:spPr>
          <a:xfrm>
            <a:off x="2330562" y="2257302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Dev 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A01C647-241E-5646-AE3C-FD8145D2EEC5}"/>
              </a:ext>
            </a:extLst>
          </p:cNvPr>
          <p:cNvSpPr>
            <a:spLocks/>
          </p:cNvSpPr>
          <p:nvPr/>
        </p:nvSpPr>
        <p:spPr>
          <a:xfrm>
            <a:off x="1249385" y="3082562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AMER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DF0DBDD-B59C-6C4F-833D-A10EC91AB68E}"/>
              </a:ext>
            </a:extLst>
          </p:cNvPr>
          <p:cNvSpPr>
            <a:spLocks/>
          </p:cNvSpPr>
          <p:nvPr/>
        </p:nvSpPr>
        <p:spPr>
          <a:xfrm>
            <a:off x="2091898" y="3082561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LATAM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547357F-661D-F041-8F4E-A188402BE4A9}"/>
              </a:ext>
            </a:extLst>
          </p:cNvPr>
          <p:cNvSpPr>
            <a:spLocks/>
          </p:cNvSpPr>
          <p:nvPr/>
        </p:nvSpPr>
        <p:spPr>
          <a:xfrm>
            <a:off x="2934412" y="3082561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EU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D343E7A-D599-E948-92B4-6D64A8F6D458}"/>
              </a:ext>
            </a:extLst>
          </p:cNvPr>
          <p:cNvSpPr>
            <a:spLocks/>
          </p:cNvSpPr>
          <p:nvPr/>
        </p:nvSpPr>
        <p:spPr>
          <a:xfrm>
            <a:off x="3794179" y="3082561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APAC</a:t>
            </a:r>
          </a:p>
        </p:txBody>
      </p:sp>
      <p:cxnSp>
        <p:nvCxnSpPr>
          <p:cNvPr id="77" name="Elbow Connector 172">
            <a:extLst>
              <a:ext uri="{FF2B5EF4-FFF2-40B4-BE49-F238E27FC236}">
                <a16:creationId xmlns:a16="http://schemas.microsoft.com/office/drawing/2014/main" id="{DE241E46-3D0A-0646-A0E0-9EF24C33504F}"/>
              </a:ext>
            </a:extLst>
          </p:cNvPr>
          <p:cNvCxnSpPr>
            <a:cxnSpLocks/>
            <a:stCxn id="49" idx="0"/>
            <a:endCxn id="97" idx="0"/>
          </p:cNvCxnSpPr>
          <p:nvPr/>
        </p:nvCxnSpPr>
        <p:spPr>
          <a:xfrm rot="5400000" flipH="1" flipV="1">
            <a:off x="5733695" y="-513926"/>
            <a:ext cx="7859" cy="5534599"/>
          </a:xfrm>
          <a:prstGeom prst="bentConnector3">
            <a:avLst>
              <a:gd name="adj1" fmla="val 3008767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172">
            <a:extLst>
              <a:ext uri="{FF2B5EF4-FFF2-40B4-BE49-F238E27FC236}">
                <a16:creationId xmlns:a16="http://schemas.microsoft.com/office/drawing/2014/main" id="{BC79B0E7-C906-4140-9E12-3C6FA81E07F5}"/>
              </a:ext>
            </a:extLst>
          </p:cNvPr>
          <p:cNvCxnSpPr>
            <a:cxnSpLocks/>
            <a:stCxn id="52" idx="0"/>
            <a:endCxn id="60" idx="0"/>
          </p:cNvCxnSpPr>
          <p:nvPr/>
        </p:nvCxnSpPr>
        <p:spPr>
          <a:xfrm rot="5400000" flipH="1" flipV="1">
            <a:off x="2871079" y="1810165"/>
            <a:ext cx="1" cy="2544794"/>
          </a:xfrm>
          <a:prstGeom prst="bentConnector3">
            <a:avLst>
              <a:gd name="adj1" fmla="val 22860100000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172">
            <a:extLst>
              <a:ext uri="{FF2B5EF4-FFF2-40B4-BE49-F238E27FC236}">
                <a16:creationId xmlns:a16="http://schemas.microsoft.com/office/drawing/2014/main" id="{E99A24B8-3AC4-D244-BC98-4FF02CCC77F0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5743510" y="1837889"/>
            <a:ext cx="1" cy="180192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172">
            <a:extLst>
              <a:ext uri="{FF2B5EF4-FFF2-40B4-BE49-F238E27FC236}">
                <a16:creationId xmlns:a16="http://schemas.microsoft.com/office/drawing/2014/main" id="{6C80489B-3E99-1A41-AE73-3AFC658244E2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2970324" y="2702637"/>
            <a:ext cx="1" cy="139334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2">
            <a:extLst>
              <a:ext uri="{FF2B5EF4-FFF2-40B4-BE49-F238E27FC236}">
                <a16:creationId xmlns:a16="http://schemas.microsoft.com/office/drawing/2014/main" id="{C0BAE81F-F9A4-A648-9AD9-0AA24E787385}"/>
              </a:ext>
            </a:extLst>
          </p:cNvPr>
          <p:cNvCxnSpPr>
            <a:cxnSpLocks/>
          </p:cNvCxnSpPr>
          <p:nvPr/>
        </p:nvCxnSpPr>
        <p:spPr>
          <a:xfrm>
            <a:off x="2441195" y="2854366"/>
            <a:ext cx="0" cy="219456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172">
            <a:extLst>
              <a:ext uri="{FF2B5EF4-FFF2-40B4-BE49-F238E27FC236}">
                <a16:creationId xmlns:a16="http://schemas.microsoft.com/office/drawing/2014/main" id="{C9E86BF4-1BFF-F94A-B99B-49FF3075FA2A}"/>
              </a:ext>
            </a:extLst>
          </p:cNvPr>
          <p:cNvCxnSpPr>
            <a:cxnSpLocks/>
          </p:cNvCxnSpPr>
          <p:nvPr/>
        </p:nvCxnSpPr>
        <p:spPr>
          <a:xfrm>
            <a:off x="3283709" y="2854366"/>
            <a:ext cx="0" cy="219456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B9BB986-214D-FF4B-BAAE-A5F95281C1F2}"/>
              </a:ext>
            </a:extLst>
          </p:cNvPr>
          <p:cNvSpPr>
            <a:spLocks/>
          </p:cNvSpPr>
          <p:nvPr/>
        </p:nvSpPr>
        <p:spPr>
          <a:xfrm>
            <a:off x="7865161" y="2249443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Prod 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041A0B-EB5C-4545-ACE3-B5B0F7DC2237}"/>
              </a:ext>
            </a:extLst>
          </p:cNvPr>
          <p:cNvSpPr>
            <a:spLocks/>
          </p:cNvSpPr>
          <p:nvPr/>
        </p:nvSpPr>
        <p:spPr>
          <a:xfrm>
            <a:off x="6612518" y="3074703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AMER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2D3B523-F2CF-9A42-9BF6-982275776DD3}"/>
              </a:ext>
            </a:extLst>
          </p:cNvPr>
          <p:cNvSpPr>
            <a:spLocks/>
          </p:cNvSpPr>
          <p:nvPr/>
        </p:nvSpPr>
        <p:spPr>
          <a:xfrm>
            <a:off x="7626497" y="3074702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LATAM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6180BCA-A877-264D-96D5-A19E9803012B}"/>
              </a:ext>
            </a:extLst>
          </p:cNvPr>
          <p:cNvSpPr>
            <a:spLocks/>
          </p:cNvSpPr>
          <p:nvPr/>
        </p:nvSpPr>
        <p:spPr>
          <a:xfrm>
            <a:off x="8469011" y="3074702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EU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8BDFD1C-733C-AB47-9BE3-0B279895EA43}"/>
              </a:ext>
            </a:extLst>
          </p:cNvPr>
          <p:cNvSpPr>
            <a:spLocks/>
          </p:cNvSpPr>
          <p:nvPr/>
        </p:nvSpPr>
        <p:spPr>
          <a:xfrm>
            <a:off x="9328778" y="3074702"/>
            <a:ext cx="698594" cy="445335"/>
          </a:xfrm>
          <a:prstGeom prst="roundRect">
            <a:avLst>
              <a:gd name="adj" fmla="val 7581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APAC</a:t>
            </a:r>
          </a:p>
        </p:txBody>
      </p:sp>
      <p:cxnSp>
        <p:nvCxnSpPr>
          <p:cNvPr id="102" name="Elbow Connector 172">
            <a:extLst>
              <a:ext uri="{FF2B5EF4-FFF2-40B4-BE49-F238E27FC236}">
                <a16:creationId xmlns:a16="http://schemas.microsoft.com/office/drawing/2014/main" id="{98CE1876-94E7-A04D-965A-9D73DCA46529}"/>
              </a:ext>
            </a:extLst>
          </p:cNvPr>
          <p:cNvCxnSpPr>
            <a:cxnSpLocks/>
            <a:stCxn id="98" idx="0"/>
            <a:endCxn id="101" idx="0"/>
          </p:cNvCxnSpPr>
          <p:nvPr/>
        </p:nvCxnSpPr>
        <p:spPr>
          <a:xfrm rot="5400000" flipH="1" flipV="1">
            <a:off x="8319945" y="1716573"/>
            <a:ext cx="1" cy="2716260"/>
          </a:xfrm>
          <a:prstGeom prst="bentConnector3">
            <a:avLst>
              <a:gd name="adj1" fmla="val 22860100000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2">
            <a:extLst>
              <a:ext uri="{FF2B5EF4-FFF2-40B4-BE49-F238E27FC236}">
                <a16:creationId xmlns:a16="http://schemas.microsoft.com/office/drawing/2014/main" id="{71AC5DC6-3BAA-A843-BCB8-85D9C206CAE5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8504923" y="2694778"/>
            <a:ext cx="1" cy="139334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72">
            <a:extLst>
              <a:ext uri="{FF2B5EF4-FFF2-40B4-BE49-F238E27FC236}">
                <a16:creationId xmlns:a16="http://schemas.microsoft.com/office/drawing/2014/main" id="{0574828A-AC1D-C140-8364-60914DB4F034}"/>
              </a:ext>
            </a:extLst>
          </p:cNvPr>
          <p:cNvCxnSpPr>
            <a:cxnSpLocks/>
          </p:cNvCxnSpPr>
          <p:nvPr/>
        </p:nvCxnSpPr>
        <p:spPr>
          <a:xfrm>
            <a:off x="7975794" y="2846507"/>
            <a:ext cx="0" cy="219456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72">
            <a:extLst>
              <a:ext uri="{FF2B5EF4-FFF2-40B4-BE49-F238E27FC236}">
                <a16:creationId xmlns:a16="http://schemas.microsoft.com/office/drawing/2014/main" id="{A33FB8ED-CE2E-E74A-A023-666200305878}"/>
              </a:ext>
            </a:extLst>
          </p:cNvPr>
          <p:cNvCxnSpPr>
            <a:cxnSpLocks/>
          </p:cNvCxnSpPr>
          <p:nvPr/>
        </p:nvCxnSpPr>
        <p:spPr>
          <a:xfrm>
            <a:off x="8818308" y="2846507"/>
            <a:ext cx="0" cy="219456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0638220-C608-D943-A09C-FB92191EE829}"/>
              </a:ext>
            </a:extLst>
          </p:cNvPr>
          <p:cNvSpPr>
            <a:spLocks/>
          </p:cNvSpPr>
          <p:nvPr/>
        </p:nvSpPr>
        <p:spPr>
          <a:xfrm>
            <a:off x="6756437" y="3743041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US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8D55FC98-E3D3-9347-9F92-381665DD55BC}"/>
              </a:ext>
            </a:extLst>
          </p:cNvPr>
          <p:cNvSpPr>
            <a:spLocks/>
          </p:cNvSpPr>
          <p:nvPr/>
        </p:nvSpPr>
        <p:spPr>
          <a:xfrm>
            <a:off x="6756437" y="4828005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Canada</a:t>
            </a:r>
          </a:p>
        </p:txBody>
      </p:sp>
      <p:cxnSp>
        <p:nvCxnSpPr>
          <p:cNvPr id="110" name="Elbow Connector 172">
            <a:extLst>
              <a:ext uri="{FF2B5EF4-FFF2-40B4-BE49-F238E27FC236}">
                <a16:creationId xmlns:a16="http://schemas.microsoft.com/office/drawing/2014/main" id="{B501FE43-E7E1-8146-A8AB-01F882D43178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5947112" y="4171448"/>
            <a:ext cx="1478322" cy="140328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72">
            <a:extLst>
              <a:ext uri="{FF2B5EF4-FFF2-40B4-BE49-F238E27FC236}">
                <a16:creationId xmlns:a16="http://schemas.microsoft.com/office/drawing/2014/main" id="{7C3F163A-0454-5548-BA51-DA0B5BF0E936}"/>
              </a:ext>
            </a:extLst>
          </p:cNvPr>
          <p:cNvCxnSpPr>
            <a:cxnSpLocks/>
          </p:cNvCxnSpPr>
          <p:nvPr/>
        </p:nvCxnSpPr>
        <p:spPr>
          <a:xfrm flipH="1">
            <a:off x="6620034" y="3895809"/>
            <a:ext cx="12801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9A6B5D7F-9B35-1445-8595-92F66F100CF6}"/>
              </a:ext>
            </a:extLst>
          </p:cNvPr>
          <p:cNvSpPr>
            <a:spLocks/>
          </p:cNvSpPr>
          <p:nvPr/>
        </p:nvSpPr>
        <p:spPr>
          <a:xfrm>
            <a:off x="7767399" y="3743037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Argentina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B484A7CF-F938-D442-A358-C276895A17D7}"/>
              </a:ext>
            </a:extLst>
          </p:cNvPr>
          <p:cNvSpPr>
            <a:spLocks/>
          </p:cNvSpPr>
          <p:nvPr/>
        </p:nvSpPr>
        <p:spPr>
          <a:xfrm>
            <a:off x="7767399" y="4289161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Brazil</a:t>
            </a:r>
          </a:p>
        </p:txBody>
      </p:sp>
      <p:cxnSp>
        <p:nvCxnSpPr>
          <p:cNvPr id="121" name="Elbow Connector 172">
            <a:extLst>
              <a:ext uri="{FF2B5EF4-FFF2-40B4-BE49-F238E27FC236}">
                <a16:creationId xmlns:a16="http://schemas.microsoft.com/office/drawing/2014/main" id="{9521FAB3-B280-F544-91FD-E00D7220F3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2862" y="4425696"/>
            <a:ext cx="1994282" cy="133047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72">
            <a:extLst>
              <a:ext uri="{FF2B5EF4-FFF2-40B4-BE49-F238E27FC236}">
                <a16:creationId xmlns:a16="http://schemas.microsoft.com/office/drawing/2014/main" id="{29551A5B-082E-E54A-91EA-F98F4DF28DF3}"/>
              </a:ext>
            </a:extLst>
          </p:cNvPr>
          <p:cNvCxnSpPr>
            <a:cxnSpLocks/>
          </p:cNvCxnSpPr>
          <p:nvPr/>
        </p:nvCxnSpPr>
        <p:spPr>
          <a:xfrm flipH="1">
            <a:off x="7627404" y="3895805"/>
            <a:ext cx="12801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EA6E327C-C3F6-B14B-AAEF-A3C8E770529D}"/>
              </a:ext>
            </a:extLst>
          </p:cNvPr>
          <p:cNvSpPr>
            <a:spLocks/>
          </p:cNvSpPr>
          <p:nvPr/>
        </p:nvSpPr>
        <p:spPr>
          <a:xfrm>
            <a:off x="7756527" y="5343960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Peru</a:t>
            </a:r>
          </a:p>
        </p:txBody>
      </p:sp>
      <p:cxnSp>
        <p:nvCxnSpPr>
          <p:cNvPr id="125" name="Elbow Connector 172">
            <a:extLst>
              <a:ext uri="{FF2B5EF4-FFF2-40B4-BE49-F238E27FC236}">
                <a16:creationId xmlns:a16="http://schemas.microsoft.com/office/drawing/2014/main" id="{98469E00-838F-E945-82AA-EBA7EDD8A15D}"/>
              </a:ext>
            </a:extLst>
          </p:cNvPr>
          <p:cNvCxnSpPr>
            <a:cxnSpLocks/>
          </p:cNvCxnSpPr>
          <p:nvPr/>
        </p:nvCxnSpPr>
        <p:spPr>
          <a:xfrm>
            <a:off x="7631205" y="4441929"/>
            <a:ext cx="12801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72">
            <a:extLst>
              <a:ext uri="{FF2B5EF4-FFF2-40B4-BE49-F238E27FC236}">
                <a16:creationId xmlns:a16="http://schemas.microsoft.com/office/drawing/2014/main" id="{FE165EC5-DBC2-3A48-9A17-C7DFBD13235D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8044737" y="4594695"/>
            <a:ext cx="0" cy="740664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3BD1A0C-D755-1D4C-9440-97E6E6D91653}"/>
              </a:ext>
            </a:extLst>
          </p:cNvPr>
          <p:cNvSpPr>
            <a:spLocks/>
          </p:cNvSpPr>
          <p:nvPr/>
        </p:nvSpPr>
        <p:spPr>
          <a:xfrm>
            <a:off x="8612280" y="3743037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France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04D32B1C-C952-264A-8ED2-85E8CBB77AD1}"/>
              </a:ext>
            </a:extLst>
          </p:cNvPr>
          <p:cNvSpPr>
            <a:spLocks/>
          </p:cNvSpPr>
          <p:nvPr/>
        </p:nvSpPr>
        <p:spPr>
          <a:xfrm>
            <a:off x="8620444" y="4289161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Germany</a:t>
            </a:r>
          </a:p>
        </p:txBody>
      </p:sp>
      <p:cxnSp>
        <p:nvCxnSpPr>
          <p:cNvPr id="166" name="Elbow Connector 172">
            <a:extLst>
              <a:ext uri="{FF2B5EF4-FFF2-40B4-BE49-F238E27FC236}">
                <a16:creationId xmlns:a16="http://schemas.microsoft.com/office/drawing/2014/main" id="{D29A3A7C-C355-0A4E-87B6-D0D1CE4C9B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4656" y="4425696"/>
            <a:ext cx="1994282" cy="133047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72">
            <a:extLst>
              <a:ext uri="{FF2B5EF4-FFF2-40B4-BE49-F238E27FC236}">
                <a16:creationId xmlns:a16="http://schemas.microsoft.com/office/drawing/2014/main" id="{8C6B5112-A1D2-024A-B2EA-DB72B19904C9}"/>
              </a:ext>
            </a:extLst>
          </p:cNvPr>
          <p:cNvCxnSpPr>
            <a:cxnSpLocks/>
          </p:cNvCxnSpPr>
          <p:nvPr/>
        </p:nvCxnSpPr>
        <p:spPr>
          <a:xfrm flipH="1">
            <a:off x="8472285" y="3895805"/>
            <a:ext cx="12801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E5288CA1-EA86-5548-B663-151DE02D9ED5}"/>
              </a:ext>
            </a:extLst>
          </p:cNvPr>
          <p:cNvSpPr>
            <a:spLocks/>
          </p:cNvSpPr>
          <p:nvPr/>
        </p:nvSpPr>
        <p:spPr>
          <a:xfrm>
            <a:off x="8609572" y="5343960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Spain</a:t>
            </a:r>
          </a:p>
        </p:txBody>
      </p:sp>
      <p:cxnSp>
        <p:nvCxnSpPr>
          <p:cNvPr id="170" name="Elbow Connector 172">
            <a:extLst>
              <a:ext uri="{FF2B5EF4-FFF2-40B4-BE49-F238E27FC236}">
                <a16:creationId xmlns:a16="http://schemas.microsoft.com/office/drawing/2014/main" id="{85585684-634C-D94D-AB3A-A9BEBD38C9F1}"/>
              </a:ext>
            </a:extLst>
          </p:cNvPr>
          <p:cNvCxnSpPr>
            <a:cxnSpLocks/>
          </p:cNvCxnSpPr>
          <p:nvPr/>
        </p:nvCxnSpPr>
        <p:spPr>
          <a:xfrm>
            <a:off x="8476086" y="4441929"/>
            <a:ext cx="13716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2">
            <a:extLst>
              <a:ext uri="{FF2B5EF4-FFF2-40B4-BE49-F238E27FC236}">
                <a16:creationId xmlns:a16="http://schemas.microsoft.com/office/drawing/2014/main" id="{122F53E8-38BB-8042-A5D4-7F2A94CBF782}"/>
              </a:ext>
            </a:extLst>
          </p:cNvPr>
          <p:cNvCxnSpPr>
            <a:cxnSpLocks/>
          </p:cNvCxnSpPr>
          <p:nvPr/>
        </p:nvCxnSpPr>
        <p:spPr>
          <a:xfrm>
            <a:off x="8889618" y="4594695"/>
            <a:ext cx="0" cy="740664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B6651C2-A57A-ED4E-9E4F-78D60BB1A89C}"/>
              </a:ext>
            </a:extLst>
          </p:cNvPr>
          <p:cNvSpPr>
            <a:spLocks/>
          </p:cNvSpPr>
          <p:nvPr/>
        </p:nvSpPr>
        <p:spPr>
          <a:xfrm>
            <a:off x="9474202" y="3750404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Australia</a:t>
            </a:r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CFE0DD32-0A3D-FB4E-ACD1-E00377913E14}"/>
              </a:ext>
            </a:extLst>
          </p:cNvPr>
          <p:cNvSpPr>
            <a:spLocks/>
          </p:cNvSpPr>
          <p:nvPr/>
        </p:nvSpPr>
        <p:spPr>
          <a:xfrm>
            <a:off x="9474202" y="4296528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Hong Kong</a:t>
            </a:r>
          </a:p>
        </p:txBody>
      </p:sp>
      <p:cxnSp>
        <p:nvCxnSpPr>
          <p:cNvPr id="178" name="Elbow Connector 172">
            <a:extLst>
              <a:ext uri="{FF2B5EF4-FFF2-40B4-BE49-F238E27FC236}">
                <a16:creationId xmlns:a16="http://schemas.microsoft.com/office/drawing/2014/main" id="{A02A0D70-756C-AC4C-A1A3-66AA522F20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99665" y="4433063"/>
            <a:ext cx="1994282" cy="133047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2">
            <a:extLst>
              <a:ext uri="{FF2B5EF4-FFF2-40B4-BE49-F238E27FC236}">
                <a16:creationId xmlns:a16="http://schemas.microsoft.com/office/drawing/2014/main" id="{DD8F5C8D-F312-9F4A-A12E-C7412CCDAB11}"/>
              </a:ext>
            </a:extLst>
          </p:cNvPr>
          <p:cNvCxnSpPr>
            <a:cxnSpLocks/>
          </p:cNvCxnSpPr>
          <p:nvPr/>
        </p:nvCxnSpPr>
        <p:spPr>
          <a:xfrm flipH="1">
            <a:off x="9334207" y="3903172"/>
            <a:ext cx="12801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5648BEC3-5356-CC4E-9420-A75EEEAC30D7}"/>
              </a:ext>
            </a:extLst>
          </p:cNvPr>
          <p:cNvSpPr>
            <a:spLocks/>
          </p:cNvSpPr>
          <p:nvPr/>
        </p:nvSpPr>
        <p:spPr>
          <a:xfrm>
            <a:off x="9463330" y="5351327"/>
            <a:ext cx="554675" cy="305535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Malaysia</a:t>
            </a:r>
          </a:p>
        </p:txBody>
      </p:sp>
      <p:cxnSp>
        <p:nvCxnSpPr>
          <p:cNvPr id="181" name="Elbow Connector 172">
            <a:extLst>
              <a:ext uri="{FF2B5EF4-FFF2-40B4-BE49-F238E27FC236}">
                <a16:creationId xmlns:a16="http://schemas.microsoft.com/office/drawing/2014/main" id="{7E055708-AC02-9F4F-BE13-757920F390B7}"/>
              </a:ext>
            </a:extLst>
          </p:cNvPr>
          <p:cNvCxnSpPr>
            <a:cxnSpLocks/>
          </p:cNvCxnSpPr>
          <p:nvPr/>
        </p:nvCxnSpPr>
        <p:spPr>
          <a:xfrm>
            <a:off x="9329844" y="4449296"/>
            <a:ext cx="13716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Elbow Connector 172">
            <a:extLst>
              <a:ext uri="{FF2B5EF4-FFF2-40B4-BE49-F238E27FC236}">
                <a16:creationId xmlns:a16="http://schemas.microsoft.com/office/drawing/2014/main" id="{26D91E6C-3F03-9D48-8D8B-9B6BCA251640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9751540" y="4602062"/>
            <a:ext cx="0" cy="740664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56DA1D8B-23CB-5842-AFD9-AF339A94CDAB}"/>
              </a:ext>
            </a:extLst>
          </p:cNvPr>
          <p:cNvSpPr>
            <a:spLocks/>
          </p:cNvSpPr>
          <p:nvPr/>
        </p:nvSpPr>
        <p:spPr>
          <a:xfrm>
            <a:off x="6919114" y="4194982"/>
            <a:ext cx="554675" cy="204669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Consumer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1BC74851-C612-614F-AE90-55223BF413FB}"/>
              </a:ext>
            </a:extLst>
          </p:cNvPr>
          <p:cNvSpPr>
            <a:spLocks/>
          </p:cNvSpPr>
          <p:nvPr/>
        </p:nvSpPr>
        <p:spPr>
          <a:xfrm>
            <a:off x="6916395" y="4518831"/>
            <a:ext cx="554675" cy="204669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Comm.</a:t>
            </a:r>
          </a:p>
        </p:txBody>
      </p:sp>
      <p:cxnSp>
        <p:nvCxnSpPr>
          <p:cNvPr id="186" name="Elbow Connector 172">
            <a:extLst>
              <a:ext uri="{FF2B5EF4-FFF2-40B4-BE49-F238E27FC236}">
                <a16:creationId xmlns:a16="http://schemas.microsoft.com/office/drawing/2014/main" id="{46BB4414-0F6B-FF46-82E3-A427868BFF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0496" y="4247103"/>
            <a:ext cx="572596" cy="159202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Elbow Connector 172">
            <a:extLst>
              <a:ext uri="{FF2B5EF4-FFF2-40B4-BE49-F238E27FC236}">
                <a16:creationId xmlns:a16="http://schemas.microsoft.com/office/drawing/2014/main" id="{BE65BEA0-3136-264D-97B2-0A5653BA52BA}"/>
              </a:ext>
            </a:extLst>
          </p:cNvPr>
          <p:cNvCxnSpPr>
            <a:cxnSpLocks/>
          </p:cNvCxnSpPr>
          <p:nvPr/>
        </p:nvCxnSpPr>
        <p:spPr>
          <a:xfrm flipH="1">
            <a:off x="6764270" y="4293129"/>
            <a:ext cx="13716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AA42F770-1F32-154A-92A4-504A8B3A9601}"/>
              </a:ext>
            </a:extLst>
          </p:cNvPr>
          <p:cNvSpPr>
            <a:spLocks/>
          </p:cNvSpPr>
          <p:nvPr/>
        </p:nvSpPr>
        <p:spPr>
          <a:xfrm>
            <a:off x="6919114" y="5273484"/>
            <a:ext cx="554675" cy="204669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Consumer</a:t>
            </a: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C79A69F9-F933-AE42-B1E6-050190F155EA}"/>
              </a:ext>
            </a:extLst>
          </p:cNvPr>
          <p:cNvSpPr>
            <a:spLocks/>
          </p:cNvSpPr>
          <p:nvPr/>
        </p:nvSpPr>
        <p:spPr>
          <a:xfrm>
            <a:off x="6916395" y="5597333"/>
            <a:ext cx="554675" cy="204669"/>
          </a:xfrm>
          <a:prstGeom prst="roundRect">
            <a:avLst>
              <a:gd name="adj" fmla="val 7581"/>
            </a:avLst>
          </a:prstGeom>
          <a:solidFill>
            <a:schemeClr val="tx2">
              <a:lumMod val="20000"/>
              <a:lumOff val="80000"/>
              <a:alpha val="49000"/>
            </a:schemeClr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b="1" dirty="0">
                <a:solidFill>
                  <a:srgbClr val="2E3961"/>
                </a:solidFill>
                <a:latin typeface="Salesforce Sans"/>
                <a:cs typeface="Salesforce Sans"/>
              </a:rPr>
              <a:t>Comm.</a:t>
            </a:r>
          </a:p>
        </p:txBody>
      </p:sp>
      <p:cxnSp>
        <p:nvCxnSpPr>
          <p:cNvPr id="190" name="Elbow Connector 172">
            <a:extLst>
              <a:ext uri="{FF2B5EF4-FFF2-40B4-BE49-F238E27FC236}">
                <a16:creationId xmlns:a16="http://schemas.microsoft.com/office/drawing/2014/main" id="{D27D98DF-6804-9C41-A39F-5DA2B086D7E1}"/>
              </a:ext>
            </a:extLst>
          </p:cNvPr>
          <p:cNvCxnSpPr>
            <a:cxnSpLocks/>
            <a:endCxn id="189" idx="1"/>
          </p:cNvCxnSpPr>
          <p:nvPr/>
        </p:nvCxnSpPr>
        <p:spPr>
          <a:xfrm rot="16200000" flipH="1">
            <a:off x="6550496" y="5333769"/>
            <a:ext cx="572596" cy="159202"/>
          </a:xfrm>
          <a:prstGeom prst="bentConnector2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72">
            <a:extLst>
              <a:ext uri="{FF2B5EF4-FFF2-40B4-BE49-F238E27FC236}">
                <a16:creationId xmlns:a16="http://schemas.microsoft.com/office/drawing/2014/main" id="{AF403817-5B3A-AF48-BD2C-EEFDCDCD77F5}"/>
              </a:ext>
            </a:extLst>
          </p:cNvPr>
          <p:cNvCxnSpPr>
            <a:cxnSpLocks/>
          </p:cNvCxnSpPr>
          <p:nvPr/>
        </p:nvCxnSpPr>
        <p:spPr>
          <a:xfrm flipH="1">
            <a:off x="6764270" y="5371631"/>
            <a:ext cx="13716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9AA03CB5-0514-7246-B168-14C70721AE18}"/>
              </a:ext>
            </a:extLst>
          </p:cNvPr>
          <p:cNvSpPr/>
          <p:nvPr/>
        </p:nvSpPr>
        <p:spPr>
          <a:xfrm>
            <a:off x="2118721" y="3637097"/>
            <a:ext cx="2329976" cy="412019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Salesforce Sans"/>
                <a:cs typeface="Salesforce Sans"/>
              </a:rPr>
              <a:t>Sender Authentication Package</a:t>
            </a: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(Shared click redirect, Shared link wrapping, unlimited FROM name)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DD58302-2FCE-8E4D-B953-6DC80BB1356A}"/>
              </a:ext>
            </a:extLst>
          </p:cNvPr>
          <p:cNvSpPr/>
          <p:nvPr/>
        </p:nvSpPr>
        <p:spPr>
          <a:xfrm>
            <a:off x="2118721" y="4114102"/>
            <a:ext cx="2329976" cy="258722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2 Marketing IP Addresses (&lt;6MM per day)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67CD9313-5F24-9748-A263-179CB16C9E6D}"/>
              </a:ext>
            </a:extLst>
          </p:cNvPr>
          <p:cNvSpPr/>
          <p:nvPr/>
        </p:nvSpPr>
        <p:spPr>
          <a:xfrm>
            <a:off x="2118721" y="4457154"/>
            <a:ext cx="2329976" cy="258722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1 Transactional IP Address (&lt;3MM per day)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ECAF6CF4-56E3-2B46-82C4-630684B1A16C}"/>
              </a:ext>
            </a:extLst>
          </p:cNvPr>
          <p:cNvSpPr/>
          <p:nvPr/>
        </p:nvSpPr>
        <p:spPr>
          <a:xfrm>
            <a:off x="2118721" y="4808555"/>
            <a:ext cx="2329976" cy="258722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Managed Preference Center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9C05223A-1619-CD48-8AFA-4E2C2C3FC916}"/>
              </a:ext>
            </a:extLst>
          </p:cNvPr>
          <p:cNvSpPr/>
          <p:nvPr/>
        </p:nvSpPr>
        <p:spPr>
          <a:xfrm>
            <a:off x="2113983" y="5175602"/>
            <a:ext cx="708134" cy="40777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cs typeface="Salesforce Sans"/>
              </a:rPr>
              <a:t>BU Level</a:t>
            </a:r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Opt-Out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6F0AE4E1-07F9-C848-BCC2-3E315E808F14}"/>
              </a:ext>
            </a:extLst>
          </p:cNvPr>
          <p:cNvSpPr/>
          <p:nvPr/>
        </p:nvSpPr>
        <p:spPr>
          <a:xfrm>
            <a:off x="2929642" y="5170982"/>
            <a:ext cx="708134" cy="40777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cs typeface="Salesforce Sans"/>
              </a:rPr>
              <a:t>BU Level</a:t>
            </a:r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Opt-Out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A8866A30-E328-0F41-BCA6-87BA60015B50}"/>
              </a:ext>
            </a:extLst>
          </p:cNvPr>
          <p:cNvSpPr/>
          <p:nvPr/>
        </p:nvSpPr>
        <p:spPr>
          <a:xfrm>
            <a:off x="3734243" y="5179361"/>
            <a:ext cx="708134" cy="407776"/>
          </a:xfrm>
          <a:prstGeom prst="roundRect">
            <a:avLst>
              <a:gd name="adj" fmla="val 4146"/>
            </a:avLst>
          </a:prstGeom>
          <a:solidFill>
            <a:schemeClr val="tx1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cs typeface="Salesforce Sans"/>
              </a:rPr>
              <a:t>BU Level</a:t>
            </a:r>
            <a:endParaRPr lang="en-US" sz="800" dirty="0">
              <a:latin typeface="Salesforce Sans"/>
              <a:cs typeface="Salesforce Sans"/>
            </a:endParaRPr>
          </a:p>
          <a:p>
            <a:pPr algn="ctr"/>
            <a:r>
              <a:rPr lang="en-US" sz="800" dirty="0">
                <a:latin typeface="Salesforce Sans"/>
                <a:cs typeface="Salesforce Sans"/>
              </a:rPr>
              <a:t>Opt-Out</a:t>
            </a:r>
            <a:endParaRPr lang="en-US" sz="800" dirty="0">
              <a:cs typeface="Salesforce Sans"/>
            </a:endParaRPr>
          </a:p>
          <a:p>
            <a:pPr algn="ctr"/>
            <a:endParaRPr lang="en-US" sz="800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6369560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Multi-Org Business Unit Setup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Architecture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FDE5243F-44A9-5E45-996D-44E11557B4CF}"/>
              </a:ext>
            </a:extLst>
          </p:cNvPr>
          <p:cNvSpPr>
            <a:spLocks/>
          </p:cNvSpPr>
          <p:nvPr/>
        </p:nvSpPr>
        <p:spPr>
          <a:xfrm>
            <a:off x="2411013" y="1512575"/>
            <a:ext cx="7155774" cy="2063817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F1590C33-D543-1B4D-8A0C-950D307B5416}"/>
              </a:ext>
            </a:extLst>
          </p:cNvPr>
          <p:cNvSpPr/>
          <p:nvPr/>
        </p:nvSpPr>
        <p:spPr>
          <a:xfrm>
            <a:off x="8047859" y="2554525"/>
            <a:ext cx="1261989" cy="798291"/>
          </a:xfrm>
          <a:prstGeom prst="roundRect">
            <a:avLst>
              <a:gd name="adj" fmla="val 4146"/>
            </a:avLst>
          </a:prstGeom>
          <a:solidFill>
            <a:schemeClr val="accent6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B875884-0A62-794E-981D-40E2ABF6689B}"/>
              </a:ext>
            </a:extLst>
          </p:cNvPr>
          <p:cNvSpPr/>
          <p:nvPr/>
        </p:nvSpPr>
        <p:spPr>
          <a:xfrm>
            <a:off x="8047859" y="1700996"/>
            <a:ext cx="1261989" cy="795771"/>
          </a:xfrm>
          <a:prstGeom prst="roundRect">
            <a:avLst>
              <a:gd name="adj" fmla="val 4146"/>
            </a:avLst>
          </a:prstGeom>
          <a:solidFill>
            <a:schemeClr val="bg2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E490ACF-BD7C-F746-9B96-FC3A3E03F5FF}"/>
              </a:ext>
            </a:extLst>
          </p:cNvPr>
          <p:cNvSpPr/>
          <p:nvPr/>
        </p:nvSpPr>
        <p:spPr>
          <a:xfrm>
            <a:off x="5735394" y="1700996"/>
            <a:ext cx="1261989" cy="1651820"/>
          </a:xfrm>
          <a:prstGeom prst="roundRect">
            <a:avLst>
              <a:gd name="adj" fmla="val 4146"/>
            </a:avLst>
          </a:prstGeom>
          <a:solidFill>
            <a:schemeClr val="bg2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42EF294-E505-294D-89CE-BC988DA450D3}"/>
              </a:ext>
            </a:extLst>
          </p:cNvPr>
          <p:cNvSpPr/>
          <p:nvPr/>
        </p:nvSpPr>
        <p:spPr>
          <a:xfrm>
            <a:off x="3445682" y="1700996"/>
            <a:ext cx="1261989" cy="1651820"/>
          </a:xfrm>
          <a:prstGeom prst="roundRect">
            <a:avLst>
              <a:gd name="adj" fmla="val 4146"/>
            </a:avLst>
          </a:prstGeom>
          <a:solidFill>
            <a:schemeClr val="bg2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8959F1C-DBB7-8B4A-8D66-012E9FEB5FF7}"/>
              </a:ext>
            </a:extLst>
          </p:cNvPr>
          <p:cNvSpPr>
            <a:spLocks/>
          </p:cNvSpPr>
          <p:nvPr/>
        </p:nvSpPr>
        <p:spPr>
          <a:xfrm>
            <a:off x="3571250" y="2719436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2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B9BB986-214D-FF4B-BAAE-A5F95281C1F2}"/>
              </a:ext>
            </a:extLst>
          </p:cNvPr>
          <p:cNvSpPr>
            <a:spLocks/>
          </p:cNvSpPr>
          <p:nvPr/>
        </p:nvSpPr>
        <p:spPr>
          <a:xfrm>
            <a:off x="3571251" y="1892882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D46133-221A-DF45-B652-1C2819EB3E48}"/>
              </a:ext>
            </a:extLst>
          </p:cNvPr>
          <p:cNvGrpSpPr/>
          <p:nvPr/>
        </p:nvGrpSpPr>
        <p:grpSpPr>
          <a:xfrm>
            <a:off x="2645552" y="1820918"/>
            <a:ext cx="589262" cy="589262"/>
            <a:chOff x="1711487" y="2528823"/>
            <a:chExt cx="589262" cy="58926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E2CA89CB-3148-064D-9C2B-A3419DEA9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C8FF8-9A17-AC44-B289-2A61429A3907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A</a:t>
              </a:r>
              <a:endParaRPr lang="en-US" sz="9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4AD47F-E685-3A44-813B-DDED7F6A19A6}"/>
              </a:ext>
            </a:extLst>
          </p:cNvPr>
          <p:cNvGrpSpPr/>
          <p:nvPr/>
        </p:nvGrpSpPr>
        <p:grpSpPr>
          <a:xfrm>
            <a:off x="2635721" y="2647472"/>
            <a:ext cx="589262" cy="589262"/>
            <a:chOff x="1711487" y="2528823"/>
            <a:chExt cx="589262" cy="589262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BCE2DA64-A711-794C-9419-AF6027AACA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CB4FD2-329D-7441-B1D3-FBA1E3BE69CA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B</a:t>
              </a:r>
              <a:endParaRPr lang="en-US" sz="900" dirty="0"/>
            </a:p>
          </p:txBody>
        </p:sp>
      </p:grpSp>
      <p:cxnSp>
        <p:nvCxnSpPr>
          <p:cNvPr id="74" name="Elbow Connector 172">
            <a:extLst>
              <a:ext uri="{FF2B5EF4-FFF2-40B4-BE49-F238E27FC236}">
                <a16:creationId xmlns:a16="http://schemas.microsoft.com/office/drawing/2014/main" id="{274DEC46-465F-1E4D-B2EA-CC0B882B6C26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3234814" y="2115549"/>
            <a:ext cx="33643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172">
            <a:extLst>
              <a:ext uri="{FF2B5EF4-FFF2-40B4-BE49-F238E27FC236}">
                <a16:creationId xmlns:a16="http://schemas.microsoft.com/office/drawing/2014/main" id="{BA3845F7-793E-3948-9FA6-74BA02CE7F36}"/>
              </a:ext>
            </a:extLst>
          </p:cNvPr>
          <p:cNvCxnSpPr>
            <a:cxnSpLocks/>
            <a:stCxn id="72" idx="3"/>
            <a:endCxn id="49" idx="1"/>
          </p:cNvCxnSpPr>
          <p:nvPr/>
        </p:nvCxnSpPr>
        <p:spPr>
          <a:xfrm>
            <a:off x="3224983" y="2942103"/>
            <a:ext cx="34626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81DEEB5-E357-3B47-AB02-64FF989E9B42}"/>
              </a:ext>
            </a:extLst>
          </p:cNvPr>
          <p:cNvSpPr>
            <a:spLocks/>
          </p:cNvSpPr>
          <p:nvPr/>
        </p:nvSpPr>
        <p:spPr>
          <a:xfrm>
            <a:off x="5873466" y="2719435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2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08113F9-DA54-C844-91EF-7A1670361219}"/>
              </a:ext>
            </a:extLst>
          </p:cNvPr>
          <p:cNvSpPr>
            <a:spLocks/>
          </p:cNvSpPr>
          <p:nvPr/>
        </p:nvSpPr>
        <p:spPr>
          <a:xfrm>
            <a:off x="5873467" y="1892881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1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8FAF54-2C05-F943-A840-7E33E339E95D}"/>
              </a:ext>
            </a:extLst>
          </p:cNvPr>
          <p:cNvGrpSpPr/>
          <p:nvPr/>
        </p:nvGrpSpPr>
        <p:grpSpPr>
          <a:xfrm>
            <a:off x="4947768" y="1820917"/>
            <a:ext cx="589262" cy="589262"/>
            <a:chOff x="1711487" y="2528823"/>
            <a:chExt cx="589262" cy="589262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841DF020-3773-E24D-9F66-47AABACF6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63482A9-FB18-0043-BA24-38096D0C52CC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A</a:t>
              </a:r>
              <a:endParaRPr lang="en-US" sz="9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09FE88B-E6F1-AA49-9DAC-A2ADC8475A96}"/>
              </a:ext>
            </a:extLst>
          </p:cNvPr>
          <p:cNvGrpSpPr/>
          <p:nvPr/>
        </p:nvGrpSpPr>
        <p:grpSpPr>
          <a:xfrm>
            <a:off x="4937937" y="2647471"/>
            <a:ext cx="589262" cy="589262"/>
            <a:chOff x="1711487" y="2528823"/>
            <a:chExt cx="589262" cy="589262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2E36C44E-C90A-7542-BF39-871A75982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1F1BC5-EFBD-7545-AE3F-956E33147F64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B</a:t>
              </a:r>
              <a:endParaRPr lang="en-US" sz="900" dirty="0"/>
            </a:p>
          </p:txBody>
        </p:sp>
      </p:grpSp>
      <p:cxnSp>
        <p:nvCxnSpPr>
          <p:cNvPr id="93" name="Elbow Connector 172">
            <a:extLst>
              <a:ext uri="{FF2B5EF4-FFF2-40B4-BE49-F238E27FC236}">
                <a16:creationId xmlns:a16="http://schemas.microsoft.com/office/drawing/2014/main" id="{8940405F-6810-114E-8655-B1BF3277B17F}"/>
              </a:ext>
            </a:extLst>
          </p:cNvPr>
          <p:cNvCxnSpPr>
            <a:cxnSpLocks/>
            <a:stCxn id="88" idx="3"/>
            <a:endCxn id="85" idx="1"/>
          </p:cNvCxnSpPr>
          <p:nvPr/>
        </p:nvCxnSpPr>
        <p:spPr>
          <a:xfrm>
            <a:off x="5537030" y="2115548"/>
            <a:ext cx="33643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172">
            <a:extLst>
              <a:ext uri="{FF2B5EF4-FFF2-40B4-BE49-F238E27FC236}">
                <a16:creationId xmlns:a16="http://schemas.microsoft.com/office/drawing/2014/main" id="{E69ADDA7-5770-4042-BB22-4B6E276660C9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5537030" y="2115548"/>
            <a:ext cx="322338" cy="826553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940498A-BB31-6040-9266-0B35D13DD208}"/>
              </a:ext>
            </a:extLst>
          </p:cNvPr>
          <p:cNvSpPr>
            <a:spLocks/>
          </p:cNvSpPr>
          <p:nvPr/>
        </p:nvSpPr>
        <p:spPr>
          <a:xfrm>
            <a:off x="8178477" y="2719434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2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560449F-80C7-CC4D-B046-F2516621BD75}"/>
              </a:ext>
            </a:extLst>
          </p:cNvPr>
          <p:cNvSpPr>
            <a:spLocks/>
          </p:cNvSpPr>
          <p:nvPr/>
        </p:nvSpPr>
        <p:spPr>
          <a:xfrm>
            <a:off x="8178478" y="1892880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1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B9BF63D-DF2F-7C44-AB54-EAE3D6D59933}"/>
              </a:ext>
            </a:extLst>
          </p:cNvPr>
          <p:cNvGrpSpPr/>
          <p:nvPr/>
        </p:nvGrpSpPr>
        <p:grpSpPr>
          <a:xfrm>
            <a:off x="7252779" y="1820916"/>
            <a:ext cx="589262" cy="589262"/>
            <a:chOff x="1711487" y="2528823"/>
            <a:chExt cx="589262" cy="58926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198FFBD-7C05-254A-81B6-31ACF340A3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84CC951-549B-174A-94FB-2EE3DAEDCD79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A</a:t>
              </a:r>
              <a:endParaRPr lang="en-US" sz="9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FACCF05-AAEF-C94C-ADAC-88DDE84B892D}"/>
              </a:ext>
            </a:extLst>
          </p:cNvPr>
          <p:cNvGrpSpPr/>
          <p:nvPr/>
        </p:nvGrpSpPr>
        <p:grpSpPr>
          <a:xfrm>
            <a:off x="7242948" y="2647470"/>
            <a:ext cx="589262" cy="589262"/>
            <a:chOff x="1711487" y="2528823"/>
            <a:chExt cx="589262" cy="58926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96ECC9E2-4741-B24D-A8FC-2273A045D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2A20F49-8A27-504D-8872-BF81BC198414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B</a:t>
              </a:r>
              <a:endParaRPr lang="en-US" sz="900" dirty="0"/>
            </a:p>
          </p:txBody>
        </p:sp>
      </p:grpSp>
      <p:cxnSp>
        <p:nvCxnSpPr>
          <p:cNvPr id="116" name="Elbow Connector 172">
            <a:extLst>
              <a:ext uri="{FF2B5EF4-FFF2-40B4-BE49-F238E27FC236}">
                <a16:creationId xmlns:a16="http://schemas.microsoft.com/office/drawing/2014/main" id="{969FF0AF-7080-314A-9FCC-F5A3088E2115}"/>
              </a:ext>
            </a:extLst>
          </p:cNvPr>
          <p:cNvCxnSpPr>
            <a:cxnSpLocks/>
            <a:stCxn id="107" idx="3"/>
            <a:endCxn id="96" idx="1"/>
          </p:cNvCxnSpPr>
          <p:nvPr/>
        </p:nvCxnSpPr>
        <p:spPr>
          <a:xfrm>
            <a:off x="7842041" y="2115547"/>
            <a:ext cx="33643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72">
            <a:extLst>
              <a:ext uri="{FF2B5EF4-FFF2-40B4-BE49-F238E27FC236}">
                <a16:creationId xmlns:a16="http://schemas.microsoft.com/office/drawing/2014/main" id="{4DD9ACF6-3F46-4C4E-BBD2-EC47D61D382F}"/>
              </a:ext>
            </a:extLst>
          </p:cNvPr>
          <p:cNvCxnSpPr>
            <a:cxnSpLocks/>
            <a:stCxn id="114" idx="3"/>
            <a:endCxn id="95" idx="1"/>
          </p:cNvCxnSpPr>
          <p:nvPr/>
        </p:nvCxnSpPr>
        <p:spPr>
          <a:xfrm>
            <a:off x="7832210" y="2942101"/>
            <a:ext cx="34626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A222C4-4732-D04F-9171-39C3E1772D25}"/>
              </a:ext>
            </a:extLst>
          </p:cNvPr>
          <p:cNvGrpSpPr/>
          <p:nvPr/>
        </p:nvGrpSpPr>
        <p:grpSpPr>
          <a:xfrm>
            <a:off x="10604343" y="3669747"/>
            <a:ext cx="1232168" cy="450988"/>
            <a:chOff x="10460379" y="3942736"/>
            <a:chExt cx="1232168" cy="450988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C0DDE1B2-D0E2-F44F-8147-E576DDE72F3D}"/>
                </a:ext>
              </a:extLst>
            </p:cNvPr>
            <p:cNvSpPr/>
            <p:nvPr/>
          </p:nvSpPr>
          <p:spPr>
            <a:xfrm>
              <a:off x="10461680" y="3969663"/>
              <a:ext cx="420624" cy="181254"/>
            </a:xfrm>
            <a:prstGeom prst="roundRect">
              <a:avLst>
                <a:gd name="adj" fmla="val 4146"/>
              </a:avLst>
            </a:prstGeom>
            <a:solidFill>
              <a:schemeClr val="bg2">
                <a:lumMod val="20000"/>
                <a:lumOff val="80000"/>
                <a:alpha val="90000"/>
              </a:scheme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79FAEE81-8DAD-5147-9686-6C8B2666E610}"/>
                </a:ext>
              </a:extLst>
            </p:cNvPr>
            <p:cNvSpPr/>
            <p:nvPr/>
          </p:nvSpPr>
          <p:spPr>
            <a:xfrm>
              <a:off x="10460379" y="4195808"/>
              <a:ext cx="423933" cy="183494"/>
            </a:xfrm>
            <a:prstGeom prst="roundRect">
              <a:avLst>
                <a:gd name="adj" fmla="val 4146"/>
              </a:avLst>
            </a:prstGeom>
            <a:solidFill>
              <a:schemeClr val="accent6">
                <a:lumMod val="20000"/>
                <a:lumOff val="80000"/>
                <a:alpha val="90000"/>
              </a:scheme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0A387F-CD03-C445-BAD0-9BCDB58931FD}"/>
                </a:ext>
              </a:extLst>
            </p:cNvPr>
            <p:cNvSpPr/>
            <p:nvPr/>
          </p:nvSpPr>
          <p:spPr>
            <a:xfrm>
              <a:off x="10884312" y="3942736"/>
              <a:ext cx="8082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032E61"/>
                  </a:solidFill>
                  <a:cs typeface="Salesforce Sans"/>
                </a:rPr>
                <a:t>E2.0 Account 1</a:t>
              </a:r>
              <a:endParaRPr lang="en-US" sz="8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A8CF5E6-203F-5443-83BD-259FFAD4C909}"/>
                </a:ext>
              </a:extLst>
            </p:cNvPr>
            <p:cNvSpPr/>
            <p:nvPr/>
          </p:nvSpPr>
          <p:spPr>
            <a:xfrm>
              <a:off x="10884311" y="4178280"/>
              <a:ext cx="8082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rgbClr val="032E61"/>
                  </a:solidFill>
                  <a:cs typeface="Salesforce Sans"/>
                </a:rPr>
                <a:t>E2.0 Account 2</a:t>
              </a:r>
              <a:endParaRPr lang="en-US" sz="800" dirty="0"/>
            </a:p>
          </p:txBody>
        </p:sp>
      </p:grp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4E3383E0-0005-F441-ABAD-2B2E3E8D1B21}"/>
              </a:ext>
            </a:extLst>
          </p:cNvPr>
          <p:cNvSpPr>
            <a:spLocks/>
          </p:cNvSpPr>
          <p:nvPr/>
        </p:nvSpPr>
        <p:spPr>
          <a:xfrm>
            <a:off x="3571250" y="4184738"/>
            <a:ext cx="4859116" cy="2063817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1B0B2DA-6E02-214A-866E-2CA51DD1FB7D}"/>
              </a:ext>
            </a:extLst>
          </p:cNvPr>
          <p:cNvSpPr/>
          <p:nvPr/>
        </p:nvSpPr>
        <p:spPr>
          <a:xfrm>
            <a:off x="6909844" y="5197350"/>
            <a:ext cx="1261989" cy="798291"/>
          </a:xfrm>
          <a:prstGeom prst="roundRect">
            <a:avLst>
              <a:gd name="adj" fmla="val 4146"/>
            </a:avLst>
          </a:prstGeom>
          <a:solidFill>
            <a:schemeClr val="accent6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B48E647C-94EE-0940-B799-85EB800BDA4E}"/>
              </a:ext>
            </a:extLst>
          </p:cNvPr>
          <p:cNvSpPr/>
          <p:nvPr/>
        </p:nvSpPr>
        <p:spPr>
          <a:xfrm>
            <a:off x="6909844" y="4343821"/>
            <a:ext cx="1261989" cy="795771"/>
          </a:xfrm>
          <a:prstGeom prst="roundRect">
            <a:avLst>
              <a:gd name="adj" fmla="val 4146"/>
            </a:avLst>
          </a:prstGeom>
          <a:solidFill>
            <a:schemeClr val="bg2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491D0229-D7C3-1D4C-820E-FB3AA4D2B72F}"/>
              </a:ext>
            </a:extLst>
          </p:cNvPr>
          <p:cNvSpPr/>
          <p:nvPr/>
        </p:nvSpPr>
        <p:spPr>
          <a:xfrm>
            <a:off x="4597379" y="4343821"/>
            <a:ext cx="1261989" cy="1651820"/>
          </a:xfrm>
          <a:prstGeom prst="roundRect">
            <a:avLst>
              <a:gd name="adj" fmla="val 4146"/>
            </a:avLst>
          </a:prstGeom>
          <a:solidFill>
            <a:schemeClr val="bg2">
              <a:lumMod val="20000"/>
              <a:lumOff val="80000"/>
              <a:alpha val="9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627E4B9D-A793-9C49-A602-60CB5BB0DD57}"/>
              </a:ext>
            </a:extLst>
          </p:cNvPr>
          <p:cNvSpPr>
            <a:spLocks/>
          </p:cNvSpPr>
          <p:nvPr/>
        </p:nvSpPr>
        <p:spPr>
          <a:xfrm>
            <a:off x="4735451" y="5362260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2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4566B9D9-7780-A242-8A06-FEA7DB826153}"/>
              </a:ext>
            </a:extLst>
          </p:cNvPr>
          <p:cNvSpPr>
            <a:spLocks/>
          </p:cNvSpPr>
          <p:nvPr/>
        </p:nvSpPr>
        <p:spPr>
          <a:xfrm>
            <a:off x="4735452" y="4535706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1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B5126CB-AA22-8549-9AF3-EDC84DA514FA}"/>
              </a:ext>
            </a:extLst>
          </p:cNvPr>
          <p:cNvGrpSpPr/>
          <p:nvPr/>
        </p:nvGrpSpPr>
        <p:grpSpPr>
          <a:xfrm>
            <a:off x="3809753" y="4463742"/>
            <a:ext cx="589262" cy="589262"/>
            <a:chOff x="1711487" y="2528823"/>
            <a:chExt cx="589262" cy="589262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23C4B201-8E10-2A47-A428-47D52A09DC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108A710-70E7-5249-A2EF-7DE6B925CDD6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A</a:t>
              </a:r>
              <a:endParaRPr lang="en-US" sz="900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38AB6BB-7438-8B40-B892-6D4EAECE3545}"/>
              </a:ext>
            </a:extLst>
          </p:cNvPr>
          <p:cNvGrpSpPr/>
          <p:nvPr/>
        </p:nvGrpSpPr>
        <p:grpSpPr>
          <a:xfrm>
            <a:off x="3799922" y="5290296"/>
            <a:ext cx="589262" cy="589262"/>
            <a:chOff x="1711487" y="2528823"/>
            <a:chExt cx="589262" cy="589262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9587E807-1501-9D46-B380-3B142A75F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0D9FF4A-DD94-204F-B473-64132BB5E244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B</a:t>
              </a:r>
              <a:endParaRPr lang="en-US" sz="900" dirty="0"/>
            </a:p>
          </p:txBody>
        </p:sp>
      </p:grpSp>
      <p:cxnSp>
        <p:nvCxnSpPr>
          <p:cNvPr id="150" name="Elbow Connector 172">
            <a:extLst>
              <a:ext uri="{FF2B5EF4-FFF2-40B4-BE49-F238E27FC236}">
                <a16:creationId xmlns:a16="http://schemas.microsoft.com/office/drawing/2014/main" id="{2B4DAC4F-7617-E64B-87F5-59A4F7C04A5C}"/>
              </a:ext>
            </a:extLst>
          </p:cNvPr>
          <p:cNvCxnSpPr>
            <a:cxnSpLocks/>
            <a:stCxn id="169" idx="3"/>
            <a:endCxn id="147" idx="1"/>
          </p:cNvCxnSpPr>
          <p:nvPr/>
        </p:nvCxnSpPr>
        <p:spPr>
          <a:xfrm>
            <a:off x="4399015" y="4758373"/>
            <a:ext cx="33643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72">
            <a:extLst>
              <a:ext uri="{FF2B5EF4-FFF2-40B4-BE49-F238E27FC236}">
                <a16:creationId xmlns:a16="http://schemas.microsoft.com/office/drawing/2014/main" id="{8E0611F0-5EA2-EC4F-9323-B51546AB9B0C}"/>
              </a:ext>
            </a:extLst>
          </p:cNvPr>
          <p:cNvCxnSpPr>
            <a:cxnSpLocks/>
            <a:stCxn id="163" idx="3"/>
            <a:endCxn id="147" idx="1"/>
          </p:cNvCxnSpPr>
          <p:nvPr/>
        </p:nvCxnSpPr>
        <p:spPr>
          <a:xfrm flipV="1">
            <a:off x="4389184" y="4758374"/>
            <a:ext cx="346268" cy="826553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FA3370A-C2DB-A749-A015-28F8E934001A}"/>
              </a:ext>
            </a:extLst>
          </p:cNvPr>
          <p:cNvSpPr>
            <a:spLocks/>
          </p:cNvSpPr>
          <p:nvPr/>
        </p:nvSpPr>
        <p:spPr>
          <a:xfrm>
            <a:off x="7040462" y="5362259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2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9B8A0E4A-3ECC-8847-B722-70491F5FB140}"/>
              </a:ext>
            </a:extLst>
          </p:cNvPr>
          <p:cNvSpPr>
            <a:spLocks/>
          </p:cNvSpPr>
          <p:nvPr/>
        </p:nvSpPr>
        <p:spPr>
          <a:xfrm>
            <a:off x="7040463" y="4535705"/>
            <a:ext cx="1000753" cy="445335"/>
          </a:xfrm>
          <a:prstGeom prst="roundRect">
            <a:avLst>
              <a:gd name="adj" fmla="val 7581"/>
            </a:avLst>
          </a:prstGeom>
          <a:solidFill>
            <a:schemeClr val="tx2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alesforce Sans"/>
                <a:cs typeface="Salesforce Sans"/>
              </a:rPr>
              <a:t>Business Unit 1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837332-AA90-3049-9928-CB4C46E8B0E4}"/>
              </a:ext>
            </a:extLst>
          </p:cNvPr>
          <p:cNvGrpSpPr/>
          <p:nvPr/>
        </p:nvGrpSpPr>
        <p:grpSpPr>
          <a:xfrm>
            <a:off x="6114764" y="4463741"/>
            <a:ext cx="589262" cy="589262"/>
            <a:chOff x="1711487" y="2528823"/>
            <a:chExt cx="589262" cy="589262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E9F7C834-5447-C34C-BCA4-FCFB65529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D0C513F-C99C-3544-861A-535C86A75D84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A</a:t>
              </a:r>
              <a:endParaRPr lang="en-US" sz="900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784A134-9888-E44D-A3F4-75C4DCB5CAC5}"/>
              </a:ext>
            </a:extLst>
          </p:cNvPr>
          <p:cNvGrpSpPr/>
          <p:nvPr/>
        </p:nvGrpSpPr>
        <p:grpSpPr>
          <a:xfrm>
            <a:off x="6104933" y="5290295"/>
            <a:ext cx="589262" cy="589262"/>
            <a:chOff x="1711487" y="2528823"/>
            <a:chExt cx="589262" cy="589262"/>
          </a:xfrm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F275436E-9C00-0746-A976-87D486839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1487" y="2528823"/>
              <a:ext cx="589262" cy="5892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0DA57B-A7E5-BF44-9360-203C63EFD076}"/>
                </a:ext>
              </a:extLst>
            </p:cNvPr>
            <p:cNvSpPr/>
            <p:nvPr/>
          </p:nvSpPr>
          <p:spPr>
            <a:xfrm>
              <a:off x="1778331" y="2708038"/>
              <a:ext cx="45557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32E61"/>
                  </a:solidFill>
                  <a:cs typeface="Salesforce Sans"/>
                </a:rPr>
                <a:t>Org B</a:t>
              </a:r>
              <a:endParaRPr lang="en-US" sz="900" dirty="0"/>
            </a:p>
          </p:txBody>
        </p:sp>
      </p:grpSp>
      <p:cxnSp>
        <p:nvCxnSpPr>
          <p:cNvPr id="156" name="Elbow Connector 172">
            <a:extLst>
              <a:ext uri="{FF2B5EF4-FFF2-40B4-BE49-F238E27FC236}">
                <a16:creationId xmlns:a16="http://schemas.microsoft.com/office/drawing/2014/main" id="{539354BD-C263-034A-8B4E-08E304317E89}"/>
              </a:ext>
            </a:extLst>
          </p:cNvPr>
          <p:cNvCxnSpPr>
            <a:cxnSpLocks/>
            <a:stCxn id="160" idx="3"/>
            <a:endCxn id="153" idx="1"/>
          </p:cNvCxnSpPr>
          <p:nvPr/>
        </p:nvCxnSpPr>
        <p:spPr>
          <a:xfrm>
            <a:off x="6704026" y="4758372"/>
            <a:ext cx="336437" cy="1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72">
            <a:extLst>
              <a:ext uri="{FF2B5EF4-FFF2-40B4-BE49-F238E27FC236}">
                <a16:creationId xmlns:a16="http://schemas.microsoft.com/office/drawing/2014/main" id="{5578A16E-2C1B-AD4E-9F85-F867F9CBEFC8}"/>
              </a:ext>
            </a:extLst>
          </p:cNvPr>
          <p:cNvCxnSpPr>
            <a:cxnSpLocks/>
            <a:stCxn id="160" idx="3"/>
            <a:endCxn id="152" idx="1"/>
          </p:cNvCxnSpPr>
          <p:nvPr/>
        </p:nvCxnSpPr>
        <p:spPr>
          <a:xfrm>
            <a:off x="6704026" y="4758372"/>
            <a:ext cx="336436" cy="826555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48B5B8E-6411-834F-9A13-A9726F53E3C9}"/>
              </a:ext>
            </a:extLst>
          </p:cNvPr>
          <p:cNvSpPr/>
          <p:nvPr/>
        </p:nvSpPr>
        <p:spPr>
          <a:xfrm>
            <a:off x="8745821" y="5032960"/>
            <a:ext cx="1128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32E61"/>
                </a:solidFill>
                <a:cs typeface="Salesforce Sans"/>
              </a:rPr>
              <a:t>Not Supported</a:t>
            </a:r>
            <a:endParaRPr lang="en-US" sz="1200" dirty="0"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982684BE-7DEB-2743-AC2B-66A93AF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493" y="5069847"/>
            <a:ext cx="204992" cy="211825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ED0BA6BD-38A0-044F-954F-C90720ABADEE}"/>
              </a:ext>
            </a:extLst>
          </p:cNvPr>
          <p:cNvSpPr/>
          <p:nvPr/>
        </p:nvSpPr>
        <p:spPr>
          <a:xfrm>
            <a:off x="9909852" y="2291364"/>
            <a:ext cx="8560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32E61"/>
                </a:solidFill>
                <a:cs typeface="Salesforce Sans"/>
              </a:rPr>
              <a:t>Supported</a:t>
            </a:r>
            <a:endParaRPr lang="en-US" sz="1200" dirty="0"/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6C5B3909-1990-4D45-B157-167F1B68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26" y="2336725"/>
            <a:ext cx="266808" cy="1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80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B19E65-32D8-4648-A544-0AA7FAFC0637}"/>
              </a:ext>
            </a:extLst>
          </p:cNvPr>
          <p:cNvSpPr/>
          <p:nvPr/>
        </p:nvSpPr>
        <p:spPr>
          <a:xfrm>
            <a:off x="218680" y="2122350"/>
            <a:ext cx="1596340" cy="1281251"/>
          </a:xfrm>
          <a:prstGeom prst="roundRect">
            <a:avLst>
              <a:gd name="adj" fmla="val 4146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73065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032E61"/>
                </a:solidFill>
                <a:latin typeface="Salesforce Sans"/>
                <a:cs typeface="Salesforce Sans"/>
              </a:rPr>
              <a:t>External Systems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CCE61A-FA80-2148-8C65-C2A6E081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3333" y="2618884"/>
            <a:ext cx="607035" cy="63131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088DC7-DD5C-9244-96F7-E7128F905D45}"/>
              </a:ext>
            </a:extLst>
          </p:cNvPr>
          <p:cNvSpPr/>
          <p:nvPr/>
        </p:nvSpPr>
        <p:spPr>
          <a:xfrm>
            <a:off x="4154126" y="345351"/>
            <a:ext cx="6495142" cy="3216561"/>
          </a:xfrm>
          <a:prstGeom prst="roundRect">
            <a:avLst>
              <a:gd name="adj" fmla="val 4146"/>
            </a:avLst>
          </a:prstGeom>
          <a:solidFill>
            <a:srgbClr val="00A1E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007BC7-F76D-4C41-A9AD-153A49E6CDA3}"/>
              </a:ext>
            </a:extLst>
          </p:cNvPr>
          <p:cNvSpPr/>
          <p:nvPr/>
        </p:nvSpPr>
        <p:spPr>
          <a:xfrm>
            <a:off x="2177522" y="3942394"/>
            <a:ext cx="8471746" cy="2751268"/>
          </a:xfrm>
          <a:prstGeom prst="roundRect">
            <a:avLst>
              <a:gd name="adj" fmla="val 414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30A33-0495-324D-A86E-0817E588B166}"/>
              </a:ext>
            </a:extLst>
          </p:cNvPr>
          <p:cNvGrpSpPr/>
          <p:nvPr/>
        </p:nvGrpSpPr>
        <p:grpSpPr>
          <a:xfrm>
            <a:off x="4423844" y="434062"/>
            <a:ext cx="1622944" cy="1759408"/>
            <a:chOff x="4330816" y="1490792"/>
            <a:chExt cx="1622944" cy="175940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4EAA997-5AC7-2547-95B5-94DF536EAA7B}"/>
                </a:ext>
              </a:extLst>
            </p:cNvPr>
            <p:cNvSpPr/>
            <p:nvPr/>
          </p:nvSpPr>
          <p:spPr>
            <a:xfrm>
              <a:off x="4330816" y="1490792"/>
              <a:ext cx="1622944" cy="1759408"/>
            </a:xfrm>
            <a:prstGeom prst="roundRect">
              <a:avLst>
                <a:gd name="adj" fmla="val 4146"/>
              </a:avLst>
            </a:prstGeom>
            <a:grpFill/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Interaction Studio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DA8D340-67DB-254E-8C44-76921C3EAF98}"/>
                </a:ext>
              </a:extLst>
            </p:cNvPr>
            <p:cNvSpPr>
              <a:spLocks/>
            </p:cNvSpPr>
            <p:nvPr/>
          </p:nvSpPr>
          <p:spPr>
            <a:xfrm>
              <a:off x="4489224" y="201621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Stores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CAD5B94-7831-2B4F-9C3F-D6E255F9F838}"/>
                </a:ext>
              </a:extLst>
            </p:cNvPr>
            <p:cNvSpPr>
              <a:spLocks/>
            </p:cNvSpPr>
            <p:nvPr/>
          </p:nvSpPr>
          <p:spPr>
            <a:xfrm>
              <a:off x="4489224" y="2540306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Customer Profile (AEP)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1C42AB-CC7F-4642-9B2F-34BAAF7A9A20}"/>
              </a:ext>
            </a:extLst>
          </p:cNvPr>
          <p:cNvGrpSpPr/>
          <p:nvPr/>
        </p:nvGrpSpPr>
        <p:grpSpPr>
          <a:xfrm>
            <a:off x="8504804" y="441914"/>
            <a:ext cx="1622944" cy="1759408"/>
            <a:chOff x="6319882" y="1512577"/>
            <a:chExt cx="1622944" cy="175940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C3B40D1-CAFC-5D44-B690-070FFC14539E}"/>
                </a:ext>
              </a:extLst>
            </p:cNvPr>
            <p:cNvSpPr/>
            <p:nvPr/>
          </p:nvSpPr>
          <p:spPr>
            <a:xfrm>
              <a:off x="6319882" y="1512577"/>
              <a:ext cx="1622944" cy="1759408"/>
            </a:xfrm>
            <a:prstGeom prst="roundRect">
              <a:avLst>
                <a:gd name="adj" fmla="val 4146"/>
              </a:avLst>
            </a:prstGeom>
            <a:grpFill/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cs typeface="Salesforce Sans"/>
                </a:rPr>
                <a:t>Business Rules</a:t>
              </a:r>
              <a:endParaRPr lang="en-US" sz="1000" b="1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56B6466-340C-614B-8B2D-3768EFE4053E}"/>
                </a:ext>
              </a:extLst>
            </p:cNvPr>
            <p:cNvSpPr>
              <a:spLocks/>
            </p:cNvSpPr>
            <p:nvPr/>
          </p:nvSpPr>
          <p:spPr>
            <a:xfrm>
              <a:off x="6491591" y="201621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Eligibility Rules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2EB17E9-1B33-5B49-9B15-0C3A9593B798}"/>
                </a:ext>
              </a:extLst>
            </p:cNvPr>
            <p:cNvSpPr>
              <a:spLocks/>
            </p:cNvSpPr>
            <p:nvPr/>
          </p:nvSpPr>
          <p:spPr>
            <a:xfrm>
              <a:off x="6491591" y="261450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Priority Expressions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75FD8F-9D6A-FF4F-8014-B9FE29A667A2}"/>
              </a:ext>
            </a:extLst>
          </p:cNvPr>
          <p:cNvGrpSpPr/>
          <p:nvPr/>
        </p:nvGrpSpPr>
        <p:grpSpPr>
          <a:xfrm>
            <a:off x="8526190" y="2364717"/>
            <a:ext cx="1622944" cy="1139648"/>
            <a:chOff x="8831696" y="2680512"/>
            <a:chExt cx="1622944" cy="113964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1CAA951-AAEA-FC46-92DE-506CA793629B}"/>
                </a:ext>
              </a:extLst>
            </p:cNvPr>
            <p:cNvSpPr/>
            <p:nvPr/>
          </p:nvSpPr>
          <p:spPr>
            <a:xfrm>
              <a:off x="8831696" y="2680512"/>
              <a:ext cx="1622944" cy="1139648"/>
            </a:xfrm>
            <a:prstGeom prst="roundRect">
              <a:avLst>
                <a:gd name="adj" fmla="val 4146"/>
              </a:avLst>
            </a:prstGeom>
            <a:grpFill/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cs typeface="Salesforce Sans"/>
                </a:rPr>
                <a:t>Actions</a:t>
              </a:r>
              <a:endParaRPr lang="en-US" sz="1000" b="1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ECB62E1-E74C-DA41-9FF3-BFA48992E852}"/>
                </a:ext>
              </a:extLst>
            </p:cNvPr>
            <p:cNvSpPr>
              <a:spLocks/>
            </p:cNvSpPr>
            <p:nvPr/>
          </p:nvSpPr>
          <p:spPr>
            <a:xfrm>
              <a:off x="9050942" y="3101586"/>
              <a:ext cx="1279525" cy="257207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Campaigns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2E0D6E3-7916-2D4D-A47E-D3AD32D3E098}"/>
              </a:ext>
            </a:extLst>
          </p:cNvPr>
          <p:cNvSpPr/>
          <p:nvPr/>
        </p:nvSpPr>
        <p:spPr>
          <a:xfrm>
            <a:off x="4509413" y="4369104"/>
            <a:ext cx="1596340" cy="2260297"/>
          </a:xfrm>
          <a:prstGeom prst="roundRect">
            <a:avLst>
              <a:gd name="adj" fmla="val 4146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73065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032E61"/>
                </a:solidFill>
                <a:latin typeface="Salesforce Sans"/>
                <a:cs typeface="Salesforce Sans"/>
              </a:rPr>
              <a:t>Data Extensions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CB3CCC-0C50-1544-9CE2-FECD1607BA22}"/>
              </a:ext>
            </a:extLst>
          </p:cNvPr>
          <p:cNvGrpSpPr/>
          <p:nvPr/>
        </p:nvGrpSpPr>
        <p:grpSpPr>
          <a:xfrm>
            <a:off x="6244705" y="2116920"/>
            <a:ext cx="1622944" cy="1139648"/>
            <a:chOff x="8831696" y="2680512"/>
            <a:chExt cx="1622944" cy="113964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2C40DA3-B13D-664C-8DBA-FC0EFBF9DA51}"/>
                </a:ext>
              </a:extLst>
            </p:cNvPr>
            <p:cNvSpPr/>
            <p:nvPr/>
          </p:nvSpPr>
          <p:spPr>
            <a:xfrm>
              <a:off x="8831696" y="2680512"/>
              <a:ext cx="1622944" cy="1139648"/>
            </a:xfrm>
            <a:prstGeom prst="roundRect">
              <a:avLst>
                <a:gd name="adj" fmla="val 4146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cs typeface="Salesforce Sans"/>
                </a:rPr>
                <a:t>Optimization Point</a:t>
              </a:r>
              <a:endParaRPr lang="en-US" sz="1000" b="1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A29686-61C5-164E-BCC9-7CF3BDB4EA7D}"/>
                </a:ext>
              </a:extLst>
            </p:cNvPr>
            <p:cNvSpPr>
              <a:spLocks/>
            </p:cNvSpPr>
            <p:nvPr/>
          </p:nvSpPr>
          <p:spPr>
            <a:xfrm>
              <a:off x="9003405" y="3180932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Next Best Action(s)</a:t>
              </a: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6451A3-E558-BB43-8C78-D1A5AECC9E0E}"/>
              </a:ext>
            </a:extLst>
          </p:cNvPr>
          <p:cNvSpPr>
            <a:spLocks/>
          </p:cNvSpPr>
          <p:nvPr/>
        </p:nvSpPr>
        <p:spPr>
          <a:xfrm>
            <a:off x="4674810" y="4801859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Staging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C8C210-2FD3-484E-96C1-24D75FC34091}"/>
              </a:ext>
            </a:extLst>
          </p:cNvPr>
          <p:cNvSpPr>
            <a:spLocks/>
          </p:cNvSpPr>
          <p:nvPr/>
        </p:nvSpPr>
        <p:spPr>
          <a:xfrm>
            <a:off x="4680992" y="5528922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Request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8867829-D0FC-2741-B8A2-BDDB506DD055}"/>
              </a:ext>
            </a:extLst>
          </p:cNvPr>
          <p:cNvSpPr>
            <a:spLocks/>
          </p:cNvSpPr>
          <p:nvPr/>
        </p:nvSpPr>
        <p:spPr>
          <a:xfrm>
            <a:off x="4671802" y="6100763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Response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4506F3-DE23-8046-B631-7AB2848E3511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365524" y="3054926"/>
            <a:ext cx="2762770" cy="3460118"/>
          </a:xfrm>
          <a:prstGeom prst="bentConnector2">
            <a:avLst/>
          </a:prstGeom>
          <a:noFill/>
          <a:ln w="12700" cap="flat" cmpd="sng">
            <a:solidFill>
              <a:srgbClr val="2E3961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431ADFF-8CB4-794C-B407-CD5BDF4B6E3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815020" y="1313766"/>
            <a:ext cx="2608825" cy="1449212"/>
          </a:xfrm>
          <a:prstGeom prst="bentConnector3">
            <a:avLst>
              <a:gd name="adj1" fmla="val 40653"/>
            </a:avLst>
          </a:prstGeom>
          <a:noFill/>
          <a:ln w="12700" cap="flat" cmpd="sng">
            <a:solidFill>
              <a:srgbClr val="2E3961"/>
            </a:solidFill>
            <a:prstDash val="lgDash"/>
            <a:round/>
            <a:headEnd type="oval" w="med" len="med"/>
            <a:tailEnd type="triangle" w="lg" len="lg"/>
          </a:ln>
        </p:spPr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B34C71-BC0B-D34E-AE2C-570E4099335B}"/>
              </a:ext>
            </a:extLst>
          </p:cNvPr>
          <p:cNvSpPr>
            <a:spLocks/>
          </p:cNvSpPr>
          <p:nvPr/>
        </p:nvSpPr>
        <p:spPr>
          <a:xfrm>
            <a:off x="576853" y="6016607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File Upload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2CDF12F2-8C25-704B-8E41-861F0770221B}"/>
              </a:ext>
            </a:extLst>
          </p:cNvPr>
          <p:cNvCxnSpPr>
            <a:cxnSpLocks/>
            <a:stCxn id="30" idx="1"/>
            <a:endCxn id="14" idx="1"/>
          </p:cNvCxnSpPr>
          <p:nvPr/>
        </p:nvCxnSpPr>
        <p:spPr>
          <a:xfrm rot="10800000">
            <a:off x="4423846" y="1313766"/>
            <a:ext cx="250965" cy="3710760"/>
          </a:xfrm>
          <a:prstGeom prst="bentConnector3">
            <a:avLst>
              <a:gd name="adj1" fmla="val 508838"/>
            </a:avLst>
          </a:prstGeom>
          <a:noFill/>
          <a:ln w="12700" cap="flat" cmpd="sng">
            <a:solidFill>
              <a:srgbClr val="EC7600"/>
            </a:solidFill>
            <a:prstDash val="lgDash"/>
            <a:round/>
            <a:headEnd type="oval" w="med" len="med"/>
            <a:tailEnd type="triangle" w="lg" len="lg"/>
          </a:ln>
        </p:spPr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612DD6-34D4-9247-8BC6-1B5665E1064C}"/>
              </a:ext>
            </a:extLst>
          </p:cNvPr>
          <p:cNvGrpSpPr/>
          <p:nvPr/>
        </p:nvGrpSpPr>
        <p:grpSpPr>
          <a:xfrm>
            <a:off x="8526190" y="4369104"/>
            <a:ext cx="1622944" cy="2260297"/>
            <a:chOff x="7263795" y="4405876"/>
            <a:chExt cx="1596340" cy="128125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FB527D5B-E1AD-A94B-9303-DFFEBC823AC8}"/>
                </a:ext>
              </a:extLst>
            </p:cNvPr>
            <p:cNvSpPr/>
            <p:nvPr/>
          </p:nvSpPr>
          <p:spPr>
            <a:xfrm>
              <a:off x="7263795" y="4405876"/>
              <a:ext cx="1596340" cy="1281251"/>
            </a:xfrm>
            <a:prstGeom prst="roundRect">
              <a:avLst>
                <a:gd name="adj" fmla="val 4146"/>
              </a:avLst>
            </a:prstGeom>
            <a:grpFill/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Execution Channels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318EEA0A-8264-2541-B62E-100B106B4ED5}"/>
                </a:ext>
              </a:extLst>
            </p:cNvPr>
            <p:cNvSpPr>
              <a:spLocks/>
            </p:cNvSpPr>
            <p:nvPr/>
          </p:nvSpPr>
          <p:spPr>
            <a:xfrm>
              <a:off x="7447985" y="4932166"/>
              <a:ext cx="1279525" cy="195620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Email Studio</a:t>
              </a:r>
            </a:p>
          </p:txBody>
        </p:sp>
      </p:grpSp>
      <p:pic>
        <p:nvPicPr>
          <p:cNvPr id="65" name="Graphic 64">
            <a:extLst>
              <a:ext uri="{FF2B5EF4-FFF2-40B4-BE49-F238E27FC236}">
                <a16:creationId xmlns:a16="http://schemas.microsoft.com/office/drawing/2014/main" id="{BFF2CEBD-3799-BA44-8129-A870850DA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75251" y="2490341"/>
            <a:ext cx="359511" cy="359511"/>
          </a:xfrm>
          <a:prstGeom prst="rect">
            <a:avLst/>
          </a:prstGeom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B67E1B3-8469-014E-8823-CCB078805D53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960517" y="3256567"/>
            <a:ext cx="816773" cy="2495023"/>
          </a:xfrm>
          <a:prstGeom prst="bentConnector2">
            <a:avLst/>
          </a:prstGeom>
          <a:noFill/>
          <a:ln w="12700" cap="flat" cmpd="sng">
            <a:solidFill>
              <a:srgbClr val="EC7600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9CC42766-0D6F-7640-8966-55D09F244BBF}"/>
              </a:ext>
            </a:extLst>
          </p:cNvPr>
          <p:cNvCxnSpPr>
            <a:cxnSpLocks/>
            <a:stCxn id="18" idx="1"/>
            <a:endCxn id="28" idx="3"/>
          </p:cNvCxnSpPr>
          <p:nvPr/>
        </p:nvCxnSpPr>
        <p:spPr>
          <a:xfrm rot="10800000">
            <a:off x="7867651" y="2686746"/>
            <a:ext cx="658541" cy="24779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B0F0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1B6002F2-22C9-A74A-A316-59A436931C5E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7421242" y="1321618"/>
            <a:ext cx="1083562" cy="790469"/>
          </a:xfrm>
          <a:prstGeom prst="bentConnector3">
            <a:avLst>
              <a:gd name="adj1" fmla="val 99695"/>
            </a:avLst>
          </a:prstGeom>
          <a:noFill/>
          <a:ln w="12700" cap="flat" cmpd="sng">
            <a:solidFill>
              <a:srgbClr val="00B0F0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43A608E-55F6-F742-83A8-BF7515FD7A9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046788" y="1313767"/>
            <a:ext cx="781384" cy="803153"/>
          </a:xfrm>
          <a:prstGeom prst="bentConnector2">
            <a:avLst/>
          </a:prstGeom>
          <a:noFill/>
          <a:ln w="12700" cap="flat" cmpd="sng">
            <a:solidFill>
              <a:srgbClr val="00B0F0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F0964538-8853-CA4C-9EB0-1218B779B704}"/>
              </a:ext>
            </a:extLst>
          </p:cNvPr>
          <p:cNvCxnSpPr>
            <a:cxnSpLocks/>
          </p:cNvCxnSpPr>
          <p:nvPr/>
        </p:nvCxnSpPr>
        <p:spPr>
          <a:xfrm rot="5400000">
            <a:off x="5238075" y="3979012"/>
            <a:ext cx="2959622" cy="1514739"/>
          </a:xfrm>
          <a:prstGeom prst="bentConnector3">
            <a:avLst>
              <a:gd name="adj1" fmla="val 100296"/>
            </a:avLst>
          </a:prstGeom>
          <a:noFill/>
          <a:ln w="12700" cap="flat" cmpd="sng">
            <a:solidFill>
              <a:srgbClr val="00B0F0"/>
            </a:solidFill>
            <a:prstDash val="lgDash"/>
            <a:round/>
            <a:headEnd type="oval" w="med" len="med"/>
            <a:tailEnd type="triangle" w="lg" len="lg"/>
          </a:ln>
        </p:spPr>
      </p:cxnSp>
      <p:pic>
        <p:nvPicPr>
          <p:cNvPr id="91" name="Graphic 90">
            <a:extLst>
              <a:ext uri="{FF2B5EF4-FFF2-40B4-BE49-F238E27FC236}">
                <a16:creationId xmlns:a16="http://schemas.microsoft.com/office/drawing/2014/main" id="{55CAAB58-6DBC-B24F-84AF-E971EA1E9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29423" y="6303014"/>
            <a:ext cx="228600" cy="254000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A88A81D6-E3EE-B14B-A506-E83057D639DE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5960517" y="6430014"/>
            <a:ext cx="1168907" cy="1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EC7600"/>
            </a:solidFill>
            <a:prstDash val="lgDash"/>
            <a:round/>
            <a:headEnd type="oval" w="med" len="med"/>
            <a:tailEnd type="triangle" w="lg" len="lg"/>
          </a:ln>
        </p:spPr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44C0C9FA-BBE6-D447-B050-16B1C690C42E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7358023" y="6381236"/>
            <a:ext cx="1160672" cy="487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EC7600"/>
            </a:solidFill>
            <a:prstDash val="lgDash"/>
            <a:round/>
            <a:headEnd type="oval" w="med" len="med"/>
            <a:tailEnd type="triangle" w="lg" len="lg"/>
          </a:ln>
        </p:spPr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E2125F-9728-C442-A96D-C74B0A2C5B6B}"/>
              </a:ext>
            </a:extLst>
          </p:cNvPr>
          <p:cNvGrpSpPr/>
          <p:nvPr/>
        </p:nvGrpSpPr>
        <p:grpSpPr>
          <a:xfrm>
            <a:off x="6452714" y="536349"/>
            <a:ext cx="1673038" cy="215444"/>
            <a:chOff x="6248762" y="523196"/>
            <a:chExt cx="1673038" cy="215444"/>
          </a:xfrm>
        </p:grpSpPr>
        <p:sp>
          <p:nvSpPr>
            <p:cNvPr id="101" name="Text Placeholder 10">
              <a:extLst>
                <a:ext uri="{FF2B5EF4-FFF2-40B4-BE49-F238E27FC236}">
                  <a16:creationId xmlns:a16="http://schemas.microsoft.com/office/drawing/2014/main" id="{91AE408A-ECBE-624B-B819-AA759906B1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34552" y="523196"/>
              <a:ext cx="1587248" cy="21544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spc="20" dirty="0">
                  <a:solidFill>
                    <a:srgbClr val="022D61"/>
                  </a:solidFill>
                  <a:latin typeface="Salesforce Sans" panose="020B0505020202020203" pitchFamily="34" charset="77"/>
                </a:rPr>
                <a:t>Interaction Studio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A55307-47B5-F94C-8669-F6AB541CC4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762" y="738640"/>
              <a:ext cx="1572139" cy="0"/>
            </a:xfrm>
            <a:prstGeom prst="line">
              <a:avLst/>
            </a:prstGeom>
            <a:ln w="9525" cmpd="sng">
              <a:solidFill>
                <a:srgbClr val="00A1E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36EB9-4F30-E042-A073-2A56D78FE970}"/>
              </a:ext>
            </a:extLst>
          </p:cNvPr>
          <p:cNvGrpSpPr/>
          <p:nvPr/>
        </p:nvGrpSpPr>
        <p:grpSpPr>
          <a:xfrm>
            <a:off x="4094845" y="4009617"/>
            <a:ext cx="1521773" cy="215444"/>
            <a:chOff x="4620341" y="4000704"/>
            <a:chExt cx="1521773" cy="215444"/>
          </a:xfrm>
        </p:grpSpPr>
        <p:sp>
          <p:nvSpPr>
            <p:cNvPr id="127" name="Text Placeholder 10">
              <a:extLst>
                <a:ext uri="{FF2B5EF4-FFF2-40B4-BE49-F238E27FC236}">
                  <a16:creationId xmlns:a16="http://schemas.microsoft.com/office/drawing/2014/main" id="{301A9432-FA7F-9F40-8CA0-D365675444E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07001" y="4000704"/>
              <a:ext cx="1435113" cy="21544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spc="20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Marketing Cloud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88A96E5-D5C2-1E45-A002-718E7F0C478A}"/>
                </a:ext>
              </a:extLst>
            </p:cNvPr>
            <p:cNvCxnSpPr>
              <a:cxnSpLocks/>
            </p:cNvCxnSpPr>
            <p:nvPr/>
          </p:nvCxnSpPr>
          <p:spPr>
            <a:xfrm>
              <a:off x="4620341" y="4216148"/>
              <a:ext cx="1423676" cy="0"/>
            </a:xfrm>
            <a:prstGeom prst="line">
              <a:avLst/>
            </a:prstGeom>
            <a:ln w="9525" cmpd="sng">
              <a:solidFill>
                <a:srgbClr val="FCAC6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05B9CD-581A-A64A-8BFA-4B827D0550BD}"/>
              </a:ext>
            </a:extLst>
          </p:cNvPr>
          <p:cNvSpPr>
            <a:spLocks/>
          </p:cNvSpPr>
          <p:nvPr/>
        </p:nvSpPr>
        <p:spPr>
          <a:xfrm>
            <a:off x="8713451" y="4753437"/>
            <a:ext cx="1300849" cy="374473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Journey Builder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B950731-9734-4E4B-80A1-84AF9B502E8C}"/>
              </a:ext>
            </a:extLst>
          </p:cNvPr>
          <p:cNvSpPr>
            <a:spLocks/>
          </p:cNvSpPr>
          <p:nvPr/>
        </p:nvSpPr>
        <p:spPr>
          <a:xfrm>
            <a:off x="5532311" y="3607505"/>
            <a:ext cx="3047731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REST API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7F1A99-D74C-8F46-99FD-009D5A8A43BF}"/>
              </a:ext>
            </a:extLst>
          </p:cNvPr>
          <p:cNvGrpSpPr/>
          <p:nvPr/>
        </p:nvGrpSpPr>
        <p:grpSpPr>
          <a:xfrm>
            <a:off x="6467369" y="4369103"/>
            <a:ext cx="1644330" cy="1606922"/>
            <a:chOff x="8754667" y="4105435"/>
            <a:chExt cx="1644330" cy="1054676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A208F9-396A-BE47-B8C8-5B6DBEB9774C}"/>
                </a:ext>
              </a:extLst>
            </p:cNvPr>
            <p:cNvGrpSpPr/>
            <p:nvPr/>
          </p:nvGrpSpPr>
          <p:grpSpPr>
            <a:xfrm>
              <a:off x="8754667" y="4105435"/>
              <a:ext cx="1644330" cy="1054676"/>
              <a:chOff x="7486459" y="4492269"/>
              <a:chExt cx="1644330" cy="1281251"/>
            </a:xfrm>
            <a:grpFill/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28016EF-94C7-9E49-9D4D-A16C2FF7DF97}"/>
                  </a:ext>
                </a:extLst>
              </p:cNvPr>
              <p:cNvSpPr/>
              <p:nvPr/>
            </p:nvSpPr>
            <p:spPr>
              <a:xfrm>
                <a:off x="7486459" y="4492269"/>
                <a:ext cx="1644330" cy="1281251"/>
              </a:xfrm>
              <a:prstGeom prst="roundRect">
                <a:avLst>
                  <a:gd name="adj" fmla="val 4146"/>
                </a:avLst>
              </a:prstGeom>
              <a:grpFill/>
              <a:ln w="12700">
                <a:solidFill>
                  <a:srgbClr val="073065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Interactions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5D817DD-5B00-A144-92E5-24FA4CC373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68861" y="4764107"/>
                <a:ext cx="1279525" cy="199651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Next Best Action</a:t>
                </a:r>
              </a:p>
            </p:txBody>
          </p: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C9491CE-C43B-8946-8789-9D7AF18A0A21}"/>
                </a:ext>
              </a:extLst>
            </p:cNvPr>
            <p:cNvSpPr>
              <a:spLocks/>
            </p:cNvSpPr>
            <p:nvPr/>
          </p:nvSpPr>
          <p:spPr>
            <a:xfrm>
              <a:off x="8949097" y="4584666"/>
              <a:ext cx="1279525" cy="191741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Key Sync</a:t>
              </a: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CC1798B-A104-F440-85B4-391F9B61672E}"/>
              </a:ext>
            </a:extLst>
          </p:cNvPr>
          <p:cNvSpPr>
            <a:spLocks/>
          </p:cNvSpPr>
          <p:nvPr/>
        </p:nvSpPr>
        <p:spPr>
          <a:xfrm>
            <a:off x="2159758" y="1202961"/>
            <a:ext cx="1829424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REST API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9124FF9-9ABA-9C40-9D28-BB7D3E779BBA}"/>
              </a:ext>
            </a:extLst>
          </p:cNvPr>
          <p:cNvSpPr>
            <a:spLocks/>
          </p:cNvSpPr>
          <p:nvPr/>
        </p:nvSpPr>
        <p:spPr>
          <a:xfrm>
            <a:off x="8745437" y="3127964"/>
            <a:ext cx="1279525" cy="257207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Offers</a:t>
            </a:r>
          </a:p>
        </p:txBody>
      </p:sp>
      <p:sp>
        <p:nvSpPr>
          <p:cNvPr id="82" name="Google Shape;539;p4">
            <a:extLst>
              <a:ext uri="{FF2B5EF4-FFF2-40B4-BE49-F238E27FC236}">
                <a16:creationId xmlns:a16="http://schemas.microsoft.com/office/drawing/2014/main" id="{3429334B-9203-B348-B202-028267B6F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681" y="180310"/>
            <a:ext cx="3826112" cy="980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Interaction Studio + Automation Studio Architecture</a:t>
            </a:r>
            <a:endParaRPr sz="2400" dirty="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C538B7C-6FA8-5044-93B7-8440E9201079}"/>
              </a:ext>
            </a:extLst>
          </p:cNvPr>
          <p:cNvSpPr>
            <a:spLocks/>
          </p:cNvSpPr>
          <p:nvPr/>
        </p:nvSpPr>
        <p:spPr>
          <a:xfrm>
            <a:off x="8713451" y="5773305"/>
            <a:ext cx="1300849" cy="340823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Mobile Studio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816749C-2A62-C245-987B-65793DC11041}"/>
              </a:ext>
            </a:extLst>
          </p:cNvPr>
          <p:cNvSpPr>
            <a:spLocks/>
          </p:cNvSpPr>
          <p:nvPr/>
        </p:nvSpPr>
        <p:spPr>
          <a:xfrm>
            <a:off x="8713451" y="6216192"/>
            <a:ext cx="1300849" cy="340823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Ad Studio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3FAC8C8-5407-2A48-8349-343444693A07}"/>
              </a:ext>
            </a:extLst>
          </p:cNvPr>
          <p:cNvSpPr/>
          <p:nvPr/>
        </p:nvSpPr>
        <p:spPr>
          <a:xfrm>
            <a:off x="2522528" y="4369103"/>
            <a:ext cx="1644330" cy="1147372"/>
          </a:xfrm>
          <a:prstGeom prst="roundRect">
            <a:avLst>
              <a:gd name="adj" fmla="val 4146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rgbClr val="073065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032E61"/>
                </a:solidFill>
                <a:latin typeface="Salesforce Sans"/>
                <a:cs typeface="Salesforce Sans"/>
              </a:rPr>
              <a:t>Interaction Studio Data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175B828E-FED5-B046-9A76-313E3F1DFB9D}"/>
              </a:ext>
            </a:extLst>
          </p:cNvPr>
          <p:cNvSpPr>
            <a:spLocks/>
          </p:cNvSpPr>
          <p:nvPr/>
        </p:nvSpPr>
        <p:spPr>
          <a:xfrm>
            <a:off x="2727178" y="4834374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Data Store Transfer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C7E8A62-4CEF-4D47-B7CB-554AC331436A}"/>
              </a:ext>
            </a:extLst>
          </p:cNvPr>
          <p:cNvSpPr/>
          <p:nvPr/>
        </p:nvSpPr>
        <p:spPr>
          <a:xfrm>
            <a:off x="6766353" y="6476885"/>
            <a:ext cx="9608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spc="20" dirty="0">
                <a:solidFill>
                  <a:srgbClr val="022D61"/>
                </a:solidFill>
                <a:latin typeface="Salesforce Sans" panose="020B0505020202020203" pitchFamily="34" charset="77"/>
              </a:rPr>
              <a:t>Segmentation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FC9FA1C-7EEA-E24C-AC8D-F8F96C534E38}"/>
              </a:ext>
            </a:extLst>
          </p:cNvPr>
          <p:cNvSpPr>
            <a:spLocks/>
          </p:cNvSpPr>
          <p:nvPr/>
        </p:nvSpPr>
        <p:spPr>
          <a:xfrm>
            <a:off x="6669560" y="5519349"/>
            <a:ext cx="1279525" cy="292140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Activity History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3D1A47-D201-D44E-922C-516B75D2826D}"/>
              </a:ext>
            </a:extLst>
          </p:cNvPr>
          <p:cNvCxnSpPr/>
          <p:nvPr/>
        </p:nvCxnSpPr>
        <p:spPr>
          <a:xfrm>
            <a:off x="4671802" y="5391407"/>
            <a:ext cx="1288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1939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539;p4">
            <a:extLst>
              <a:ext uri="{FF2B5EF4-FFF2-40B4-BE49-F238E27FC236}">
                <a16:creationId xmlns:a16="http://schemas.microsoft.com/office/drawing/2014/main" id="{3429334B-9203-B348-B202-028267B6F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681" y="180310"/>
            <a:ext cx="3826112" cy="980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Interaction Studio + Einstein Category Browse</a:t>
            </a:r>
            <a:endParaRPr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14B1BB-14B8-1846-8761-B14BB06D913D}"/>
              </a:ext>
            </a:extLst>
          </p:cNvPr>
          <p:cNvGrpSpPr/>
          <p:nvPr/>
        </p:nvGrpSpPr>
        <p:grpSpPr>
          <a:xfrm>
            <a:off x="467008" y="1901238"/>
            <a:ext cx="1041295" cy="1281251"/>
            <a:chOff x="163139" y="1847091"/>
            <a:chExt cx="1041295" cy="1281251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413C8D34-F2DD-9C4C-B170-918011E57571}"/>
                </a:ext>
              </a:extLst>
            </p:cNvPr>
            <p:cNvSpPr/>
            <p:nvPr/>
          </p:nvSpPr>
          <p:spPr>
            <a:xfrm>
              <a:off x="163139" y="1847091"/>
              <a:ext cx="1041295" cy="1281251"/>
            </a:xfrm>
            <a:prstGeom prst="roundRect">
              <a:avLst>
                <a:gd name="adj" fmla="val 4146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rgbClr val="073065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Customer Behavior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69138E8-1E74-D647-B09B-5C795C520916}"/>
                </a:ext>
              </a:extLst>
            </p:cNvPr>
            <p:cNvGrpSpPr/>
            <p:nvPr/>
          </p:nvGrpSpPr>
          <p:grpSpPr>
            <a:xfrm>
              <a:off x="488719" y="2262918"/>
              <a:ext cx="381000" cy="660400"/>
              <a:chOff x="491013" y="2428450"/>
              <a:chExt cx="381000" cy="660400"/>
            </a:xfrm>
          </p:grpSpPr>
          <p:pic>
            <p:nvPicPr>
              <p:cNvPr id="66" name="Google Shape;655;p6">
                <a:extLst>
                  <a:ext uri="{FF2B5EF4-FFF2-40B4-BE49-F238E27FC236}">
                    <a16:creationId xmlns:a16="http://schemas.microsoft.com/office/drawing/2014/main" id="{F19D4BC5-0A29-5648-9F2D-6DFB9A007B8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1013" y="2428450"/>
                <a:ext cx="381000" cy="203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57;p6">
                <a:extLst>
                  <a:ext uri="{FF2B5EF4-FFF2-40B4-BE49-F238E27FC236}">
                    <a16:creationId xmlns:a16="http://schemas.microsoft.com/office/drawing/2014/main" id="{98853DE2-B6C1-E348-8AB3-17C9FC20F4B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5313" y="2809450"/>
                <a:ext cx="152400" cy="279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C62494-1654-F34F-B1C4-B04E1484235A}"/>
              </a:ext>
            </a:extLst>
          </p:cNvPr>
          <p:cNvGrpSpPr/>
          <p:nvPr/>
        </p:nvGrpSpPr>
        <p:grpSpPr>
          <a:xfrm>
            <a:off x="3147535" y="1160368"/>
            <a:ext cx="2017482" cy="3301663"/>
            <a:chOff x="2272938" y="1962484"/>
            <a:chExt cx="6495142" cy="2000691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765C120-DA16-ED4A-933C-8C5DB2020EC4}"/>
                </a:ext>
              </a:extLst>
            </p:cNvPr>
            <p:cNvSpPr/>
            <p:nvPr/>
          </p:nvSpPr>
          <p:spPr>
            <a:xfrm>
              <a:off x="2272938" y="1962484"/>
              <a:ext cx="6495142" cy="2000691"/>
            </a:xfrm>
            <a:prstGeom prst="roundRect">
              <a:avLst>
                <a:gd name="adj" fmla="val 4146"/>
              </a:avLst>
            </a:prstGeom>
            <a:solidFill>
              <a:srgbClr val="00A1E0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DD54F2F-2E22-AD42-AF1B-60A38E276832}"/>
                </a:ext>
              </a:extLst>
            </p:cNvPr>
            <p:cNvGrpSpPr/>
            <p:nvPr/>
          </p:nvGrpSpPr>
          <p:grpSpPr>
            <a:xfrm>
              <a:off x="2691041" y="2065823"/>
              <a:ext cx="5647643" cy="131591"/>
              <a:chOff x="4368277" y="435537"/>
              <a:chExt cx="5647643" cy="131591"/>
            </a:xfrm>
          </p:grpSpPr>
          <p:sp>
            <p:nvSpPr>
              <p:cNvPr id="71" name="Text Placeholder 10">
                <a:extLst>
                  <a:ext uri="{FF2B5EF4-FFF2-40B4-BE49-F238E27FC236}">
                    <a16:creationId xmlns:a16="http://schemas.microsoft.com/office/drawing/2014/main" id="{FE52109C-F2AE-7E47-BD31-74F9ED9F54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68277" y="435537"/>
                <a:ext cx="5647643" cy="131222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300"/>
                  </a:spcAft>
                  <a:buClr>
                    <a:srgbClr val="7F7F7F"/>
                  </a:buClr>
                  <a:buSzPct val="100000"/>
                  <a:buFont typeface="Arial" charset="0"/>
                  <a:buNone/>
                  <a:defRPr lang="en-US" sz="2200" b="0" i="0" kern="1200" spc="0">
                    <a:solidFill>
                      <a:schemeClr val="accent2"/>
                    </a:solidFill>
                    <a:latin typeface="Salesforce Sans Light" charset="0"/>
                    <a:ea typeface="Salesforce Sans Light" charset="0"/>
                    <a:cs typeface="Salesforce Sans Light" charset="0"/>
                  </a:defRPr>
                </a:lvl1pPr>
                <a:lvl2pPr marL="182563" indent="-182563"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2pPr>
                <a:lvl3pPr marL="365125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600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3pPr>
                <a:lvl4pPr marL="547688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400" b="1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4pPr>
                <a:lvl5pPr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rgbClr val="7F7F7F"/>
                  </a:buClr>
                  <a:buSzPct val="100000"/>
                  <a:buFont typeface="Arial" charset="0"/>
                  <a:defRPr lang="en-US" sz="2000" kern="1200" dirty="0">
                    <a:solidFill>
                      <a:schemeClr val="accent2"/>
                    </a:solidFill>
                    <a:latin typeface="Salesforce Sans"/>
                    <a:ea typeface="ＭＳ Ｐゴシック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400" b="1" spc="20" dirty="0">
                    <a:solidFill>
                      <a:srgbClr val="022D61"/>
                    </a:solidFill>
                    <a:latin typeface="Salesforce Sans" panose="020B0505020202020203" pitchFamily="34" charset="77"/>
                  </a:rPr>
                  <a:t>Interaction Studio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8CE73B6-FA01-6547-BBA6-DB139129AA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792" y="567128"/>
                <a:ext cx="4661091" cy="0"/>
              </a:xfrm>
              <a:prstGeom prst="line">
                <a:avLst/>
              </a:prstGeom>
              <a:ln w="9525" cmpd="sng">
                <a:solidFill>
                  <a:srgbClr val="00A1E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5BE19E-84F1-F746-AA6C-71F0A71A7707}"/>
              </a:ext>
            </a:extLst>
          </p:cNvPr>
          <p:cNvGrpSpPr/>
          <p:nvPr/>
        </p:nvGrpSpPr>
        <p:grpSpPr>
          <a:xfrm>
            <a:off x="7122130" y="1160367"/>
            <a:ext cx="2223291" cy="5308167"/>
            <a:chOff x="1932027" y="4213591"/>
            <a:chExt cx="5643395" cy="2518001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B3F5CB7-0BF0-C240-971F-4472E1C69962}"/>
                </a:ext>
              </a:extLst>
            </p:cNvPr>
            <p:cNvSpPr/>
            <p:nvPr/>
          </p:nvSpPr>
          <p:spPr>
            <a:xfrm>
              <a:off x="1932027" y="4213591"/>
              <a:ext cx="5643395" cy="2518001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2388385-A8BC-0B46-AF6F-850EBE407EB6}"/>
                </a:ext>
              </a:extLst>
            </p:cNvPr>
            <p:cNvGrpSpPr/>
            <p:nvPr/>
          </p:nvGrpSpPr>
          <p:grpSpPr>
            <a:xfrm>
              <a:off x="2266212" y="4294068"/>
              <a:ext cx="4921748" cy="116942"/>
              <a:chOff x="2937044" y="4000704"/>
              <a:chExt cx="4921748" cy="116942"/>
            </a:xfrm>
          </p:grpSpPr>
          <p:sp>
            <p:nvSpPr>
              <p:cNvPr id="77" name="Text Placeholder 10">
                <a:extLst>
                  <a:ext uri="{FF2B5EF4-FFF2-40B4-BE49-F238E27FC236}">
                    <a16:creationId xmlns:a16="http://schemas.microsoft.com/office/drawing/2014/main" id="{EDE2BDE3-FADA-2144-9B7D-DEFD4E30F0D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937044" y="4000704"/>
                <a:ext cx="4921748" cy="102199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ts val="300"/>
                  </a:spcAft>
                  <a:buClr>
                    <a:srgbClr val="7F7F7F"/>
                  </a:buClr>
                  <a:buSzPct val="100000"/>
                  <a:buFont typeface="Arial" charset="0"/>
                  <a:buNone/>
                  <a:defRPr lang="en-US" sz="2200" b="0" i="0" kern="1200" spc="0">
                    <a:solidFill>
                      <a:schemeClr val="accent2"/>
                    </a:solidFill>
                    <a:latin typeface="Salesforce Sans Light" charset="0"/>
                    <a:ea typeface="Salesforce Sans Light" charset="0"/>
                    <a:cs typeface="Salesforce Sans Light" charset="0"/>
                  </a:defRPr>
                </a:lvl1pPr>
                <a:lvl2pPr marL="182563" indent="-182563"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2pPr>
                <a:lvl3pPr marL="365125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600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3pPr>
                <a:lvl4pPr marL="547688" indent="-182563" algn="l" rtl="0" eaLnBrk="1" fontAlgn="base" hangingPunct="1">
                  <a:spcBef>
                    <a:spcPct val="0"/>
                  </a:spcBef>
                  <a:spcAft>
                    <a:spcPts val="600"/>
                  </a:spcAft>
                  <a:buClr>
                    <a:schemeClr val="bg2"/>
                  </a:buClr>
                  <a:buSzPct val="100000"/>
                  <a:buFont typeface="Arial" charset="0"/>
                  <a:buChar char="•"/>
                  <a:defRPr lang="en-US" sz="1400" b="1" kern="1200" dirty="0">
                    <a:solidFill>
                      <a:srgbClr val="8D837B"/>
                    </a:solidFill>
                    <a:latin typeface="Salesforce Sans"/>
                    <a:ea typeface="ＭＳ Ｐゴシック" charset="0"/>
                    <a:cs typeface="+mn-cs"/>
                  </a:defRPr>
                </a:lvl4pPr>
                <a:lvl5pPr algn="l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Clr>
                    <a:srgbClr val="7F7F7F"/>
                  </a:buClr>
                  <a:buSzPct val="100000"/>
                  <a:buFont typeface="Arial" charset="0"/>
                  <a:defRPr lang="en-US" sz="2000" kern="1200" dirty="0">
                    <a:solidFill>
                      <a:schemeClr val="accent2"/>
                    </a:solidFill>
                    <a:latin typeface="Salesforce Sans"/>
                    <a:ea typeface="ＭＳ Ｐゴシック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400" b="1" spc="20" dirty="0">
                    <a:solidFill>
                      <a:srgbClr val="EB7600"/>
                    </a:solidFill>
                    <a:latin typeface="Salesforce Sans" panose="020B0505020202020203" pitchFamily="34" charset="77"/>
                  </a:rPr>
                  <a:t>Marketing Cloud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03264FD-2CFD-E549-A8A8-296AD09F9C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4031" y="4117646"/>
                <a:ext cx="3517845" cy="0"/>
              </a:xfrm>
              <a:prstGeom prst="line">
                <a:avLst/>
              </a:prstGeom>
              <a:ln w="9525" cmpd="sng">
                <a:solidFill>
                  <a:srgbClr val="FCAC6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AD133-9D23-E740-8C16-0763DD61071D}"/>
              </a:ext>
            </a:extLst>
          </p:cNvPr>
          <p:cNvGrpSpPr/>
          <p:nvPr/>
        </p:nvGrpSpPr>
        <p:grpSpPr>
          <a:xfrm>
            <a:off x="9960804" y="2766899"/>
            <a:ext cx="379800" cy="366506"/>
            <a:chOff x="8395814" y="4180124"/>
            <a:chExt cx="379800" cy="366506"/>
          </a:xfrm>
        </p:grpSpPr>
        <p:pic>
          <p:nvPicPr>
            <p:cNvPr id="110" name="Google Shape;697;p6">
              <a:extLst>
                <a:ext uri="{FF2B5EF4-FFF2-40B4-BE49-F238E27FC236}">
                  <a16:creationId xmlns:a16="http://schemas.microsoft.com/office/drawing/2014/main" id="{FD37EFFC-FDF4-F542-B6FD-189C2A479C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95814" y="4180124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702;p6">
              <a:extLst>
                <a:ext uri="{FF2B5EF4-FFF2-40B4-BE49-F238E27FC236}">
                  <a16:creationId xmlns:a16="http://schemas.microsoft.com/office/drawing/2014/main" id="{1B8BB3E6-9945-B94B-8B19-B951C5F8263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20014" y="4256950"/>
              <a:ext cx="255600" cy="289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Picture 51" descr="Picture 51">
            <a:extLst>
              <a:ext uri="{FF2B5EF4-FFF2-40B4-BE49-F238E27FC236}">
                <a16:creationId xmlns:a16="http://schemas.microsoft.com/office/drawing/2014/main" id="{3D8EB2C1-CAF7-6244-A078-85C7DC862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50058" y="5707976"/>
            <a:ext cx="569783" cy="570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703;p6">
            <a:extLst>
              <a:ext uri="{FF2B5EF4-FFF2-40B4-BE49-F238E27FC236}">
                <a16:creationId xmlns:a16="http://schemas.microsoft.com/office/drawing/2014/main" id="{7D08EE31-4C6B-204E-AE7E-8FB5E855B2A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5474" y="3030005"/>
            <a:ext cx="255600" cy="289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096E33-A950-444B-AD65-D259DA7F1A08}"/>
              </a:ext>
            </a:extLst>
          </p:cNvPr>
          <p:cNvGrpSpPr/>
          <p:nvPr/>
        </p:nvGrpSpPr>
        <p:grpSpPr>
          <a:xfrm>
            <a:off x="7389218" y="2166274"/>
            <a:ext cx="1644330" cy="968561"/>
            <a:chOff x="2305179" y="4676478"/>
            <a:chExt cx="1644330" cy="96856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75543CC-E128-CF48-86D3-D6DD835CD982}"/>
                </a:ext>
              </a:extLst>
            </p:cNvPr>
            <p:cNvGrpSpPr/>
            <p:nvPr/>
          </p:nvGrpSpPr>
          <p:grpSpPr>
            <a:xfrm>
              <a:off x="2305179" y="4676478"/>
              <a:ext cx="1644330" cy="968561"/>
              <a:chOff x="7486459" y="4492269"/>
              <a:chExt cx="1644330" cy="77226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F2C6FFD-2D48-D443-B476-FA30845C2C09}"/>
                  </a:ext>
                </a:extLst>
              </p:cNvPr>
              <p:cNvSpPr/>
              <p:nvPr/>
            </p:nvSpPr>
            <p:spPr>
              <a:xfrm>
                <a:off x="7486459" y="4492269"/>
                <a:ext cx="1644330" cy="772265"/>
              </a:xfrm>
              <a:prstGeom prst="roundRect">
                <a:avLst>
                  <a:gd name="adj" fmla="val 4146"/>
                </a:avLst>
              </a:prstGeom>
              <a:grpFill/>
              <a:ln w="12700">
                <a:solidFill>
                  <a:srgbClr val="073065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Journey Builder</a:t>
                </a:r>
              </a:p>
            </p:txBody>
          </p:sp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DE523502-8144-DB40-B3FB-1F22FCD001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68861" y="4764107"/>
                <a:ext cx="1279525" cy="199651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Browse Journeys</a:t>
                </a:r>
              </a:p>
            </p:txBody>
          </p:sp>
        </p:grp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9D64C7B-0965-3643-B436-1B80703A3D3A}"/>
                </a:ext>
              </a:extLst>
            </p:cNvPr>
            <p:cNvSpPr>
              <a:spLocks/>
            </p:cNvSpPr>
            <p:nvPr/>
          </p:nvSpPr>
          <p:spPr>
            <a:xfrm>
              <a:off x="2487580" y="5331225"/>
              <a:ext cx="1279525" cy="250399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Browse Journeys</a:t>
              </a:r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85EBE46-B38C-DB40-ADA3-D0B26F15BD67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1508303" y="2140423"/>
            <a:ext cx="2013643" cy="40144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63C7B677-1A92-2A43-9A18-E5D76A0FAF3E}"/>
              </a:ext>
            </a:extLst>
          </p:cNvPr>
          <p:cNvSpPr>
            <a:spLocks/>
          </p:cNvSpPr>
          <p:nvPr/>
        </p:nvSpPr>
        <p:spPr>
          <a:xfrm>
            <a:off x="3521946" y="1917756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Web/Mobile Listening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195DDCD-A66A-B944-B320-C1477626B1F9}"/>
              </a:ext>
            </a:extLst>
          </p:cNvPr>
          <p:cNvSpPr>
            <a:spLocks/>
          </p:cNvSpPr>
          <p:nvPr/>
        </p:nvSpPr>
        <p:spPr>
          <a:xfrm>
            <a:off x="3525708" y="2466729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Eligibility Rules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F385EB12-CD43-DB47-8B8D-269A8AFE70D9}"/>
              </a:ext>
            </a:extLst>
          </p:cNvPr>
          <p:cNvSpPr>
            <a:spLocks/>
          </p:cNvSpPr>
          <p:nvPr/>
        </p:nvSpPr>
        <p:spPr>
          <a:xfrm>
            <a:off x="3514524" y="3019115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Priority Rules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9DFBB09-8DA3-7A4B-8181-ED6EEC1A249A}"/>
              </a:ext>
            </a:extLst>
          </p:cNvPr>
          <p:cNvSpPr>
            <a:spLocks/>
          </p:cNvSpPr>
          <p:nvPr/>
        </p:nvSpPr>
        <p:spPr>
          <a:xfrm>
            <a:off x="3513806" y="3568088"/>
            <a:ext cx="1279525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Actions</a:t>
            </a: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8AA763F2-2F66-EB4D-BB0E-7BAE7B4E1AA4}"/>
              </a:ext>
            </a:extLst>
          </p:cNvPr>
          <p:cNvCxnSpPr>
            <a:cxnSpLocks/>
            <a:stCxn id="129" idx="3"/>
            <a:endCxn id="116" idx="1"/>
          </p:cNvCxnSpPr>
          <p:nvPr/>
        </p:nvCxnSpPr>
        <p:spPr>
          <a:xfrm flipV="1">
            <a:off x="4793330" y="2650555"/>
            <a:ext cx="2595888" cy="114020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A2A760E-6D21-1F43-B884-224E38D8EFA4}"/>
              </a:ext>
            </a:extLst>
          </p:cNvPr>
          <p:cNvSpPr>
            <a:spLocks/>
          </p:cNvSpPr>
          <p:nvPr/>
        </p:nvSpPr>
        <p:spPr>
          <a:xfrm>
            <a:off x="5627442" y="3103978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Inject into Journey</a:t>
            </a: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E5D2D8E5-AB9C-4E41-8E57-586CE48F5E77}"/>
              </a:ext>
            </a:extLst>
          </p:cNvPr>
          <p:cNvCxnSpPr>
            <a:cxnSpLocks/>
            <a:stCxn id="111" idx="2"/>
            <a:endCxn id="112" idx="3"/>
          </p:cNvCxnSpPr>
          <p:nvPr/>
        </p:nvCxnSpPr>
        <p:spPr>
          <a:xfrm rot="5400000">
            <a:off x="7936511" y="3716735"/>
            <a:ext cx="2859625" cy="16929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10A30521-3C29-0548-B01D-95A0016CB069}"/>
              </a:ext>
            </a:extLst>
          </p:cNvPr>
          <p:cNvSpPr>
            <a:spLocks/>
          </p:cNvSpPr>
          <p:nvPr/>
        </p:nvSpPr>
        <p:spPr>
          <a:xfrm>
            <a:off x="9722266" y="4861788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 err="1">
                <a:solidFill>
                  <a:schemeClr val="bg1"/>
                </a:solidFill>
                <a:latin typeface="Salesforce Sans"/>
                <a:cs typeface="Salesforce Sans"/>
              </a:rPr>
              <a:t>AMPScript</a:t>
            </a:r>
            <a:endParaRPr lang="en-US" sz="8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9D26C06-BF60-1D4A-971B-56C05148CA50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8474650" y="3319685"/>
            <a:ext cx="3088624" cy="278785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C1E6D06C-6649-DD4D-B3F2-72BD97E04405}"/>
              </a:ext>
            </a:extLst>
          </p:cNvPr>
          <p:cNvCxnSpPr>
            <a:cxnSpLocks/>
            <a:stCxn id="116" idx="3"/>
            <a:endCxn id="110" idx="1"/>
          </p:cNvCxnSpPr>
          <p:nvPr/>
        </p:nvCxnSpPr>
        <p:spPr>
          <a:xfrm>
            <a:off x="9033548" y="2650555"/>
            <a:ext cx="927256" cy="24234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79DBDB5-33FA-0947-8220-9E0DE34A2B61}"/>
              </a:ext>
            </a:extLst>
          </p:cNvPr>
          <p:cNvGrpSpPr/>
          <p:nvPr/>
        </p:nvGrpSpPr>
        <p:grpSpPr>
          <a:xfrm>
            <a:off x="7412783" y="3682084"/>
            <a:ext cx="1644330" cy="968561"/>
            <a:chOff x="2305179" y="4676478"/>
            <a:chExt cx="1644330" cy="96856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1FD299B-75AC-244D-A993-5EE620C1BBCF}"/>
                </a:ext>
              </a:extLst>
            </p:cNvPr>
            <p:cNvGrpSpPr/>
            <p:nvPr/>
          </p:nvGrpSpPr>
          <p:grpSpPr>
            <a:xfrm>
              <a:off x="2305179" y="4676478"/>
              <a:ext cx="1644330" cy="968561"/>
              <a:chOff x="7486459" y="4492269"/>
              <a:chExt cx="1644330" cy="77226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682D59A6-088C-2C46-B40B-495A5EF5C9E6}"/>
                  </a:ext>
                </a:extLst>
              </p:cNvPr>
              <p:cNvSpPr/>
              <p:nvPr/>
            </p:nvSpPr>
            <p:spPr>
              <a:xfrm>
                <a:off x="7486459" y="4492269"/>
                <a:ext cx="1644330" cy="772265"/>
              </a:xfrm>
              <a:prstGeom prst="roundRect">
                <a:avLst>
                  <a:gd name="adj" fmla="val 4146"/>
                </a:avLst>
              </a:prstGeom>
              <a:grpFill/>
              <a:ln w="12700">
                <a:solidFill>
                  <a:srgbClr val="073065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Automation Studio</a:t>
                </a:r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D8AEB691-832A-F247-A97C-83DC673F456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68861" y="4764107"/>
                <a:ext cx="1279525" cy="199651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Data Store Transfer</a:t>
                </a:r>
              </a:p>
            </p:txBody>
          </p: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C3BDEEE4-1538-0A4B-BAD2-A8376FE38A6E}"/>
                </a:ext>
              </a:extLst>
            </p:cNvPr>
            <p:cNvSpPr>
              <a:spLocks/>
            </p:cNvSpPr>
            <p:nvPr/>
          </p:nvSpPr>
          <p:spPr>
            <a:xfrm>
              <a:off x="2487580" y="5331225"/>
              <a:ext cx="1279525" cy="250399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Interactions</a:t>
              </a:r>
            </a:p>
          </p:txBody>
        </p:sp>
      </p:grpSp>
      <p:pic>
        <p:nvPicPr>
          <p:cNvPr id="148" name="Graphic 147">
            <a:extLst>
              <a:ext uri="{FF2B5EF4-FFF2-40B4-BE49-F238E27FC236}">
                <a16:creationId xmlns:a16="http://schemas.microsoft.com/office/drawing/2014/main" id="{2F06A5FE-A9DA-804F-A977-68ECF61D2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998874" y="4921518"/>
            <a:ext cx="487600" cy="507105"/>
          </a:xfrm>
          <a:prstGeom prst="rect">
            <a:avLst/>
          </a:prstGeom>
        </p:spPr>
      </p:pic>
      <p:pic>
        <p:nvPicPr>
          <p:cNvPr id="149" name="Google Shape;663;p6">
            <a:extLst>
              <a:ext uri="{FF2B5EF4-FFF2-40B4-BE49-F238E27FC236}">
                <a16:creationId xmlns:a16="http://schemas.microsoft.com/office/drawing/2014/main" id="{A626A672-1EC3-454D-AD35-208F125003A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70023" y="1803840"/>
            <a:ext cx="378655" cy="336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46FC23B1-1CBD-CF43-AF8F-62B2625453C1}"/>
              </a:ext>
            </a:extLst>
          </p:cNvPr>
          <p:cNvCxnSpPr>
            <a:cxnSpLocks/>
            <a:stCxn id="114" idx="0"/>
            <a:endCxn id="149" idx="2"/>
          </p:cNvCxnSpPr>
          <p:nvPr/>
        </p:nvCxnSpPr>
        <p:spPr>
          <a:xfrm rot="16200000" flipV="1">
            <a:off x="11116522" y="2583252"/>
            <a:ext cx="889583" cy="392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D123CB0-165D-034C-86E5-CB60B61AACE6}"/>
              </a:ext>
            </a:extLst>
          </p:cNvPr>
          <p:cNvCxnSpPr>
            <a:cxnSpLocks/>
            <a:stCxn id="143" idx="1"/>
          </p:cNvCxnSpPr>
          <p:nvPr/>
        </p:nvCxnSpPr>
        <p:spPr>
          <a:xfrm rot="10800000">
            <a:off x="4769767" y="3917852"/>
            <a:ext cx="2825419" cy="544178"/>
          </a:xfrm>
          <a:prstGeom prst="bentConnector3">
            <a:avLst>
              <a:gd name="adj1" fmla="val 5299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9106B908-2F95-3F44-84A6-9197E1FA2F66}"/>
              </a:ext>
            </a:extLst>
          </p:cNvPr>
          <p:cNvCxnSpPr>
            <a:cxnSpLocks/>
            <a:stCxn id="129" idx="2"/>
            <a:endCxn id="148" idx="1"/>
          </p:cNvCxnSpPr>
          <p:nvPr/>
        </p:nvCxnSpPr>
        <p:spPr>
          <a:xfrm rot="16200000" flipH="1">
            <a:off x="5495397" y="2671593"/>
            <a:ext cx="1161648" cy="384530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D1CC3360-539D-E340-8390-2505CACB690A}"/>
              </a:ext>
            </a:extLst>
          </p:cNvPr>
          <p:cNvSpPr>
            <a:spLocks/>
          </p:cNvSpPr>
          <p:nvPr/>
        </p:nvSpPr>
        <p:spPr>
          <a:xfrm>
            <a:off x="11068811" y="5917204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Product Recs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5E7DD6EE-3A41-9A49-90C0-FD7B611878AA}"/>
              </a:ext>
            </a:extLst>
          </p:cNvPr>
          <p:cNvSpPr>
            <a:spLocks/>
          </p:cNvSpPr>
          <p:nvPr/>
        </p:nvSpPr>
        <p:spPr>
          <a:xfrm>
            <a:off x="3640434" y="5039646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Top Category</a:t>
            </a:r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2248092D-7903-3B43-92A7-5F99716EADA7}"/>
              </a:ext>
            </a:extLst>
          </p:cNvPr>
          <p:cNvCxnSpPr>
            <a:cxnSpLocks/>
            <a:stCxn id="148" idx="3"/>
            <a:endCxn id="131" idx="1"/>
          </p:cNvCxnSpPr>
          <p:nvPr/>
        </p:nvCxnSpPr>
        <p:spPr>
          <a:xfrm flipV="1">
            <a:off x="8486474" y="4999592"/>
            <a:ext cx="1235792" cy="17547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29B69FE0-A39A-214B-9644-F39DAFF4CB7D}"/>
              </a:ext>
            </a:extLst>
          </p:cNvPr>
          <p:cNvSpPr>
            <a:spLocks/>
          </p:cNvSpPr>
          <p:nvPr/>
        </p:nvSpPr>
        <p:spPr>
          <a:xfrm>
            <a:off x="10279539" y="5282970"/>
            <a:ext cx="1180153" cy="410749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Pass Top Category into Einstein, return Product Recs for email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720E69EB-A275-2847-B813-D3FEE7B26555}"/>
              </a:ext>
            </a:extLst>
          </p:cNvPr>
          <p:cNvSpPr>
            <a:spLocks/>
          </p:cNvSpPr>
          <p:nvPr/>
        </p:nvSpPr>
        <p:spPr>
          <a:xfrm>
            <a:off x="5139539" y="4557599"/>
            <a:ext cx="1180153" cy="53097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Pass Customers in Journey into IS, return top category for each customer</a:t>
            </a: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207665FC-4627-3C43-9ABE-F75724DAC4FF}"/>
              </a:ext>
            </a:extLst>
          </p:cNvPr>
          <p:cNvSpPr>
            <a:spLocks/>
          </p:cNvSpPr>
          <p:nvPr/>
        </p:nvSpPr>
        <p:spPr>
          <a:xfrm>
            <a:off x="7715971" y="5451669"/>
            <a:ext cx="1053406" cy="18567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Data Extension(s)</a:t>
            </a: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470E763D-D5D5-0B43-AEF8-03377815E2A1}"/>
              </a:ext>
            </a:extLst>
          </p:cNvPr>
          <p:cNvSpPr>
            <a:spLocks/>
          </p:cNvSpPr>
          <p:nvPr/>
        </p:nvSpPr>
        <p:spPr>
          <a:xfrm>
            <a:off x="1977373" y="2191122"/>
            <a:ext cx="981076" cy="275606"/>
          </a:xfrm>
          <a:prstGeom prst="roundRect">
            <a:avLst>
              <a:gd name="adj" fmla="val 50000"/>
            </a:avLst>
          </a:prstGeom>
          <a:solidFill>
            <a:srgbClr val="032D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Site Tag/Mobile SDK</a:t>
            </a:r>
          </a:p>
        </p:txBody>
      </p:sp>
      <p:pic>
        <p:nvPicPr>
          <p:cNvPr id="184" name="Google Shape;697;p6">
            <a:extLst>
              <a:ext uri="{FF2B5EF4-FFF2-40B4-BE49-F238E27FC236}">
                <a16:creationId xmlns:a16="http://schemas.microsoft.com/office/drawing/2014/main" id="{FF59B896-9D91-DB49-BA4B-3AA0C75A09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3949" y="3560112"/>
            <a:ext cx="252000" cy="25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753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"/>
          <p:cNvSpPr txBox="1">
            <a:spLocks noGrp="1"/>
          </p:cNvSpPr>
          <p:nvPr>
            <p:ph type="title"/>
          </p:nvPr>
        </p:nvSpPr>
        <p:spPr>
          <a:xfrm>
            <a:off x="573092" y="253972"/>
            <a:ext cx="11045825" cy="5075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Triggered Transactional Messaging</a:t>
            </a:r>
            <a:endParaRPr dirty="0"/>
          </a:p>
        </p:txBody>
      </p:sp>
      <p:pic>
        <p:nvPicPr>
          <p:cNvPr id="447" name="Google Shape;44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9574" y="4216603"/>
            <a:ext cx="735716" cy="5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9574" y="1460646"/>
            <a:ext cx="735716" cy="5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9574" y="2884882"/>
            <a:ext cx="735716" cy="516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"/>
          <p:cNvGrpSpPr/>
          <p:nvPr/>
        </p:nvGrpSpPr>
        <p:grpSpPr>
          <a:xfrm>
            <a:off x="551681" y="1424230"/>
            <a:ext cx="1028969" cy="923149"/>
            <a:chOff x="550092" y="1424229"/>
            <a:chExt cx="1028969" cy="923149"/>
          </a:xfrm>
        </p:grpSpPr>
        <p:pic>
          <p:nvPicPr>
            <p:cNvPr id="451" name="Google Shape;451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9849" y="1424229"/>
              <a:ext cx="589456" cy="58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3"/>
            <p:cNvSpPr/>
            <p:nvPr/>
          </p:nvSpPr>
          <p:spPr>
            <a:xfrm>
              <a:off x="550092" y="2073254"/>
              <a:ext cx="1028969" cy="274124"/>
            </a:xfrm>
            <a:prstGeom prst="roundRect">
              <a:avLst>
                <a:gd name="adj" fmla="val 758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algn="ctr"/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[CUST] Trigger</a:t>
              </a:r>
              <a:endParaRPr/>
            </a:p>
          </p:txBody>
        </p:sp>
      </p:grpSp>
      <p:grpSp>
        <p:nvGrpSpPr>
          <p:cNvPr id="453" name="Google Shape;453;p3"/>
          <p:cNvGrpSpPr/>
          <p:nvPr/>
        </p:nvGrpSpPr>
        <p:grpSpPr>
          <a:xfrm>
            <a:off x="551680" y="2848466"/>
            <a:ext cx="1028969" cy="936839"/>
            <a:chOff x="550092" y="2525688"/>
            <a:chExt cx="1028969" cy="936839"/>
          </a:xfrm>
        </p:grpSpPr>
        <p:pic>
          <p:nvPicPr>
            <p:cNvPr id="454" name="Google Shape;45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9849" y="2525688"/>
              <a:ext cx="589456" cy="58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3"/>
            <p:cNvSpPr/>
            <p:nvPr/>
          </p:nvSpPr>
          <p:spPr>
            <a:xfrm>
              <a:off x="550092" y="3188403"/>
              <a:ext cx="1028969" cy="274124"/>
            </a:xfrm>
            <a:prstGeom prst="roundRect">
              <a:avLst>
                <a:gd name="adj" fmla="val 758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algn="ctr"/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[CUST] Trigger</a:t>
              </a:r>
              <a:endParaRPr/>
            </a:p>
          </p:txBody>
        </p:sp>
      </p:grpSp>
      <p:grpSp>
        <p:nvGrpSpPr>
          <p:cNvPr id="456" name="Google Shape;456;p3"/>
          <p:cNvGrpSpPr/>
          <p:nvPr/>
        </p:nvGrpSpPr>
        <p:grpSpPr>
          <a:xfrm>
            <a:off x="551681" y="4180187"/>
            <a:ext cx="1028969" cy="936413"/>
            <a:chOff x="550092" y="3627147"/>
            <a:chExt cx="1028969" cy="936413"/>
          </a:xfrm>
        </p:grpSpPr>
        <p:pic>
          <p:nvPicPr>
            <p:cNvPr id="457" name="Google Shape;45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0397" y="3627147"/>
              <a:ext cx="589456" cy="58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3"/>
            <p:cNvSpPr/>
            <p:nvPr/>
          </p:nvSpPr>
          <p:spPr>
            <a:xfrm>
              <a:off x="550092" y="4289436"/>
              <a:ext cx="1028969" cy="274124"/>
            </a:xfrm>
            <a:prstGeom prst="roundRect">
              <a:avLst>
                <a:gd name="adj" fmla="val 758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algn="ctr"/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[CUST] Trigger</a:t>
              </a:r>
              <a:endParaRPr/>
            </a:p>
          </p:txBody>
        </p:sp>
      </p:grpSp>
      <p:pic>
        <p:nvPicPr>
          <p:cNvPr id="459" name="Google Shape;45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2451" y="5480970"/>
            <a:ext cx="1508380" cy="11331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3"/>
          <p:cNvGrpSpPr/>
          <p:nvPr/>
        </p:nvGrpSpPr>
        <p:grpSpPr>
          <a:xfrm>
            <a:off x="3062537" y="5773329"/>
            <a:ext cx="1278295" cy="410672"/>
            <a:chOff x="9827509" y="3859325"/>
            <a:chExt cx="1789818" cy="575007"/>
          </a:xfrm>
        </p:grpSpPr>
        <p:sp>
          <p:nvSpPr>
            <p:cNvPr id="461" name="Google Shape;461;p3"/>
            <p:cNvSpPr/>
            <p:nvPr/>
          </p:nvSpPr>
          <p:spPr>
            <a:xfrm>
              <a:off x="10320769" y="3859325"/>
              <a:ext cx="1296559" cy="575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Marketing Cloud API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2" name="Google Shape;462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27509" y="3869889"/>
              <a:ext cx="699454" cy="4911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3" name="Google Shape;463;p3"/>
          <p:cNvCxnSpPr>
            <a:stCxn id="451" idx="3"/>
            <a:endCxn id="448" idx="1"/>
          </p:cNvCxnSpPr>
          <p:nvPr/>
        </p:nvCxnSpPr>
        <p:spPr>
          <a:xfrm>
            <a:off x="1360893" y="1718957"/>
            <a:ext cx="1178700" cy="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64" name="Google Shape;464;p3"/>
          <p:cNvCxnSpPr>
            <a:stCxn id="454" idx="3"/>
            <a:endCxn id="449" idx="1"/>
          </p:cNvCxnSpPr>
          <p:nvPr/>
        </p:nvCxnSpPr>
        <p:spPr>
          <a:xfrm>
            <a:off x="1360892" y="3143193"/>
            <a:ext cx="1178700" cy="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65" name="Google Shape;465;p3"/>
          <p:cNvCxnSpPr>
            <a:stCxn id="457" idx="3"/>
            <a:endCxn id="447" idx="1"/>
          </p:cNvCxnSpPr>
          <p:nvPr/>
        </p:nvCxnSpPr>
        <p:spPr>
          <a:xfrm>
            <a:off x="1361441" y="4474914"/>
            <a:ext cx="1178100" cy="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lgDash"/>
            <a:round/>
            <a:headEnd type="none" w="sm" len="sm"/>
            <a:tailEnd type="triangle" w="lg" len="lg"/>
          </a:ln>
        </p:spPr>
      </p:cxnSp>
      <p:grpSp>
        <p:nvGrpSpPr>
          <p:cNvPr id="466" name="Google Shape;466;p3"/>
          <p:cNvGrpSpPr/>
          <p:nvPr/>
        </p:nvGrpSpPr>
        <p:grpSpPr>
          <a:xfrm>
            <a:off x="4631768" y="2700213"/>
            <a:ext cx="1313419" cy="885958"/>
            <a:chOff x="4871250" y="2751784"/>
            <a:chExt cx="1313419" cy="885958"/>
          </a:xfrm>
        </p:grpSpPr>
        <p:grpSp>
          <p:nvGrpSpPr>
            <p:cNvPr id="467" name="Google Shape;467;p3"/>
            <p:cNvGrpSpPr/>
            <p:nvPr/>
          </p:nvGrpSpPr>
          <p:grpSpPr>
            <a:xfrm>
              <a:off x="4871250" y="2751784"/>
              <a:ext cx="1313419" cy="885958"/>
              <a:chOff x="8070772" y="1698813"/>
              <a:chExt cx="3226224" cy="885958"/>
            </a:xfrm>
          </p:grpSpPr>
          <p:sp>
            <p:nvSpPr>
              <p:cNvPr id="468" name="Google Shape;468;p3"/>
              <p:cNvSpPr/>
              <p:nvPr/>
            </p:nvSpPr>
            <p:spPr>
              <a:xfrm>
                <a:off x="8070772" y="1701161"/>
                <a:ext cx="3226224" cy="88361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8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API Payload</a:t>
                </a:r>
                <a:endParaRPr/>
              </a:p>
            </p:txBody>
          </p:sp>
        </p:grpSp>
        <p:sp>
          <p:nvSpPr>
            <p:cNvPr id="470" name="Google Shape;470;p3"/>
            <p:cNvSpPr txBox="1"/>
            <p:nvPr/>
          </p:nvSpPr>
          <p:spPr>
            <a:xfrm>
              <a:off x="5359323" y="3086698"/>
              <a:ext cx="7802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JSON/XML</a:t>
              </a:r>
              <a:endParaRPr/>
            </a:p>
          </p:txBody>
        </p:sp>
      </p:grpSp>
      <p:grpSp>
        <p:nvGrpSpPr>
          <p:cNvPr id="471" name="Google Shape;471;p3"/>
          <p:cNvGrpSpPr/>
          <p:nvPr/>
        </p:nvGrpSpPr>
        <p:grpSpPr>
          <a:xfrm>
            <a:off x="4631768" y="4031934"/>
            <a:ext cx="1353397" cy="885958"/>
            <a:chOff x="4871250" y="2751784"/>
            <a:chExt cx="1353397" cy="885958"/>
          </a:xfrm>
        </p:grpSpPr>
        <p:grpSp>
          <p:nvGrpSpPr>
            <p:cNvPr id="472" name="Google Shape;472;p3"/>
            <p:cNvGrpSpPr/>
            <p:nvPr/>
          </p:nvGrpSpPr>
          <p:grpSpPr>
            <a:xfrm>
              <a:off x="4871250" y="2751784"/>
              <a:ext cx="1313419" cy="885958"/>
              <a:chOff x="8070772" y="1698813"/>
              <a:chExt cx="3226224" cy="885958"/>
            </a:xfrm>
          </p:grpSpPr>
          <p:sp>
            <p:nvSpPr>
              <p:cNvPr id="473" name="Google Shape;473;p3"/>
              <p:cNvSpPr/>
              <p:nvPr/>
            </p:nvSpPr>
            <p:spPr>
              <a:xfrm>
                <a:off x="8070772" y="1701161"/>
                <a:ext cx="3226224" cy="88361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8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API Payload</a:t>
                </a:r>
                <a:endParaRPr/>
              </a:p>
            </p:txBody>
          </p:sp>
        </p:grpSp>
        <p:grpSp>
          <p:nvGrpSpPr>
            <p:cNvPr id="475" name="Google Shape;475;p3"/>
            <p:cNvGrpSpPr/>
            <p:nvPr/>
          </p:nvGrpSpPr>
          <p:grpSpPr>
            <a:xfrm>
              <a:off x="5105296" y="3086207"/>
              <a:ext cx="1119351" cy="461665"/>
              <a:chOff x="5124996" y="3144042"/>
              <a:chExt cx="1119351" cy="461665"/>
            </a:xfrm>
          </p:grpSpPr>
          <p:pic>
            <p:nvPicPr>
              <p:cNvPr id="476" name="Google Shape;476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24996" y="3233290"/>
                <a:ext cx="2286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7" name="Google Shape;477;p3"/>
              <p:cNvSpPr txBox="1"/>
              <p:nvPr/>
            </p:nvSpPr>
            <p:spPr>
              <a:xfrm>
                <a:off x="5372686" y="3144042"/>
                <a:ext cx="8716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sz="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KEY</a:t>
                </a:r>
                <a:endParaRPr/>
              </a:p>
              <a:p>
                <a:r>
                  <a:rPr lang="en-US" sz="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EMAIL</a:t>
                </a:r>
                <a:endParaRPr/>
              </a:p>
              <a:p>
                <a:r>
                  <a:rPr lang="en-US" sz="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VALUE/PAIRS</a:t>
                </a:r>
                <a:endParaRPr/>
              </a:p>
            </p:txBody>
          </p:sp>
        </p:grpSp>
      </p:grpSp>
      <p:grpSp>
        <p:nvGrpSpPr>
          <p:cNvPr id="478" name="Google Shape;478;p3"/>
          <p:cNvGrpSpPr/>
          <p:nvPr/>
        </p:nvGrpSpPr>
        <p:grpSpPr>
          <a:xfrm>
            <a:off x="4631769" y="1275977"/>
            <a:ext cx="1313419" cy="885958"/>
            <a:chOff x="4871250" y="2751784"/>
            <a:chExt cx="1313419" cy="885958"/>
          </a:xfrm>
        </p:grpSpPr>
        <p:grpSp>
          <p:nvGrpSpPr>
            <p:cNvPr id="479" name="Google Shape;479;p3"/>
            <p:cNvGrpSpPr/>
            <p:nvPr/>
          </p:nvGrpSpPr>
          <p:grpSpPr>
            <a:xfrm>
              <a:off x="4871250" y="2751784"/>
              <a:ext cx="1313419" cy="885958"/>
              <a:chOff x="8070772" y="1698813"/>
              <a:chExt cx="3226224" cy="885958"/>
            </a:xfrm>
          </p:grpSpPr>
          <p:sp>
            <p:nvSpPr>
              <p:cNvPr id="480" name="Google Shape;480;p3"/>
              <p:cNvSpPr/>
              <p:nvPr/>
            </p:nvSpPr>
            <p:spPr>
              <a:xfrm>
                <a:off x="8070772" y="1701161"/>
                <a:ext cx="3226224" cy="88361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8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API Payload</a:t>
                </a:r>
                <a:endParaRPr/>
              </a:p>
            </p:txBody>
          </p:sp>
        </p:grpSp>
        <p:sp>
          <p:nvSpPr>
            <p:cNvPr id="482" name="Google Shape;482;p3"/>
            <p:cNvSpPr txBox="1"/>
            <p:nvPr/>
          </p:nvSpPr>
          <p:spPr>
            <a:xfrm>
              <a:off x="5333895" y="3121889"/>
              <a:ext cx="6899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HTML</a:t>
              </a:r>
              <a:endParaRPr/>
            </a:p>
          </p:txBody>
        </p:sp>
      </p:grpSp>
      <p:pic>
        <p:nvPicPr>
          <p:cNvPr id="483" name="Google Shape;48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65813" y="3129953"/>
            <a:ext cx="228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5813" y="1749915"/>
            <a:ext cx="228600" cy="2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3"/>
          <p:cNvCxnSpPr>
            <a:stCxn id="447" idx="3"/>
            <a:endCxn id="473" idx="1"/>
          </p:cNvCxnSpPr>
          <p:nvPr/>
        </p:nvCxnSpPr>
        <p:spPr>
          <a:xfrm>
            <a:off x="3275290" y="4474913"/>
            <a:ext cx="1356600" cy="12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86" name="Google Shape;486;p3"/>
          <p:cNvCxnSpPr>
            <a:stCxn id="449" idx="3"/>
            <a:endCxn id="468" idx="1"/>
          </p:cNvCxnSpPr>
          <p:nvPr/>
        </p:nvCxnSpPr>
        <p:spPr>
          <a:xfrm>
            <a:off x="3275290" y="3143193"/>
            <a:ext cx="1356600" cy="12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87" name="Google Shape;487;p3"/>
          <p:cNvCxnSpPr>
            <a:stCxn id="448" idx="3"/>
            <a:endCxn id="480" idx="1"/>
          </p:cNvCxnSpPr>
          <p:nvPr/>
        </p:nvCxnSpPr>
        <p:spPr>
          <a:xfrm>
            <a:off x="3275290" y="1718957"/>
            <a:ext cx="1356600" cy="12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488" name="Google Shape;48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18559" y="157211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18559" y="299079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18559" y="4322513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"/>
          <p:cNvGrpSpPr/>
          <p:nvPr/>
        </p:nvGrpSpPr>
        <p:grpSpPr>
          <a:xfrm>
            <a:off x="6478834" y="2737709"/>
            <a:ext cx="868404" cy="810967"/>
            <a:chOff x="4871250" y="2751784"/>
            <a:chExt cx="1313419" cy="885958"/>
          </a:xfrm>
        </p:grpSpPr>
        <p:grpSp>
          <p:nvGrpSpPr>
            <p:cNvPr id="492" name="Google Shape;492;p3"/>
            <p:cNvGrpSpPr/>
            <p:nvPr/>
          </p:nvGrpSpPr>
          <p:grpSpPr>
            <a:xfrm>
              <a:off x="4871250" y="2751784"/>
              <a:ext cx="1313419" cy="885958"/>
              <a:chOff x="8070772" y="1698813"/>
              <a:chExt cx="3226224" cy="885958"/>
            </a:xfrm>
          </p:grpSpPr>
          <p:sp>
            <p:nvSpPr>
              <p:cNvPr id="493" name="Google Shape;493;p3"/>
              <p:cNvSpPr/>
              <p:nvPr/>
            </p:nvSpPr>
            <p:spPr>
              <a:xfrm>
                <a:off x="8070772" y="1701161"/>
                <a:ext cx="3226224" cy="88361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8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Transform</a:t>
                </a:r>
                <a:endParaRPr/>
              </a:p>
            </p:txBody>
          </p:sp>
        </p:grpSp>
        <p:sp>
          <p:nvSpPr>
            <p:cNvPr id="495" name="Google Shape;495;p3"/>
            <p:cNvSpPr txBox="1"/>
            <p:nvPr/>
          </p:nvSpPr>
          <p:spPr>
            <a:xfrm>
              <a:off x="5447831" y="3089382"/>
              <a:ext cx="736838" cy="369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XSLT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GTL</a:t>
              </a:r>
              <a:endParaRPr/>
            </a:p>
          </p:txBody>
        </p:sp>
      </p:grpSp>
      <p:pic>
        <p:nvPicPr>
          <p:cNvPr id="496" name="Google Shape;496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9386" y="3136833"/>
            <a:ext cx="254000" cy="2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3"/>
          <p:cNvCxnSpPr>
            <a:stCxn id="468" idx="3"/>
            <a:endCxn id="493" idx="1"/>
          </p:cNvCxnSpPr>
          <p:nvPr/>
        </p:nvCxnSpPr>
        <p:spPr>
          <a:xfrm>
            <a:off x="5945186" y="3144366"/>
            <a:ext cx="5337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98" name="Google Shape;498;p3"/>
          <p:cNvCxnSpPr>
            <a:endCxn id="489" idx="1"/>
          </p:cNvCxnSpPr>
          <p:nvPr/>
        </p:nvCxnSpPr>
        <p:spPr>
          <a:xfrm>
            <a:off x="7374459" y="3136893"/>
            <a:ext cx="644100" cy="63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499" name="Google Shape;499;p3"/>
          <p:cNvCxnSpPr>
            <a:stCxn id="480" idx="3"/>
            <a:endCxn id="488" idx="1"/>
          </p:cNvCxnSpPr>
          <p:nvPr/>
        </p:nvCxnSpPr>
        <p:spPr>
          <a:xfrm>
            <a:off x="5945187" y="1720130"/>
            <a:ext cx="2073300" cy="45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grpSp>
        <p:nvGrpSpPr>
          <p:cNvPr id="500" name="Google Shape;500;p3"/>
          <p:cNvGrpSpPr/>
          <p:nvPr/>
        </p:nvGrpSpPr>
        <p:grpSpPr>
          <a:xfrm>
            <a:off x="6478836" y="4042752"/>
            <a:ext cx="921384" cy="810967"/>
            <a:chOff x="4871250" y="2751784"/>
            <a:chExt cx="1393548" cy="885958"/>
          </a:xfrm>
        </p:grpSpPr>
        <p:grpSp>
          <p:nvGrpSpPr>
            <p:cNvPr id="501" name="Google Shape;501;p3"/>
            <p:cNvGrpSpPr/>
            <p:nvPr/>
          </p:nvGrpSpPr>
          <p:grpSpPr>
            <a:xfrm>
              <a:off x="4871250" y="2751784"/>
              <a:ext cx="1313419" cy="885958"/>
              <a:chOff x="8070772" y="1698813"/>
              <a:chExt cx="3226224" cy="885958"/>
            </a:xfrm>
          </p:grpSpPr>
          <p:sp>
            <p:nvSpPr>
              <p:cNvPr id="502" name="Google Shape;502;p3"/>
              <p:cNvSpPr/>
              <p:nvPr/>
            </p:nvSpPr>
            <p:spPr>
              <a:xfrm>
                <a:off x="8070772" y="1701161"/>
                <a:ext cx="3226224" cy="88361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8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Template</a:t>
                </a:r>
                <a:endParaRPr/>
              </a:p>
            </p:txBody>
          </p:sp>
        </p:grpSp>
        <p:sp>
          <p:nvSpPr>
            <p:cNvPr id="504" name="Google Shape;504;p3"/>
            <p:cNvSpPr txBox="1"/>
            <p:nvPr/>
          </p:nvSpPr>
          <p:spPr>
            <a:xfrm>
              <a:off x="5527961" y="3105314"/>
              <a:ext cx="736837" cy="369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XSLT</a:t>
              </a:r>
              <a:endParaRPr/>
            </a:p>
            <a:p>
              <a:r>
                <a:rPr lang="en-US" sz="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GTL</a:t>
              </a:r>
              <a:endParaRPr/>
            </a:p>
          </p:txBody>
        </p:sp>
      </p:grpSp>
      <p:pic>
        <p:nvPicPr>
          <p:cNvPr id="505" name="Google Shape;505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3087" y="1587235"/>
            <a:ext cx="255600" cy="28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95971" y="4322513"/>
            <a:ext cx="255600" cy="28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95971" y="2999105"/>
            <a:ext cx="255600" cy="28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"/>
          <p:cNvCxnSpPr>
            <a:stCxn id="488" idx="3"/>
            <a:endCxn id="505" idx="1"/>
          </p:cNvCxnSpPr>
          <p:nvPr/>
        </p:nvCxnSpPr>
        <p:spPr>
          <a:xfrm>
            <a:off x="8323359" y="1724515"/>
            <a:ext cx="1159800" cy="75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509" name="Google Shape;509;p3"/>
          <p:cNvCxnSpPr>
            <a:stCxn id="489" idx="3"/>
            <a:endCxn id="507" idx="1"/>
          </p:cNvCxnSpPr>
          <p:nvPr/>
        </p:nvCxnSpPr>
        <p:spPr>
          <a:xfrm>
            <a:off x="8323359" y="3143193"/>
            <a:ext cx="1172700" cy="9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510" name="Google Shape;510;p3"/>
          <p:cNvCxnSpPr>
            <a:stCxn id="490" idx="3"/>
            <a:endCxn id="506" idx="1"/>
          </p:cNvCxnSpPr>
          <p:nvPr/>
        </p:nvCxnSpPr>
        <p:spPr>
          <a:xfrm rot="10800000" flipH="1">
            <a:off x="8323359" y="4467413"/>
            <a:ext cx="1172700" cy="75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511" name="Google Shape;511;p3"/>
          <p:cNvCxnSpPr>
            <a:endCxn id="490" idx="1"/>
          </p:cNvCxnSpPr>
          <p:nvPr/>
        </p:nvCxnSpPr>
        <p:spPr>
          <a:xfrm>
            <a:off x="7374459" y="4474913"/>
            <a:ext cx="6441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512" name="Google Shape;512;p3"/>
          <p:cNvPicPr preferRelativeResize="0"/>
          <p:nvPr/>
        </p:nvPicPr>
        <p:blipFill rotWithShape="1">
          <a:blip r:embed="rId1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589386" y="440480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"/>
          <p:cNvSpPr/>
          <p:nvPr/>
        </p:nvSpPr>
        <p:spPr>
          <a:xfrm>
            <a:off x="7656475" y="1918903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Created</a:t>
            </a:r>
            <a:endParaRPr/>
          </a:p>
        </p:txBody>
      </p:sp>
      <p:sp>
        <p:nvSpPr>
          <p:cNvPr id="514" name="Google Shape;514;p3"/>
          <p:cNvSpPr/>
          <p:nvPr/>
        </p:nvSpPr>
        <p:spPr>
          <a:xfrm>
            <a:off x="7656474" y="3335061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Created</a:t>
            </a:r>
            <a:endParaRPr/>
          </a:p>
        </p:txBody>
      </p:sp>
      <p:sp>
        <p:nvSpPr>
          <p:cNvPr id="515" name="Google Shape;515;p3"/>
          <p:cNvSpPr/>
          <p:nvPr/>
        </p:nvSpPr>
        <p:spPr>
          <a:xfrm>
            <a:off x="7661997" y="4670864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Created</a:t>
            </a:r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9096403" y="1918903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Sent</a:t>
            </a:r>
            <a:endParaRPr/>
          </a:p>
        </p:txBody>
      </p:sp>
      <p:sp>
        <p:nvSpPr>
          <p:cNvPr id="517" name="Google Shape;517;p3"/>
          <p:cNvSpPr/>
          <p:nvPr/>
        </p:nvSpPr>
        <p:spPr>
          <a:xfrm>
            <a:off x="9109287" y="3332336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Sent</a:t>
            </a:r>
            <a:endParaRPr/>
          </a:p>
        </p:txBody>
      </p:sp>
      <p:sp>
        <p:nvSpPr>
          <p:cNvPr id="518" name="Google Shape;518;p3"/>
          <p:cNvSpPr/>
          <p:nvPr/>
        </p:nvSpPr>
        <p:spPr>
          <a:xfrm>
            <a:off x="9094053" y="4670864"/>
            <a:ext cx="1028969" cy="217698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Message Sent</a:t>
            </a:r>
            <a:endParaRPr/>
          </a:p>
        </p:txBody>
      </p:sp>
      <p:pic>
        <p:nvPicPr>
          <p:cNvPr id="519" name="Google Shape;519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8788" y="4487802"/>
            <a:ext cx="165567" cy="14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8788" y="3159561"/>
            <a:ext cx="165567" cy="14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8788" y="1753787"/>
            <a:ext cx="165567" cy="147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3"/>
          <p:cNvCxnSpPr>
            <a:endCxn id="502" idx="1"/>
          </p:cNvCxnSpPr>
          <p:nvPr/>
        </p:nvCxnSpPr>
        <p:spPr>
          <a:xfrm>
            <a:off x="5970936" y="4449309"/>
            <a:ext cx="5079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grpSp>
        <p:nvGrpSpPr>
          <p:cNvPr id="523" name="Google Shape;523;p3"/>
          <p:cNvGrpSpPr/>
          <p:nvPr/>
        </p:nvGrpSpPr>
        <p:grpSpPr>
          <a:xfrm>
            <a:off x="573091" y="1141592"/>
            <a:ext cx="2436398" cy="246221"/>
            <a:chOff x="550091" y="939627"/>
            <a:chExt cx="2436398" cy="246221"/>
          </a:xfrm>
        </p:grpSpPr>
        <p:sp>
          <p:nvSpPr>
            <p:cNvPr id="524" name="Google Shape;524;p3"/>
            <p:cNvSpPr/>
            <p:nvPr/>
          </p:nvSpPr>
          <p:spPr>
            <a:xfrm>
              <a:off x="550091" y="974086"/>
              <a:ext cx="210649" cy="210649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25" name="Google Shape;525;p3"/>
            <p:cNvSpPr txBox="1"/>
            <p:nvPr/>
          </p:nvSpPr>
          <p:spPr>
            <a:xfrm>
              <a:off x="760740" y="939627"/>
              <a:ext cx="22257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Complete HTML Payload</a:t>
              </a:r>
              <a:endParaRPr/>
            </a:p>
          </p:txBody>
        </p:sp>
      </p:grpSp>
      <p:grpSp>
        <p:nvGrpSpPr>
          <p:cNvPr id="526" name="Google Shape;526;p3"/>
          <p:cNvGrpSpPr/>
          <p:nvPr/>
        </p:nvGrpSpPr>
        <p:grpSpPr>
          <a:xfrm>
            <a:off x="573091" y="2558497"/>
            <a:ext cx="2436398" cy="246221"/>
            <a:chOff x="550091" y="939627"/>
            <a:chExt cx="2436398" cy="246221"/>
          </a:xfrm>
        </p:grpSpPr>
        <p:sp>
          <p:nvSpPr>
            <p:cNvPr id="527" name="Google Shape;527;p3"/>
            <p:cNvSpPr/>
            <p:nvPr/>
          </p:nvSpPr>
          <p:spPr>
            <a:xfrm>
              <a:off x="550091" y="974086"/>
              <a:ext cx="210649" cy="210649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en-US"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28" name="Google Shape;528;p3"/>
            <p:cNvSpPr txBox="1"/>
            <p:nvPr/>
          </p:nvSpPr>
          <p:spPr>
            <a:xfrm>
              <a:off x="760740" y="939627"/>
              <a:ext cx="22257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JSON / XML Payload w/ Transform</a:t>
              </a:r>
              <a:endParaRPr/>
            </a:p>
          </p:txBody>
        </p:sp>
      </p:grpSp>
      <p:grpSp>
        <p:nvGrpSpPr>
          <p:cNvPr id="529" name="Google Shape;529;p3"/>
          <p:cNvGrpSpPr/>
          <p:nvPr/>
        </p:nvGrpSpPr>
        <p:grpSpPr>
          <a:xfrm>
            <a:off x="573091" y="3933966"/>
            <a:ext cx="2436398" cy="246221"/>
            <a:chOff x="550091" y="939627"/>
            <a:chExt cx="2436398" cy="246221"/>
          </a:xfrm>
        </p:grpSpPr>
        <p:sp>
          <p:nvSpPr>
            <p:cNvPr id="530" name="Google Shape;530;p3"/>
            <p:cNvSpPr/>
            <p:nvPr/>
          </p:nvSpPr>
          <p:spPr>
            <a:xfrm>
              <a:off x="550091" y="974086"/>
              <a:ext cx="210649" cy="210649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31" name="Google Shape;531;p3"/>
            <p:cNvSpPr txBox="1"/>
            <p:nvPr/>
          </p:nvSpPr>
          <p:spPr>
            <a:xfrm>
              <a:off x="760740" y="939627"/>
              <a:ext cx="22257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Minimal Payload w/ Template</a:t>
              </a:r>
              <a:endParaRPr/>
            </a:p>
          </p:txBody>
        </p:sp>
      </p:grpSp>
      <p:pic>
        <p:nvPicPr>
          <p:cNvPr id="532" name="Google Shape;532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6334" y="5378720"/>
            <a:ext cx="2683886" cy="132521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"/>
          <p:cNvSpPr txBox="1">
            <a:spLocks noGrp="1"/>
          </p:cNvSpPr>
          <p:nvPr>
            <p:ph type="body" idx="1"/>
          </p:nvPr>
        </p:nvSpPr>
        <p:spPr>
          <a:xfrm>
            <a:off x="573092" y="736972"/>
            <a:ext cx="11046141" cy="153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SzPts val="1000"/>
            </a:pPr>
            <a:r>
              <a:rPr lang="en-US" sz="1000" dirty="0"/>
              <a:t>https://</a:t>
            </a:r>
            <a:r>
              <a:rPr lang="en-US" sz="1000" dirty="0" err="1"/>
              <a:t>developer.salesforce.com</a:t>
            </a:r>
            <a:r>
              <a:rPr lang="en-US" sz="1000" dirty="0"/>
              <a:t>/developer-centers/marketing-cloud/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8914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">
            <a:extLst>
              <a:ext uri="{FF2B5EF4-FFF2-40B4-BE49-F238E27FC236}">
                <a16:creationId xmlns:a16="http://schemas.microsoft.com/office/drawing/2014/main" id="{1905BC66-D619-CB44-9774-4F3055A57B32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34" y="1020764"/>
            <a:ext cx="1881017" cy="465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C MC Arrow">
            <a:extLst>
              <a:ext uri="{FF2B5EF4-FFF2-40B4-BE49-F238E27FC236}">
                <a16:creationId xmlns:a16="http://schemas.microsoft.com/office/drawing/2014/main" id="{DE380D57-8058-E94A-8D1C-348912B54BD7}"/>
              </a:ext>
            </a:extLst>
          </p:cNvPr>
          <p:cNvCxnSpPr>
            <a:cxnSpLocks/>
          </p:cNvCxnSpPr>
          <p:nvPr/>
        </p:nvCxnSpPr>
        <p:spPr>
          <a:xfrm>
            <a:off x="4570294" y="2101107"/>
            <a:ext cx="2943595" cy="24716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B306F-410E-4B40-A756-1141AF373296}"/>
              </a:ext>
            </a:extLst>
          </p:cNvPr>
          <p:cNvGrpSpPr/>
          <p:nvPr/>
        </p:nvGrpSpPr>
        <p:grpSpPr>
          <a:xfrm>
            <a:off x="2253027" y="1629398"/>
            <a:ext cx="2079737" cy="1313825"/>
            <a:chOff x="613155" y="2187398"/>
            <a:chExt cx="2079737" cy="131382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E91BEF-B1B9-A249-ADCD-024D040F5902}"/>
                </a:ext>
              </a:extLst>
            </p:cNvPr>
            <p:cNvSpPr/>
            <p:nvPr/>
          </p:nvSpPr>
          <p:spPr>
            <a:xfrm>
              <a:off x="613155" y="2187398"/>
              <a:ext cx="2079737" cy="1313825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91" name="1">
              <a:extLst>
                <a:ext uri="{FF2B5EF4-FFF2-40B4-BE49-F238E27FC236}">
                  <a16:creationId xmlns:a16="http://schemas.microsoft.com/office/drawing/2014/main" id="{93F66740-23A6-1843-90E2-8552303AD7AB}"/>
                </a:ext>
              </a:extLst>
            </p:cNvPr>
            <p:cNvGrpSpPr/>
            <p:nvPr/>
          </p:nvGrpSpPr>
          <p:grpSpPr>
            <a:xfrm>
              <a:off x="747712" y="2678140"/>
              <a:ext cx="1790597" cy="615067"/>
              <a:chOff x="276122" y="2656968"/>
              <a:chExt cx="1790597" cy="615067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8919DE5-8A20-E84E-B9CC-8C500A4089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082" y="2791248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Triggered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Send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DC2BD77-7397-BA44-9557-DC2E737F4912}"/>
                  </a:ext>
                </a:extLst>
              </p:cNvPr>
              <p:cNvGrpSpPr/>
              <p:nvPr/>
            </p:nvGrpSpPr>
            <p:grpSpPr>
              <a:xfrm>
                <a:off x="540701" y="2832744"/>
                <a:ext cx="386560" cy="386560"/>
                <a:chOff x="3244472" y="3275223"/>
                <a:chExt cx="386560" cy="386560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CB14366-1C59-514C-B67F-FDE2F7BF2D66}"/>
                    </a:ext>
                  </a:extLst>
                </p:cNvPr>
                <p:cNvGrpSpPr/>
                <p:nvPr/>
              </p:nvGrpSpPr>
              <p:grpSpPr>
                <a:xfrm>
                  <a:off x="3244472" y="3275223"/>
                  <a:ext cx="386560" cy="386560"/>
                  <a:chOff x="3009497" y="3306303"/>
                  <a:chExt cx="386560" cy="38656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E4E9CD68-8C50-FB4C-AADC-A72B0AE8713D}"/>
                      </a:ext>
                    </a:extLst>
                  </p:cNvPr>
                  <p:cNvSpPr/>
                  <p:nvPr/>
                </p:nvSpPr>
                <p:spPr>
                  <a:xfrm>
                    <a:off x="3009497" y="3306303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59" name="Freeform 271">
                    <a:extLst>
                      <a:ext uri="{FF2B5EF4-FFF2-40B4-BE49-F238E27FC236}">
                        <a16:creationId xmlns:a16="http://schemas.microsoft.com/office/drawing/2014/main" id="{D957A96A-2403-7945-A5DC-ACFFCDB9DE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40A3C7-5793-C44C-96F6-9CF45A577477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62FD5FF-EF54-7144-8A92-D86F51A4EABF}"/>
                  </a:ext>
                </a:extLst>
              </p:cNvPr>
              <p:cNvSpPr/>
              <p:nvPr/>
            </p:nvSpPr>
            <p:spPr>
              <a:xfrm>
                <a:off x="276122" y="2656968"/>
                <a:ext cx="261948" cy="25631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latin typeface="Salesforce Sans"/>
                    <a:cs typeface="Salesforce Sans"/>
                  </a:rPr>
                  <a:t>1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2D4445-499D-1044-AD2D-ABD85B18B1FC}"/>
                </a:ext>
              </a:extLst>
            </p:cNvPr>
            <p:cNvSpPr txBox="1"/>
            <p:nvPr/>
          </p:nvSpPr>
          <p:spPr>
            <a:xfrm>
              <a:off x="1212094" y="2289803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Customer Event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86" name="Title">
            <a:extLst>
              <a:ext uri="{FF2B5EF4-FFF2-40B4-BE49-F238E27FC236}">
                <a16:creationId xmlns:a16="http://schemas.microsoft.com/office/drawing/2014/main" id="{6E89ECA4-1EB3-224F-A72B-CD4D190E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63504"/>
            <a:ext cx="11045952" cy="601684"/>
          </a:xfrm>
        </p:spPr>
        <p:txBody>
          <a:bodyPr/>
          <a:lstStyle/>
          <a:p>
            <a:r>
              <a:rPr lang="en-US" dirty="0"/>
              <a:t>Transactional Sending </a:t>
            </a:r>
            <a:r>
              <a:rPr lang="en-US" b="1" dirty="0"/>
              <a:t>Before </a:t>
            </a:r>
            <a:r>
              <a:rPr lang="en-US" dirty="0"/>
              <a:t>January Release</a:t>
            </a:r>
          </a:p>
        </p:txBody>
      </p:sp>
      <p:grpSp>
        <p:nvGrpSpPr>
          <p:cNvPr id="47" name="Group 7583">
            <a:extLst>
              <a:ext uri="{FF2B5EF4-FFF2-40B4-BE49-F238E27FC236}">
                <a16:creationId xmlns:a16="http://schemas.microsoft.com/office/drawing/2014/main" id="{AE8681E8-B2E8-0B4A-B5E0-1382D9601E8B}"/>
              </a:ext>
            </a:extLst>
          </p:cNvPr>
          <p:cNvGrpSpPr>
            <a:grpSpLocks/>
          </p:cNvGrpSpPr>
          <p:nvPr/>
        </p:nvGrpSpPr>
        <p:grpSpPr bwMode="auto">
          <a:xfrm>
            <a:off x="1140813" y="1489937"/>
            <a:ext cx="330411" cy="318343"/>
            <a:chOff x="7893880" y="4707656"/>
            <a:chExt cx="203200" cy="190500"/>
          </a:xfrm>
          <a:solidFill>
            <a:schemeClr val="bg1"/>
          </a:solidFill>
        </p:grpSpPr>
        <p:sp>
          <p:nvSpPr>
            <p:cNvPr id="48" name="Freeform 291">
              <a:extLst>
                <a:ext uri="{FF2B5EF4-FFF2-40B4-BE49-F238E27FC236}">
                  <a16:creationId xmlns:a16="http://schemas.microsoft.com/office/drawing/2014/main" id="{73FE873C-9B2C-0548-A5AF-E61DE6D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405" y="4736231"/>
              <a:ext cx="28575" cy="92075"/>
            </a:xfrm>
            <a:custGeom>
              <a:avLst/>
              <a:gdLst>
                <a:gd name="T0" fmla="*/ 2147483647 w 9"/>
                <a:gd name="T1" fmla="*/ 0 h 29"/>
                <a:gd name="T2" fmla="*/ 0 w 9"/>
                <a:gd name="T3" fmla="*/ 2147483647 h 29"/>
                <a:gd name="T4" fmla="*/ 2147483647 w 9"/>
                <a:gd name="T5" fmla="*/ 2147483647 h 29"/>
                <a:gd name="T6" fmla="*/ 0 w 9"/>
                <a:gd name="T7" fmla="*/ 2147483647 h 29"/>
                <a:gd name="T8" fmla="*/ 2147483647 w 9"/>
                <a:gd name="T9" fmla="*/ 2147483647 h 29"/>
                <a:gd name="T10" fmla="*/ 2147483647 w 9"/>
                <a:gd name="T11" fmla="*/ 2147483647 h 29"/>
                <a:gd name="T12" fmla="*/ 2147483647 w 9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29"/>
                <a:gd name="T23" fmla="*/ 9 w 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29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5" y="10"/>
                    <a:pt x="5" y="14"/>
                  </a:cubicBezTo>
                  <a:cubicBezTo>
                    <a:pt x="5" y="19"/>
                    <a:pt x="3" y="23"/>
                    <a:pt x="0" y="26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7" y="25"/>
                    <a:pt x="9" y="20"/>
                    <a:pt x="9" y="14"/>
                  </a:cubicBezTo>
                  <a:cubicBezTo>
                    <a:pt x="9" y="9"/>
                    <a:pt x="7" y="3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292">
              <a:extLst>
                <a:ext uri="{FF2B5EF4-FFF2-40B4-BE49-F238E27FC236}">
                  <a16:creationId xmlns:a16="http://schemas.microsoft.com/office/drawing/2014/main" id="{83E435A3-6177-0D4D-A18B-40537A59F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805" y="4707656"/>
              <a:ext cx="41275" cy="146050"/>
            </a:xfrm>
            <a:custGeom>
              <a:avLst/>
              <a:gdLst>
                <a:gd name="T0" fmla="*/ 2147483647 w 13"/>
                <a:gd name="T1" fmla="*/ 0 h 46"/>
                <a:gd name="T2" fmla="*/ 0 w 13"/>
                <a:gd name="T3" fmla="*/ 2147483647 h 46"/>
                <a:gd name="T4" fmla="*/ 2147483647 w 13"/>
                <a:gd name="T5" fmla="*/ 2147483647 h 46"/>
                <a:gd name="T6" fmla="*/ 0 w 13"/>
                <a:gd name="T7" fmla="*/ 2147483647 h 46"/>
                <a:gd name="T8" fmla="*/ 2147483647 w 13"/>
                <a:gd name="T9" fmla="*/ 2147483647 h 46"/>
                <a:gd name="T10" fmla="*/ 2147483647 w 13"/>
                <a:gd name="T11" fmla="*/ 2147483647 h 46"/>
                <a:gd name="T12" fmla="*/ 2147483647 w 13"/>
                <a:gd name="T13" fmla="*/ 0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6"/>
                <a:gd name="T23" fmla="*/ 13 w 13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6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8"/>
                    <a:pt x="9" y="15"/>
                    <a:pt x="9" y="23"/>
                  </a:cubicBezTo>
                  <a:cubicBezTo>
                    <a:pt x="9" y="31"/>
                    <a:pt x="6" y="38"/>
                    <a:pt x="0" y="43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9" y="40"/>
                    <a:pt x="13" y="32"/>
                    <a:pt x="13" y="23"/>
                  </a:cubicBezTo>
                  <a:cubicBezTo>
                    <a:pt x="13" y="14"/>
                    <a:pt x="9" y="6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293">
              <a:extLst>
                <a:ext uri="{FF2B5EF4-FFF2-40B4-BE49-F238E27FC236}">
                  <a16:creationId xmlns:a16="http://schemas.microsoft.com/office/drawing/2014/main" id="{C08324D2-860A-A640-A1DB-20D16681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980" y="4736231"/>
              <a:ext cx="28575" cy="92075"/>
            </a:xfrm>
            <a:custGeom>
              <a:avLst/>
              <a:gdLst>
                <a:gd name="T0" fmla="*/ 2147483647 w 9"/>
                <a:gd name="T1" fmla="*/ 0 h 29"/>
                <a:gd name="T2" fmla="*/ 0 w 9"/>
                <a:gd name="T3" fmla="*/ 2147483647 h 29"/>
                <a:gd name="T4" fmla="*/ 2147483647 w 9"/>
                <a:gd name="T5" fmla="*/ 2147483647 h 29"/>
                <a:gd name="T6" fmla="*/ 2147483647 w 9"/>
                <a:gd name="T7" fmla="*/ 2147483647 h 29"/>
                <a:gd name="T8" fmla="*/ 2147483647 w 9"/>
                <a:gd name="T9" fmla="*/ 2147483647 h 29"/>
                <a:gd name="T10" fmla="*/ 2147483647 w 9"/>
                <a:gd name="T11" fmla="*/ 2147483647 h 29"/>
                <a:gd name="T12" fmla="*/ 2147483647 w 9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29"/>
                <a:gd name="T23" fmla="*/ 9 w 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29">
                  <a:moveTo>
                    <a:pt x="6" y="0"/>
                  </a:moveTo>
                  <a:cubicBezTo>
                    <a:pt x="2" y="3"/>
                    <a:pt x="0" y="9"/>
                    <a:pt x="0" y="14"/>
                  </a:cubicBezTo>
                  <a:cubicBezTo>
                    <a:pt x="0" y="20"/>
                    <a:pt x="2" y="25"/>
                    <a:pt x="6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3"/>
                    <a:pt x="4" y="19"/>
                    <a:pt x="4" y="14"/>
                  </a:cubicBezTo>
                  <a:cubicBezTo>
                    <a:pt x="4" y="10"/>
                    <a:pt x="6" y="6"/>
                    <a:pt x="9" y="3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294">
              <a:extLst>
                <a:ext uri="{FF2B5EF4-FFF2-40B4-BE49-F238E27FC236}">
                  <a16:creationId xmlns:a16="http://schemas.microsoft.com/office/drawing/2014/main" id="{03AA607D-9B8B-514B-BCEE-57A6E3912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880" y="4707656"/>
              <a:ext cx="41275" cy="146050"/>
            </a:xfrm>
            <a:custGeom>
              <a:avLst/>
              <a:gdLst>
                <a:gd name="T0" fmla="*/ 2147483647 w 13"/>
                <a:gd name="T1" fmla="*/ 2147483647 h 46"/>
                <a:gd name="T2" fmla="*/ 2147483647 w 13"/>
                <a:gd name="T3" fmla="*/ 0 h 46"/>
                <a:gd name="T4" fmla="*/ 0 w 13"/>
                <a:gd name="T5" fmla="*/ 2147483647 h 46"/>
                <a:gd name="T6" fmla="*/ 2147483647 w 13"/>
                <a:gd name="T7" fmla="*/ 2147483647 h 46"/>
                <a:gd name="T8" fmla="*/ 2147483647 w 13"/>
                <a:gd name="T9" fmla="*/ 2147483647 h 46"/>
                <a:gd name="T10" fmla="*/ 2147483647 w 13"/>
                <a:gd name="T11" fmla="*/ 2147483647 h 46"/>
                <a:gd name="T12" fmla="*/ 2147483647 w 13"/>
                <a:gd name="T13" fmla="*/ 2147483647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6"/>
                <a:gd name="T23" fmla="*/ 13 w 13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6">
                  <a:moveTo>
                    <a:pt x="13" y="3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6"/>
                    <a:pt x="0" y="14"/>
                    <a:pt x="0" y="23"/>
                  </a:cubicBezTo>
                  <a:cubicBezTo>
                    <a:pt x="0" y="32"/>
                    <a:pt x="4" y="40"/>
                    <a:pt x="10" y="46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7" y="38"/>
                    <a:pt x="4" y="31"/>
                    <a:pt x="4" y="23"/>
                  </a:cubicBezTo>
                  <a:cubicBezTo>
                    <a:pt x="4" y="15"/>
                    <a:pt x="7" y="8"/>
                    <a:pt x="1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95">
              <a:extLst>
                <a:ext uri="{FF2B5EF4-FFF2-40B4-BE49-F238E27FC236}">
                  <a16:creationId xmlns:a16="http://schemas.microsoft.com/office/drawing/2014/main" id="{6558418C-8104-6A4B-902D-FDC97C3F8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080" y="4758456"/>
              <a:ext cx="50800" cy="139700"/>
            </a:xfrm>
            <a:custGeom>
              <a:avLst/>
              <a:gdLst>
                <a:gd name="T0" fmla="*/ 2147483647 w 16"/>
                <a:gd name="T1" fmla="*/ 0 h 44"/>
                <a:gd name="T2" fmla="*/ 0 w 16"/>
                <a:gd name="T3" fmla="*/ 2147483647 h 44"/>
                <a:gd name="T4" fmla="*/ 2147483647 w 16"/>
                <a:gd name="T5" fmla="*/ 2147483647 h 44"/>
                <a:gd name="T6" fmla="*/ 2147483647 w 16"/>
                <a:gd name="T7" fmla="*/ 2147483647 h 44"/>
                <a:gd name="T8" fmla="*/ 2147483647 w 16"/>
                <a:gd name="T9" fmla="*/ 2147483647 h 44"/>
                <a:gd name="T10" fmla="*/ 2147483647 w 16"/>
                <a:gd name="T11" fmla="*/ 2147483647 h 44"/>
                <a:gd name="T12" fmla="*/ 2147483647 w 16"/>
                <a:gd name="T13" fmla="*/ 2147483647 h 44"/>
                <a:gd name="T14" fmla="*/ 2147483647 w 16"/>
                <a:gd name="T15" fmla="*/ 0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44"/>
                <a:gd name="T26" fmla="*/ 16 w 16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4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1"/>
                    <a:pt x="2" y="14"/>
                    <a:pt x="4" y="1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4"/>
                    <a:pt x="16" y="11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D05DCB-799F-1E44-9A61-3FF8892E2121}"/>
              </a:ext>
            </a:extLst>
          </p:cNvPr>
          <p:cNvSpPr/>
          <p:nvPr/>
        </p:nvSpPr>
        <p:spPr>
          <a:xfrm>
            <a:off x="4905839" y="1712682"/>
            <a:ext cx="2165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/messaging/v1/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messageDefinitionSends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/{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triggeredSendDefinitionId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}/send</a:t>
            </a:r>
          </a:p>
        </p:txBody>
      </p:sp>
      <p:cxnSp>
        <p:nvCxnSpPr>
          <p:cNvPr id="63" name="SC MC Arrow">
            <a:extLst>
              <a:ext uri="{FF2B5EF4-FFF2-40B4-BE49-F238E27FC236}">
                <a16:creationId xmlns:a16="http://schemas.microsoft.com/office/drawing/2014/main" id="{FEF159D3-2151-6C44-AAAE-57D3705CAB32}"/>
              </a:ext>
            </a:extLst>
          </p:cNvPr>
          <p:cNvCxnSpPr>
            <a:cxnSpLocks/>
          </p:cNvCxnSpPr>
          <p:nvPr/>
        </p:nvCxnSpPr>
        <p:spPr>
          <a:xfrm>
            <a:off x="4636098" y="4885870"/>
            <a:ext cx="2877791" cy="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F443C4-06ED-D548-889B-F8120E172C91}"/>
              </a:ext>
            </a:extLst>
          </p:cNvPr>
          <p:cNvGrpSpPr/>
          <p:nvPr/>
        </p:nvGrpSpPr>
        <p:grpSpPr>
          <a:xfrm>
            <a:off x="2289844" y="4175928"/>
            <a:ext cx="2079737" cy="1313825"/>
            <a:chOff x="613155" y="2187398"/>
            <a:chExt cx="2079737" cy="1313825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8B58107-DADF-1C4E-A363-418FC8E50E8B}"/>
                </a:ext>
              </a:extLst>
            </p:cNvPr>
            <p:cNvSpPr/>
            <p:nvPr/>
          </p:nvSpPr>
          <p:spPr>
            <a:xfrm>
              <a:off x="613155" y="2187398"/>
              <a:ext cx="2079737" cy="1313825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97" name="1">
              <a:extLst>
                <a:ext uri="{FF2B5EF4-FFF2-40B4-BE49-F238E27FC236}">
                  <a16:creationId xmlns:a16="http://schemas.microsoft.com/office/drawing/2014/main" id="{F8C72DD5-F172-4249-B252-1367EFFCAA43}"/>
                </a:ext>
              </a:extLst>
            </p:cNvPr>
            <p:cNvGrpSpPr/>
            <p:nvPr/>
          </p:nvGrpSpPr>
          <p:grpSpPr>
            <a:xfrm>
              <a:off x="747712" y="2678140"/>
              <a:ext cx="1790597" cy="615067"/>
              <a:chOff x="276122" y="2656968"/>
              <a:chExt cx="1790597" cy="615067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4635F039-26F3-D541-BF09-C80A44D25F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082" y="2791248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Request Status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918469F-03F4-DC40-BD9D-14CE69B3687D}"/>
                  </a:ext>
                </a:extLst>
              </p:cNvPr>
              <p:cNvGrpSpPr/>
              <p:nvPr/>
            </p:nvGrpSpPr>
            <p:grpSpPr>
              <a:xfrm>
                <a:off x="540701" y="2832744"/>
                <a:ext cx="386560" cy="386560"/>
                <a:chOff x="3244472" y="3275223"/>
                <a:chExt cx="386560" cy="38656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84336615-FD7D-D24E-9281-926FF31C9D70}"/>
                    </a:ext>
                  </a:extLst>
                </p:cNvPr>
                <p:cNvGrpSpPr/>
                <p:nvPr/>
              </p:nvGrpSpPr>
              <p:grpSpPr>
                <a:xfrm>
                  <a:off x="3244472" y="3275223"/>
                  <a:ext cx="386560" cy="386560"/>
                  <a:chOff x="3009497" y="3306303"/>
                  <a:chExt cx="386560" cy="386560"/>
                </a:xfrm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F774657D-742A-4447-BBFD-2938D1D2F1CD}"/>
                      </a:ext>
                    </a:extLst>
                  </p:cNvPr>
                  <p:cNvSpPr/>
                  <p:nvPr/>
                </p:nvSpPr>
                <p:spPr>
                  <a:xfrm>
                    <a:off x="3009497" y="3306303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108" name="Freeform 271">
                    <a:extLst>
                      <a:ext uri="{FF2B5EF4-FFF2-40B4-BE49-F238E27FC236}">
                        <a16:creationId xmlns:a16="http://schemas.microsoft.com/office/drawing/2014/main" id="{75343CB0-36A2-7246-8B5A-03E7F415BA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971B4D11-F7D5-BF4A-9491-3EDAD812C217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830F644-9A42-F54C-9024-7A4872733387}"/>
                  </a:ext>
                </a:extLst>
              </p:cNvPr>
              <p:cNvSpPr/>
              <p:nvPr/>
            </p:nvSpPr>
            <p:spPr>
              <a:xfrm>
                <a:off x="276122" y="2656968"/>
                <a:ext cx="261948" cy="25631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latin typeface="Salesforce Sans"/>
                    <a:cs typeface="Salesforce Sans"/>
                  </a:rPr>
                  <a:t>4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66FE66B-9C81-BF4A-B343-A2B473CA4BE1}"/>
                </a:ext>
              </a:extLst>
            </p:cNvPr>
            <p:cNvSpPr txBox="1"/>
            <p:nvPr/>
          </p:nvSpPr>
          <p:spPr>
            <a:xfrm>
              <a:off x="1296252" y="2289803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Status Check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D484692-363C-0942-B53F-D77DC2C89DEA}"/>
              </a:ext>
            </a:extLst>
          </p:cNvPr>
          <p:cNvSpPr/>
          <p:nvPr/>
        </p:nvSpPr>
        <p:spPr>
          <a:xfrm>
            <a:off x="5008609" y="4463508"/>
            <a:ext cx="218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/messaging/v1/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messageDefinitionSends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/key:{key}/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deliveryRecords</a:t>
            </a:r>
            <a:endParaRPr lang="en-US" sz="900" b="1" dirty="0">
              <a:solidFill>
                <a:srgbClr val="01344E"/>
              </a:solidFill>
              <a:latin typeface="DSCDefaultFontRegular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4DAC5A-3C72-0143-A705-0D8F458193C7}"/>
              </a:ext>
            </a:extLst>
          </p:cNvPr>
          <p:cNvGrpSpPr/>
          <p:nvPr/>
        </p:nvGrpSpPr>
        <p:grpSpPr>
          <a:xfrm>
            <a:off x="5003915" y="2177404"/>
            <a:ext cx="2487538" cy="1360332"/>
            <a:chOff x="4572276" y="2085773"/>
            <a:chExt cx="2487538" cy="136033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B68B23-DF3C-E94D-AE55-3FE2C304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64E1779-9C07-6D44-928E-12C79AEEBF5A}"/>
                </a:ext>
              </a:extLst>
            </p:cNvPr>
            <p:cNvSpPr/>
            <p:nvPr/>
          </p:nvSpPr>
          <p:spPr>
            <a:xfrm>
              <a:off x="4940731" y="2276554"/>
              <a:ext cx="21190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/>
                <a:t>{</a:t>
              </a:r>
            </a:p>
            <a:p>
              <a:r>
                <a:rPr lang="en-US" sz="700" dirty="0"/>
                <a:t>   "</a:t>
              </a:r>
              <a:r>
                <a:rPr lang="en-US" sz="700" dirty="0" err="1"/>
                <a:t>requestId</a:t>
              </a:r>
              <a:r>
                <a:rPr lang="en-US" sz="700" dirty="0"/>
                <a:t>": "e2ddb203-ea53-4843-b2d4-9f8c0c862913",</a:t>
              </a:r>
            </a:p>
            <a:p>
              <a:r>
                <a:rPr lang="en-US" sz="700" dirty="0"/>
                <a:t>   "responses": [   {</a:t>
              </a:r>
            </a:p>
            <a:p>
              <a:r>
                <a:rPr lang="en-US" sz="700" dirty="0"/>
                <a:t>      "</a:t>
              </a:r>
              <a:r>
                <a:rPr lang="en-US" sz="700" dirty="0" err="1"/>
                <a:t>recipientSendId</a:t>
              </a:r>
              <a:r>
                <a:rPr lang="en-US" sz="700" dirty="0"/>
                <a:t>": "e2ddb203-ea53-4843-b2d4-9f8c0c862913",</a:t>
              </a:r>
            </a:p>
            <a:p>
              <a:r>
                <a:rPr lang="en-US" sz="700" dirty="0"/>
                <a:t>      "</a:t>
              </a:r>
              <a:r>
                <a:rPr lang="en-US" sz="700" dirty="0" err="1"/>
                <a:t>hasErrors</a:t>
              </a:r>
              <a:r>
                <a:rPr lang="en-US" sz="700" dirty="0"/>
                <a:t>": false,</a:t>
              </a:r>
            </a:p>
            <a:p>
              <a:r>
                <a:rPr lang="en-US" sz="700" dirty="0">
                  <a:solidFill>
                    <a:srgbClr val="FF0000"/>
                  </a:solidFill>
                </a:rPr>
                <a:t>      "messages": ["Queued"]</a:t>
              </a:r>
            </a:p>
            <a:p>
              <a:r>
                <a:rPr lang="en-US" sz="700" dirty="0"/>
                <a:t>   }]</a:t>
              </a:r>
            </a:p>
            <a:p>
              <a:r>
                <a:rPr lang="en-US" sz="700" dirty="0"/>
                <a:t>}</a:t>
              </a:r>
              <a:endParaRPr lang="en-US" sz="700" b="1" dirty="0">
                <a:latin typeface="DSCDefaultFont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B234F7-AF72-084C-BFC9-2DE8ED92A7FF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Response:</a:t>
              </a:r>
            </a:p>
          </p:txBody>
        </p:sp>
      </p:grpSp>
      <p:sp>
        <p:nvSpPr>
          <p:cNvPr id="120" name="Freeform 119">
            <a:extLst>
              <a:ext uri="{FF2B5EF4-FFF2-40B4-BE49-F238E27FC236}">
                <a16:creationId xmlns:a16="http://schemas.microsoft.com/office/drawing/2014/main" id="{B02B83F8-33FE-2342-8097-582C652C7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706" y="4270652"/>
            <a:ext cx="397908" cy="372302"/>
          </a:xfrm>
          <a:custGeom>
            <a:avLst/>
            <a:gdLst>
              <a:gd name="T0" fmla="*/ 84207813 w 727"/>
              <a:gd name="T1" fmla="*/ 46821587 h 727"/>
              <a:gd name="T2" fmla="*/ 82579523 w 727"/>
              <a:gd name="T3" fmla="*/ 55132459 h 727"/>
              <a:gd name="T4" fmla="*/ 74786553 w 727"/>
              <a:gd name="T5" fmla="*/ 69413019 h 727"/>
              <a:gd name="T6" fmla="*/ 62341715 w 727"/>
              <a:gd name="T7" fmla="*/ 79830577 h 727"/>
              <a:gd name="T8" fmla="*/ 50710681 w 727"/>
              <a:gd name="T9" fmla="*/ 84161884 h 727"/>
              <a:gd name="T10" fmla="*/ 42103906 w 727"/>
              <a:gd name="T11" fmla="*/ 84981246 h 727"/>
              <a:gd name="T12" fmla="*/ 35823066 w 727"/>
              <a:gd name="T13" fmla="*/ 84512941 h 727"/>
              <a:gd name="T14" fmla="*/ 25704162 w 727"/>
              <a:gd name="T15" fmla="*/ 81703454 h 727"/>
              <a:gd name="T16" fmla="*/ 12328678 w 727"/>
              <a:gd name="T17" fmla="*/ 72573220 h 727"/>
              <a:gd name="T18" fmla="*/ 3256580 w 727"/>
              <a:gd name="T19" fmla="*/ 58878213 h 727"/>
              <a:gd name="T20" fmla="*/ 348822 w 727"/>
              <a:gd name="T21" fmla="*/ 48928617 h 727"/>
              <a:gd name="T22" fmla="*/ 0 w 727"/>
              <a:gd name="T23" fmla="*/ 42373375 h 727"/>
              <a:gd name="T24" fmla="*/ 814145 w 727"/>
              <a:gd name="T25" fmla="*/ 33945599 h 727"/>
              <a:gd name="T26" fmla="*/ 4884871 w 727"/>
              <a:gd name="T27" fmla="*/ 22240374 h 727"/>
              <a:gd name="T28" fmla="*/ 15236436 w 727"/>
              <a:gd name="T29" fmla="*/ 9598539 h 727"/>
              <a:gd name="T30" fmla="*/ 29658728 w 727"/>
              <a:gd name="T31" fmla="*/ 1872877 h 727"/>
              <a:gd name="T32" fmla="*/ 37800519 w 727"/>
              <a:gd name="T33" fmla="*/ 116905 h 727"/>
              <a:gd name="T34" fmla="*/ 44313680 w 727"/>
              <a:gd name="T35" fmla="*/ 0 h 727"/>
              <a:gd name="T36" fmla="*/ 52688134 w 727"/>
              <a:gd name="T37" fmla="*/ 1170420 h 727"/>
              <a:gd name="T38" fmla="*/ 65714456 w 727"/>
              <a:gd name="T39" fmla="*/ 7257356 h 727"/>
              <a:gd name="T40" fmla="*/ 77229329 w 727"/>
              <a:gd name="T41" fmla="*/ 18611524 h 727"/>
              <a:gd name="T42" fmla="*/ 83044505 w 727"/>
              <a:gd name="T43" fmla="*/ 31838570 h 727"/>
              <a:gd name="T44" fmla="*/ 84440474 w 727"/>
              <a:gd name="T45" fmla="*/ 40266689 h 727"/>
              <a:gd name="T46" fmla="*/ 45941970 w 727"/>
              <a:gd name="T47" fmla="*/ 53727886 h 727"/>
              <a:gd name="T48" fmla="*/ 47570261 w 727"/>
              <a:gd name="T49" fmla="*/ 52440219 h 727"/>
              <a:gd name="T50" fmla="*/ 48152085 w 727"/>
              <a:gd name="T51" fmla="*/ 50801494 h 727"/>
              <a:gd name="T52" fmla="*/ 51059503 w 727"/>
              <a:gd name="T53" fmla="*/ 46236378 h 727"/>
              <a:gd name="T54" fmla="*/ 57224182 w 727"/>
              <a:gd name="T55" fmla="*/ 40149441 h 727"/>
              <a:gd name="T56" fmla="*/ 60945745 w 727"/>
              <a:gd name="T57" fmla="*/ 34999114 h 727"/>
              <a:gd name="T58" fmla="*/ 62109053 w 727"/>
              <a:gd name="T59" fmla="*/ 29848788 h 727"/>
              <a:gd name="T60" fmla="*/ 60829585 w 727"/>
              <a:gd name="T61" fmla="*/ 23761851 h 727"/>
              <a:gd name="T62" fmla="*/ 56875020 w 727"/>
              <a:gd name="T63" fmla="*/ 18377372 h 727"/>
              <a:gd name="T64" fmla="*/ 52688134 w 727"/>
              <a:gd name="T65" fmla="*/ 15685132 h 727"/>
              <a:gd name="T66" fmla="*/ 45709309 w 727"/>
              <a:gd name="T67" fmla="*/ 13929503 h 727"/>
              <a:gd name="T68" fmla="*/ 40010293 w 727"/>
              <a:gd name="T69" fmla="*/ 14046408 h 727"/>
              <a:gd name="T70" fmla="*/ 34078616 w 727"/>
              <a:gd name="T71" fmla="*/ 16387590 h 727"/>
              <a:gd name="T72" fmla="*/ 29426066 w 727"/>
              <a:gd name="T73" fmla="*/ 20367497 h 727"/>
              <a:gd name="T74" fmla="*/ 25471501 w 727"/>
              <a:gd name="T75" fmla="*/ 27273453 h 727"/>
              <a:gd name="T76" fmla="*/ 25355340 w 727"/>
              <a:gd name="T77" fmla="*/ 28444215 h 727"/>
              <a:gd name="T78" fmla="*/ 26053325 w 727"/>
              <a:gd name="T79" fmla="*/ 30317093 h 727"/>
              <a:gd name="T80" fmla="*/ 34078616 w 727"/>
              <a:gd name="T81" fmla="*/ 31136455 h 727"/>
              <a:gd name="T82" fmla="*/ 36753713 w 727"/>
              <a:gd name="T83" fmla="*/ 28912178 h 727"/>
              <a:gd name="T84" fmla="*/ 38382003 w 727"/>
              <a:gd name="T85" fmla="*/ 25985786 h 727"/>
              <a:gd name="T86" fmla="*/ 42801550 w 727"/>
              <a:gd name="T87" fmla="*/ 23410794 h 727"/>
              <a:gd name="T88" fmla="*/ 47221439 w 727"/>
              <a:gd name="T89" fmla="*/ 23996004 h 727"/>
              <a:gd name="T90" fmla="*/ 50478019 w 727"/>
              <a:gd name="T91" fmla="*/ 26337186 h 727"/>
              <a:gd name="T92" fmla="*/ 51524826 w 727"/>
              <a:gd name="T93" fmla="*/ 29497730 h 727"/>
              <a:gd name="T94" fmla="*/ 50361859 w 727"/>
              <a:gd name="T95" fmla="*/ 33126237 h 727"/>
              <a:gd name="T96" fmla="*/ 44313680 w 727"/>
              <a:gd name="T97" fmla="*/ 38744869 h 727"/>
              <a:gd name="T98" fmla="*/ 38382003 w 727"/>
              <a:gd name="T99" fmla="*/ 45182863 h 727"/>
              <a:gd name="T100" fmla="*/ 36637212 w 727"/>
              <a:gd name="T101" fmla="*/ 51035647 h 727"/>
              <a:gd name="T102" fmla="*/ 37102535 w 727"/>
              <a:gd name="T103" fmla="*/ 52557124 h 727"/>
              <a:gd name="T104" fmla="*/ 39079988 w 727"/>
              <a:gd name="T105" fmla="*/ 53727886 h 727"/>
              <a:gd name="T106" fmla="*/ 48617067 w 727"/>
              <a:gd name="T107" fmla="*/ 67891199 h 727"/>
              <a:gd name="T108" fmla="*/ 46756116 w 727"/>
              <a:gd name="T109" fmla="*/ 63443330 h 727"/>
              <a:gd name="T110" fmla="*/ 42103906 w 727"/>
              <a:gd name="T111" fmla="*/ 61570453 h 727"/>
              <a:gd name="T112" fmla="*/ 38730825 w 727"/>
              <a:gd name="T113" fmla="*/ 62740872 h 727"/>
              <a:gd name="T114" fmla="*/ 35939568 w 727"/>
              <a:gd name="T115" fmla="*/ 66720779 h 727"/>
              <a:gd name="T116" fmla="*/ 36288390 w 727"/>
              <a:gd name="T117" fmla="*/ 70466534 h 727"/>
              <a:gd name="T118" fmla="*/ 39661471 w 727"/>
              <a:gd name="T119" fmla="*/ 73978136 h 727"/>
              <a:gd name="T120" fmla="*/ 43499535 w 727"/>
              <a:gd name="T121" fmla="*/ 74329193 h 727"/>
              <a:gd name="T122" fmla="*/ 47454100 w 727"/>
              <a:gd name="T123" fmla="*/ 71520048 h 72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27" h="727">
                <a:moveTo>
                  <a:pt x="726" y="362"/>
                </a:moveTo>
                <a:lnTo>
                  <a:pt x="726" y="362"/>
                </a:lnTo>
                <a:lnTo>
                  <a:pt x="726" y="381"/>
                </a:lnTo>
                <a:lnTo>
                  <a:pt x="724" y="400"/>
                </a:lnTo>
                <a:lnTo>
                  <a:pt x="722" y="418"/>
                </a:lnTo>
                <a:lnTo>
                  <a:pt x="719" y="436"/>
                </a:lnTo>
                <a:lnTo>
                  <a:pt x="714" y="454"/>
                </a:lnTo>
                <a:lnTo>
                  <a:pt x="710" y="471"/>
                </a:lnTo>
                <a:lnTo>
                  <a:pt x="698" y="503"/>
                </a:lnTo>
                <a:lnTo>
                  <a:pt x="682" y="536"/>
                </a:lnTo>
                <a:lnTo>
                  <a:pt x="664" y="565"/>
                </a:lnTo>
                <a:lnTo>
                  <a:pt x="643" y="593"/>
                </a:lnTo>
                <a:lnTo>
                  <a:pt x="620" y="620"/>
                </a:lnTo>
                <a:lnTo>
                  <a:pt x="593" y="643"/>
                </a:lnTo>
                <a:lnTo>
                  <a:pt x="565" y="664"/>
                </a:lnTo>
                <a:lnTo>
                  <a:pt x="536" y="682"/>
                </a:lnTo>
                <a:lnTo>
                  <a:pt x="504" y="698"/>
                </a:lnTo>
                <a:lnTo>
                  <a:pt x="471" y="710"/>
                </a:lnTo>
                <a:lnTo>
                  <a:pt x="453" y="714"/>
                </a:lnTo>
                <a:lnTo>
                  <a:pt x="436" y="719"/>
                </a:lnTo>
                <a:lnTo>
                  <a:pt x="418" y="722"/>
                </a:lnTo>
                <a:lnTo>
                  <a:pt x="400" y="724"/>
                </a:lnTo>
                <a:lnTo>
                  <a:pt x="381" y="726"/>
                </a:lnTo>
                <a:lnTo>
                  <a:pt x="362" y="726"/>
                </a:lnTo>
                <a:lnTo>
                  <a:pt x="344" y="726"/>
                </a:lnTo>
                <a:lnTo>
                  <a:pt x="325" y="724"/>
                </a:lnTo>
                <a:lnTo>
                  <a:pt x="308" y="722"/>
                </a:lnTo>
                <a:lnTo>
                  <a:pt x="290" y="719"/>
                </a:lnTo>
                <a:lnTo>
                  <a:pt x="272" y="714"/>
                </a:lnTo>
                <a:lnTo>
                  <a:pt x="255" y="710"/>
                </a:lnTo>
                <a:lnTo>
                  <a:pt x="221" y="698"/>
                </a:lnTo>
                <a:lnTo>
                  <a:pt x="190" y="682"/>
                </a:lnTo>
                <a:lnTo>
                  <a:pt x="159" y="664"/>
                </a:lnTo>
                <a:lnTo>
                  <a:pt x="131" y="643"/>
                </a:lnTo>
                <a:lnTo>
                  <a:pt x="106" y="620"/>
                </a:lnTo>
                <a:lnTo>
                  <a:pt x="82" y="593"/>
                </a:lnTo>
                <a:lnTo>
                  <a:pt x="62" y="565"/>
                </a:lnTo>
                <a:lnTo>
                  <a:pt x="42" y="536"/>
                </a:lnTo>
                <a:lnTo>
                  <a:pt x="28" y="503"/>
                </a:lnTo>
                <a:lnTo>
                  <a:pt x="16" y="471"/>
                </a:lnTo>
                <a:lnTo>
                  <a:pt x="10" y="454"/>
                </a:lnTo>
                <a:lnTo>
                  <a:pt x="7" y="436"/>
                </a:lnTo>
                <a:lnTo>
                  <a:pt x="3" y="418"/>
                </a:lnTo>
                <a:lnTo>
                  <a:pt x="1" y="400"/>
                </a:lnTo>
                <a:lnTo>
                  <a:pt x="0" y="381"/>
                </a:lnTo>
                <a:lnTo>
                  <a:pt x="0" y="362"/>
                </a:lnTo>
                <a:lnTo>
                  <a:pt x="0" y="344"/>
                </a:lnTo>
                <a:lnTo>
                  <a:pt x="1" y="325"/>
                </a:lnTo>
                <a:lnTo>
                  <a:pt x="3" y="308"/>
                </a:lnTo>
                <a:lnTo>
                  <a:pt x="7" y="290"/>
                </a:lnTo>
                <a:lnTo>
                  <a:pt x="10" y="272"/>
                </a:lnTo>
                <a:lnTo>
                  <a:pt x="16" y="255"/>
                </a:lnTo>
                <a:lnTo>
                  <a:pt x="28" y="221"/>
                </a:lnTo>
                <a:lnTo>
                  <a:pt x="42" y="190"/>
                </a:lnTo>
                <a:lnTo>
                  <a:pt x="62" y="159"/>
                </a:lnTo>
                <a:lnTo>
                  <a:pt x="82" y="131"/>
                </a:lnTo>
                <a:lnTo>
                  <a:pt x="106" y="106"/>
                </a:lnTo>
                <a:lnTo>
                  <a:pt x="131" y="82"/>
                </a:lnTo>
                <a:lnTo>
                  <a:pt x="159" y="62"/>
                </a:lnTo>
                <a:lnTo>
                  <a:pt x="190" y="42"/>
                </a:lnTo>
                <a:lnTo>
                  <a:pt x="221" y="28"/>
                </a:lnTo>
                <a:lnTo>
                  <a:pt x="255" y="16"/>
                </a:lnTo>
                <a:lnTo>
                  <a:pt x="272" y="10"/>
                </a:lnTo>
                <a:lnTo>
                  <a:pt x="290" y="7"/>
                </a:lnTo>
                <a:lnTo>
                  <a:pt x="308" y="3"/>
                </a:lnTo>
                <a:lnTo>
                  <a:pt x="325" y="1"/>
                </a:lnTo>
                <a:lnTo>
                  <a:pt x="344" y="0"/>
                </a:lnTo>
                <a:lnTo>
                  <a:pt x="362" y="0"/>
                </a:lnTo>
                <a:lnTo>
                  <a:pt x="381" y="0"/>
                </a:lnTo>
                <a:lnTo>
                  <a:pt x="400" y="1"/>
                </a:lnTo>
                <a:lnTo>
                  <a:pt x="418" y="3"/>
                </a:lnTo>
                <a:lnTo>
                  <a:pt x="436" y="7"/>
                </a:lnTo>
                <a:lnTo>
                  <a:pt x="453" y="10"/>
                </a:lnTo>
                <a:lnTo>
                  <a:pt x="471" y="16"/>
                </a:lnTo>
                <a:lnTo>
                  <a:pt x="504" y="28"/>
                </a:lnTo>
                <a:lnTo>
                  <a:pt x="536" y="42"/>
                </a:lnTo>
                <a:lnTo>
                  <a:pt x="565" y="62"/>
                </a:lnTo>
                <a:lnTo>
                  <a:pt x="593" y="82"/>
                </a:lnTo>
                <a:lnTo>
                  <a:pt x="620" y="106"/>
                </a:lnTo>
                <a:lnTo>
                  <a:pt x="643" y="131"/>
                </a:lnTo>
                <a:lnTo>
                  <a:pt x="664" y="159"/>
                </a:lnTo>
                <a:lnTo>
                  <a:pt x="682" y="190"/>
                </a:lnTo>
                <a:lnTo>
                  <a:pt x="698" y="221"/>
                </a:lnTo>
                <a:lnTo>
                  <a:pt x="710" y="255"/>
                </a:lnTo>
                <a:lnTo>
                  <a:pt x="714" y="272"/>
                </a:lnTo>
                <a:lnTo>
                  <a:pt x="719" y="290"/>
                </a:lnTo>
                <a:lnTo>
                  <a:pt x="722" y="308"/>
                </a:lnTo>
                <a:lnTo>
                  <a:pt x="724" y="325"/>
                </a:lnTo>
                <a:lnTo>
                  <a:pt x="726" y="344"/>
                </a:lnTo>
                <a:lnTo>
                  <a:pt x="726" y="362"/>
                </a:lnTo>
                <a:close/>
                <a:moveTo>
                  <a:pt x="389" y="459"/>
                </a:moveTo>
                <a:lnTo>
                  <a:pt x="389" y="459"/>
                </a:lnTo>
                <a:lnTo>
                  <a:pt x="395" y="459"/>
                </a:lnTo>
                <a:lnTo>
                  <a:pt x="399" y="458"/>
                </a:lnTo>
                <a:lnTo>
                  <a:pt x="403" y="455"/>
                </a:lnTo>
                <a:lnTo>
                  <a:pt x="406" y="452"/>
                </a:lnTo>
                <a:lnTo>
                  <a:pt x="409" y="448"/>
                </a:lnTo>
                <a:lnTo>
                  <a:pt x="412" y="443"/>
                </a:lnTo>
                <a:lnTo>
                  <a:pt x="414" y="439"/>
                </a:lnTo>
                <a:lnTo>
                  <a:pt x="414" y="434"/>
                </a:lnTo>
                <a:lnTo>
                  <a:pt x="415" y="427"/>
                </a:lnTo>
                <a:lnTo>
                  <a:pt x="419" y="420"/>
                </a:lnTo>
                <a:lnTo>
                  <a:pt x="428" y="406"/>
                </a:lnTo>
                <a:lnTo>
                  <a:pt x="439" y="395"/>
                </a:lnTo>
                <a:lnTo>
                  <a:pt x="451" y="384"/>
                </a:lnTo>
                <a:lnTo>
                  <a:pt x="473" y="362"/>
                </a:lnTo>
                <a:lnTo>
                  <a:pt x="492" y="343"/>
                </a:lnTo>
                <a:lnTo>
                  <a:pt x="507" y="327"/>
                </a:lnTo>
                <a:lnTo>
                  <a:pt x="517" y="312"/>
                </a:lnTo>
                <a:lnTo>
                  <a:pt x="524" y="299"/>
                </a:lnTo>
                <a:lnTo>
                  <a:pt x="529" y="284"/>
                </a:lnTo>
                <a:lnTo>
                  <a:pt x="533" y="271"/>
                </a:lnTo>
                <a:lnTo>
                  <a:pt x="534" y="255"/>
                </a:lnTo>
                <a:lnTo>
                  <a:pt x="533" y="241"/>
                </a:lnTo>
                <a:lnTo>
                  <a:pt x="532" y="228"/>
                </a:lnTo>
                <a:lnTo>
                  <a:pt x="527" y="216"/>
                </a:lnTo>
                <a:lnTo>
                  <a:pt x="523" y="203"/>
                </a:lnTo>
                <a:lnTo>
                  <a:pt x="515" y="191"/>
                </a:lnTo>
                <a:lnTo>
                  <a:pt x="508" y="179"/>
                </a:lnTo>
                <a:lnTo>
                  <a:pt x="499" y="168"/>
                </a:lnTo>
                <a:lnTo>
                  <a:pt x="489" y="157"/>
                </a:lnTo>
                <a:lnTo>
                  <a:pt x="478" y="149"/>
                </a:lnTo>
                <a:lnTo>
                  <a:pt x="467" y="140"/>
                </a:lnTo>
                <a:lnTo>
                  <a:pt x="453" y="134"/>
                </a:lnTo>
                <a:lnTo>
                  <a:pt x="440" y="128"/>
                </a:lnTo>
                <a:lnTo>
                  <a:pt x="426" y="123"/>
                </a:lnTo>
                <a:lnTo>
                  <a:pt x="409" y="120"/>
                </a:lnTo>
                <a:lnTo>
                  <a:pt x="393" y="119"/>
                </a:lnTo>
                <a:lnTo>
                  <a:pt x="375" y="118"/>
                </a:lnTo>
                <a:lnTo>
                  <a:pt x="359" y="119"/>
                </a:lnTo>
                <a:lnTo>
                  <a:pt x="344" y="120"/>
                </a:lnTo>
                <a:lnTo>
                  <a:pt x="331" y="123"/>
                </a:lnTo>
                <a:lnTo>
                  <a:pt x="318" y="128"/>
                </a:lnTo>
                <a:lnTo>
                  <a:pt x="305" y="134"/>
                </a:lnTo>
                <a:lnTo>
                  <a:pt x="293" y="140"/>
                </a:lnTo>
                <a:lnTo>
                  <a:pt x="281" y="147"/>
                </a:lnTo>
                <a:lnTo>
                  <a:pt x="271" y="156"/>
                </a:lnTo>
                <a:lnTo>
                  <a:pt x="262" y="163"/>
                </a:lnTo>
                <a:lnTo>
                  <a:pt x="253" y="174"/>
                </a:lnTo>
                <a:lnTo>
                  <a:pt x="238" y="193"/>
                </a:lnTo>
                <a:lnTo>
                  <a:pt x="228" y="212"/>
                </a:lnTo>
                <a:lnTo>
                  <a:pt x="219" y="233"/>
                </a:lnTo>
                <a:lnTo>
                  <a:pt x="218" y="237"/>
                </a:lnTo>
                <a:lnTo>
                  <a:pt x="218" y="243"/>
                </a:lnTo>
                <a:lnTo>
                  <a:pt x="218" y="247"/>
                </a:lnTo>
                <a:lnTo>
                  <a:pt x="219" y="252"/>
                </a:lnTo>
                <a:lnTo>
                  <a:pt x="221" y="256"/>
                </a:lnTo>
                <a:lnTo>
                  <a:pt x="224" y="259"/>
                </a:lnTo>
                <a:lnTo>
                  <a:pt x="232" y="263"/>
                </a:lnTo>
                <a:lnTo>
                  <a:pt x="241" y="266"/>
                </a:lnTo>
                <a:lnTo>
                  <a:pt x="293" y="266"/>
                </a:lnTo>
                <a:lnTo>
                  <a:pt x="300" y="265"/>
                </a:lnTo>
                <a:lnTo>
                  <a:pt x="308" y="260"/>
                </a:lnTo>
                <a:lnTo>
                  <a:pt x="313" y="255"/>
                </a:lnTo>
                <a:lnTo>
                  <a:pt x="316" y="247"/>
                </a:lnTo>
                <a:lnTo>
                  <a:pt x="319" y="238"/>
                </a:lnTo>
                <a:lnTo>
                  <a:pt x="324" y="231"/>
                </a:lnTo>
                <a:lnTo>
                  <a:pt x="330" y="222"/>
                </a:lnTo>
                <a:lnTo>
                  <a:pt x="338" y="215"/>
                </a:lnTo>
                <a:lnTo>
                  <a:pt x="347" y="209"/>
                </a:lnTo>
                <a:lnTo>
                  <a:pt x="356" y="203"/>
                </a:lnTo>
                <a:lnTo>
                  <a:pt x="368" y="200"/>
                </a:lnTo>
                <a:lnTo>
                  <a:pt x="380" y="199"/>
                </a:lnTo>
                <a:lnTo>
                  <a:pt x="393" y="200"/>
                </a:lnTo>
                <a:lnTo>
                  <a:pt x="406" y="205"/>
                </a:lnTo>
                <a:lnTo>
                  <a:pt x="417" y="209"/>
                </a:lnTo>
                <a:lnTo>
                  <a:pt x="427" y="216"/>
                </a:lnTo>
                <a:lnTo>
                  <a:pt x="434" y="225"/>
                </a:lnTo>
                <a:lnTo>
                  <a:pt x="439" y="233"/>
                </a:lnTo>
                <a:lnTo>
                  <a:pt x="442" y="241"/>
                </a:lnTo>
                <a:lnTo>
                  <a:pt x="443" y="252"/>
                </a:lnTo>
                <a:lnTo>
                  <a:pt x="443" y="260"/>
                </a:lnTo>
                <a:lnTo>
                  <a:pt x="442" y="268"/>
                </a:lnTo>
                <a:lnTo>
                  <a:pt x="437" y="277"/>
                </a:lnTo>
                <a:lnTo>
                  <a:pt x="433" y="283"/>
                </a:lnTo>
                <a:lnTo>
                  <a:pt x="418" y="299"/>
                </a:lnTo>
                <a:lnTo>
                  <a:pt x="400" y="315"/>
                </a:lnTo>
                <a:lnTo>
                  <a:pt x="381" y="331"/>
                </a:lnTo>
                <a:lnTo>
                  <a:pt x="362" y="347"/>
                </a:lnTo>
                <a:lnTo>
                  <a:pt x="344" y="367"/>
                </a:lnTo>
                <a:lnTo>
                  <a:pt x="336" y="375"/>
                </a:lnTo>
                <a:lnTo>
                  <a:pt x="330" y="386"/>
                </a:lnTo>
                <a:lnTo>
                  <a:pt x="324" y="397"/>
                </a:lnTo>
                <a:lnTo>
                  <a:pt x="319" y="409"/>
                </a:lnTo>
                <a:lnTo>
                  <a:pt x="316" y="422"/>
                </a:lnTo>
                <a:lnTo>
                  <a:pt x="315" y="436"/>
                </a:lnTo>
                <a:lnTo>
                  <a:pt x="315" y="440"/>
                </a:lnTo>
                <a:lnTo>
                  <a:pt x="316" y="445"/>
                </a:lnTo>
                <a:lnTo>
                  <a:pt x="319" y="449"/>
                </a:lnTo>
                <a:lnTo>
                  <a:pt x="322" y="452"/>
                </a:lnTo>
                <a:lnTo>
                  <a:pt x="327" y="455"/>
                </a:lnTo>
                <a:lnTo>
                  <a:pt x="330" y="458"/>
                </a:lnTo>
                <a:lnTo>
                  <a:pt x="336" y="459"/>
                </a:lnTo>
                <a:lnTo>
                  <a:pt x="340" y="459"/>
                </a:lnTo>
                <a:lnTo>
                  <a:pt x="389" y="459"/>
                </a:lnTo>
                <a:close/>
                <a:moveTo>
                  <a:pt x="418" y="580"/>
                </a:moveTo>
                <a:lnTo>
                  <a:pt x="418" y="580"/>
                </a:lnTo>
                <a:lnTo>
                  <a:pt x="417" y="570"/>
                </a:lnTo>
                <a:lnTo>
                  <a:pt x="414" y="560"/>
                </a:lnTo>
                <a:lnTo>
                  <a:pt x="408" y="551"/>
                </a:lnTo>
                <a:lnTo>
                  <a:pt x="402" y="542"/>
                </a:lnTo>
                <a:lnTo>
                  <a:pt x="393" y="536"/>
                </a:lnTo>
                <a:lnTo>
                  <a:pt x="384" y="530"/>
                </a:lnTo>
                <a:lnTo>
                  <a:pt x="374" y="527"/>
                </a:lnTo>
                <a:lnTo>
                  <a:pt x="362" y="526"/>
                </a:lnTo>
                <a:lnTo>
                  <a:pt x="352" y="527"/>
                </a:lnTo>
                <a:lnTo>
                  <a:pt x="341" y="530"/>
                </a:lnTo>
                <a:lnTo>
                  <a:pt x="333" y="536"/>
                </a:lnTo>
                <a:lnTo>
                  <a:pt x="324" y="542"/>
                </a:lnTo>
                <a:lnTo>
                  <a:pt x="316" y="551"/>
                </a:lnTo>
                <a:lnTo>
                  <a:pt x="312" y="560"/>
                </a:lnTo>
                <a:lnTo>
                  <a:pt x="309" y="570"/>
                </a:lnTo>
                <a:lnTo>
                  <a:pt x="308" y="580"/>
                </a:lnTo>
                <a:lnTo>
                  <a:pt x="309" y="592"/>
                </a:lnTo>
                <a:lnTo>
                  <a:pt x="312" y="602"/>
                </a:lnTo>
                <a:lnTo>
                  <a:pt x="316" y="611"/>
                </a:lnTo>
                <a:lnTo>
                  <a:pt x="324" y="620"/>
                </a:lnTo>
                <a:lnTo>
                  <a:pt x="333" y="626"/>
                </a:lnTo>
                <a:lnTo>
                  <a:pt x="341" y="632"/>
                </a:lnTo>
                <a:lnTo>
                  <a:pt x="352" y="635"/>
                </a:lnTo>
                <a:lnTo>
                  <a:pt x="362" y="636"/>
                </a:lnTo>
                <a:lnTo>
                  <a:pt x="374" y="635"/>
                </a:lnTo>
                <a:lnTo>
                  <a:pt x="384" y="632"/>
                </a:lnTo>
                <a:lnTo>
                  <a:pt x="393" y="626"/>
                </a:lnTo>
                <a:lnTo>
                  <a:pt x="402" y="620"/>
                </a:lnTo>
                <a:lnTo>
                  <a:pt x="408" y="611"/>
                </a:lnTo>
                <a:lnTo>
                  <a:pt x="414" y="602"/>
                </a:lnTo>
                <a:lnTo>
                  <a:pt x="417" y="592"/>
                </a:lnTo>
                <a:lnTo>
                  <a:pt x="418" y="5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47E5E-0796-3040-B2FE-EF9EFAAAF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555" y="5677730"/>
            <a:ext cx="1445347" cy="1042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64EB46-BB70-B84A-9927-6EBE7A03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18" y="880259"/>
            <a:ext cx="2068060" cy="6893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AF7E310-F6FA-9E4B-A7E7-5FB832B11961}"/>
              </a:ext>
            </a:extLst>
          </p:cNvPr>
          <p:cNvGrpSpPr/>
          <p:nvPr/>
        </p:nvGrpSpPr>
        <p:grpSpPr>
          <a:xfrm>
            <a:off x="7702112" y="4219352"/>
            <a:ext cx="2325357" cy="1313825"/>
            <a:chOff x="7700523" y="4219351"/>
            <a:chExt cx="2325357" cy="131382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AB6A21-E972-D648-BB48-F18B5EC013F0}"/>
                </a:ext>
              </a:extLst>
            </p:cNvPr>
            <p:cNvGrpSpPr/>
            <p:nvPr/>
          </p:nvGrpSpPr>
          <p:grpSpPr>
            <a:xfrm>
              <a:off x="7700523" y="4219351"/>
              <a:ext cx="2325357" cy="1313825"/>
              <a:chOff x="4119214" y="2135162"/>
              <a:chExt cx="2325357" cy="131382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FD62B410-796B-444A-8367-AD735BF2A542}"/>
                  </a:ext>
                </a:extLst>
              </p:cNvPr>
              <p:cNvSpPr/>
              <p:nvPr/>
            </p:nvSpPr>
            <p:spPr>
              <a:xfrm>
                <a:off x="4119214" y="2135162"/>
                <a:ext cx="2325357" cy="1313825"/>
              </a:xfrm>
              <a:prstGeom prst="roundRect">
                <a:avLst>
                  <a:gd name="adj" fmla="val 2771"/>
                </a:avLst>
              </a:prstGeom>
              <a:solidFill>
                <a:srgbClr val="032750"/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cs typeface="Salesforce Sans"/>
                  </a:rPr>
                  <a:t>         </a:t>
                </a:r>
              </a:p>
            </p:txBody>
          </p:sp>
          <p:grpSp>
            <p:nvGrpSpPr>
              <p:cNvPr id="67" name="Group 11358">
                <a:extLst>
                  <a:ext uri="{FF2B5EF4-FFF2-40B4-BE49-F238E27FC236}">
                    <a16:creationId xmlns:a16="http://schemas.microsoft.com/office/drawing/2014/main" id="{3091F81E-E1B7-CF40-B839-EF588A4E0E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7788" y="2224062"/>
                <a:ext cx="475402" cy="382507"/>
                <a:chOff x="3390900" y="5517232"/>
                <a:chExt cx="203200" cy="203200"/>
              </a:xfrm>
              <a:solidFill>
                <a:schemeClr val="bg1"/>
              </a:solidFill>
            </p:grpSpPr>
            <p:sp>
              <p:nvSpPr>
                <p:cNvPr id="92" name="Freeform 115">
                  <a:extLst>
                    <a:ext uri="{FF2B5EF4-FFF2-40B4-BE49-F238E27FC236}">
                      <a16:creationId xmlns:a16="http://schemas.microsoft.com/office/drawing/2014/main" id="{32FA84C1-7206-B94F-A625-825AE2E9BB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0900" y="5580732"/>
                  <a:ext cx="139700" cy="139700"/>
                </a:xfrm>
                <a:custGeom>
                  <a:avLst/>
                  <a:gdLst>
                    <a:gd name="T0" fmla="*/ 2147483647 w 44"/>
                    <a:gd name="T1" fmla="*/ 2147483647 h 44"/>
                    <a:gd name="T2" fmla="*/ 2147483647 w 44"/>
                    <a:gd name="T3" fmla="*/ 2147483647 h 44"/>
                    <a:gd name="T4" fmla="*/ 2147483647 w 44"/>
                    <a:gd name="T5" fmla="*/ 2147483647 h 44"/>
                    <a:gd name="T6" fmla="*/ 2147483647 w 44"/>
                    <a:gd name="T7" fmla="*/ 2147483647 h 44"/>
                    <a:gd name="T8" fmla="*/ 2147483647 w 44"/>
                    <a:gd name="T9" fmla="*/ 2147483647 h 44"/>
                    <a:gd name="T10" fmla="*/ 2147483647 w 44"/>
                    <a:gd name="T11" fmla="*/ 2147483647 h 44"/>
                    <a:gd name="T12" fmla="*/ 2147483647 w 44"/>
                    <a:gd name="T13" fmla="*/ 2147483647 h 44"/>
                    <a:gd name="T14" fmla="*/ 2147483647 w 44"/>
                    <a:gd name="T15" fmla="*/ 2147483647 h 44"/>
                    <a:gd name="T16" fmla="*/ 2147483647 w 44"/>
                    <a:gd name="T17" fmla="*/ 2147483647 h 44"/>
                    <a:gd name="T18" fmla="*/ 2147483647 w 44"/>
                    <a:gd name="T19" fmla="*/ 2147483647 h 44"/>
                    <a:gd name="T20" fmla="*/ 2147483647 w 44"/>
                    <a:gd name="T21" fmla="*/ 0 h 44"/>
                    <a:gd name="T22" fmla="*/ 2147483647 w 44"/>
                    <a:gd name="T23" fmla="*/ 0 h 44"/>
                    <a:gd name="T24" fmla="*/ 2147483647 w 44"/>
                    <a:gd name="T25" fmla="*/ 2147483647 h 44"/>
                    <a:gd name="T26" fmla="*/ 2147483647 w 44"/>
                    <a:gd name="T27" fmla="*/ 2147483647 h 44"/>
                    <a:gd name="T28" fmla="*/ 2147483647 w 44"/>
                    <a:gd name="T29" fmla="*/ 2147483647 h 44"/>
                    <a:gd name="T30" fmla="*/ 2147483647 w 44"/>
                    <a:gd name="T31" fmla="*/ 2147483647 h 44"/>
                    <a:gd name="T32" fmla="*/ 2147483647 w 44"/>
                    <a:gd name="T33" fmla="*/ 2147483647 h 44"/>
                    <a:gd name="T34" fmla="*/ 2147483647 w 44"/>
                    <a:gd name="T35" fmla="*/ 2147483647 h 44"/>
                    <a:gd name="T36" fmla="*/ 2147483647 w 44"/>
                    <a:gd name="T37" fmla="*/ 2147483647 h 44"/>
                    <a:gd name="T38" fmla="*/ 2147483647 w 44"/>
                    <a:gd name="T39" fmla="*/ 2147483647 h 44"/>
                    <a:gd name="T40" fmla="*/ 2147483647 w 44"/>
                    <a:gd name="T41" fmla="*/ 2147483647 h 44"/>
                    <a:gd name="T42" fmla="*/ 2147483647 w 44"/>
                    <a:gd name="T43" fmla="*/ 2147483647 h 44"/>
                    <a:gd name="T44" fmla="*/ 0 w 44"/>
                    <a:gd name="T45" fmla="*/ 2147483647 h 44"/>
                    <a:gd name="T46" fmla="*/ 0 w 44"/>
                    <a:gd name="T47" fmla="*/ 2147483647 h 44"/>
                    <a:gd name="T48" fmla="*/ 2147483647 w 44"/>
                    <a:gd name="T49" fmla="*/ 2147483647 h 44"/>
                    <a:gd name="T50" fmla="*/ 2147483647 w 44"/>
                    <a:gd name="T51" fmla="*/ 2147483647 h 44"/>
                    <a:gd name="T52" fmla="*/ 2147483647 w 44"/>
                    <a:gd name="T53" fmla="*/ 2147483647 h 44"/>
                    <a:gd name="T54" fmla="*/ 2147483647 w 44"/>
                    <a:gd name="T55" fmla="*/ 2147483647 h 44"/>
                    <a:gd name="T56" fmla="*/ 2147483647 w 44"/>
                    <a:gd name="T57" fmla="*/ 2147483647 h 44"/>
                    <a:gd name="T58" fmla="*/ 2147483647 w 44"/>
                    <a:gd name="T59" fmla="*/ 2147483647 h 44"/>
                    <a:gd name="T60" fmla="*/ 2147483647 w 44"/>
                    <a:gd name="T61" fmla="*/ 2147483647 h 44"/>
                    <a:gd name="T62" fmla="*/ 2147483647 w 44"/>
                    <a:gd name="T63" fmla="*/ 2147483647 h 44"/>
                    <a:gd name="T64" fmla="*/ 2147483647 w 44"/>
                    <a:gd name="T65" fmla="*/ 2147483647 h 44"/>
                    <a:gd name="T66" fmla="*/ 2147483647 w 44"/>
                    <a:gd name="T67" fmla="*/ 2147483647 h 44"/>
                    <a:gd name="T68" fmla="*/ 2147483647 w 44"/>
                    <a:gd name="T69" fmla="*/ 2147483647 h 44"/>
                    <a:gd name="T70" fmla="*/ 2147483647 w 44"/>
                    <a:gd name="T71" fmla="*/ 2147483647 h 44"/>
                    <a:gd name="T72" fmla="*/ 2147483647 w 44"/>
                    <a:gd name="T73" fmla="*/ 2147483647 h 44"/>
                    <a:gd name="T74" fmla="*/ 2147483647 w 44"/>
                    <a:gd name="T75" fmla="*/ 2147483647 h 44"/>
                    <a:gd name="T76" fmla="*/ 2147483647 w 44"/>
                    <a:gd name="T77" fmla="*/ 2147483647 h 44"/>
                    <a:gd name="T78" fmla="*/ 2147483647 w 44"/>
                    <a:gd name="T79" fmla="*/ 2147483647 h 44"/>
                    <a:gd name="T80" fmla="*/ 2147483647 w 44"/>
                    <a:gd name="T81" fmla="*/ 2147483647 h 44"/>
                    <a:gd name="T82" fmla="*/ 2147483647 w 44"/>
                    <a:gd name="T83" fmla="*/ 2147483647 h 44"/>
                    <a:gd name="T84" fmla="*/ 2147483647 w 44"/>
                    <a:gd name="T85" fmla="*/ 2147483647 h 44"/>
                    <a:gd name="T86" fmla="*/ 2147483647 w 44"/>
                    <a:gd name="T87" fmla="*/ 2147483647 h 44"/>
                    <a:gd name="T88" fmla="*/ 2147483647 w 44"/>
                    <a:gd name="T89" fmla="*/ 2147483647 h 44"/>
                    <a:gd name="T90" fmla="*/ 2147483647 w 44"/>
                    <a:gd name="T91" fmla="*/ 2147483647 h 44"/>
                    <a:gd name="T92" fmla="*/ 2147483647 w 44"/>
                    <a:gd name="T93" fmla="*/ 2147483647 h 44"/>
                    <a:gd name="T94" fmla="*/ 2147483647 w 44"/>
                    <a:gd name="T95" fmla="*/ 2147483647 h 44"/>
                    <a:gd name="T96" fmla="*/ 2147483647 w 44"/>
                    <a:gd name="T97" fmla="*/ 2147483647 h 44"/>
                    <a:gd name="T98" fmla="*/ 2147483647 w 44"/>
                    <a:gd name="T99" fmla="*/ 2147483647 h 44"/>
                    <a:gd name="T100" fmla="*/ 2147483647 w 44"/>
                    <a:gd name="T101" fmla="*/ 2147483647 h 44"/>
                    <a:gd name="T102" fmla="*/ 2147483647 w 44"/>
                    <a:gd name="T103" fmla="*/ 2147483647 h 44"/>
                    <a:gd name="T104" fmla="*/ 2147483647 w 44"/>
                    <a:gd name="T105" fmla="*/ 2147483647 h 44"/>
                    <a:gd name="T106" fmla="*/ 2147483647 w 44"/>
                    <a:gd name="T107" fmla="*/ 2147483647 h 4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44"/>
                    <a:gd name="T163" fmla="*/ 0 h 44"/>
                    <a:gd name="T164" fmla="*/ 44 w 44"/>
                    <a:gd name="T165" fmla="*/ 44 h 4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44" h="44">
                      <a:moveTo>
                        <a:pt x="42" y="18"/>
                      </a:move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5" y="17"/>
                        <a:pt x="35" y="15"/>
                        <a:pt x="34" y="14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9"/>
                        <a:pt x="39" y="8"/>
                        <a:pt x="38" y="7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9"/>
                        <a:pt x="26" y="8"/>
                        <a:pt x="25" y="8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4" y="10"/>
                        <a:pt x="5" y="11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6"/>
                        <a:pt x="7" y="17"/>
                        <a:pt x="7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19"/>
                        <a:pt x="0" y="20"/>
                        <a:pt x="0" y="2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5"/>
                        <a:pt x="1" y="26"/>
                        <a:pt x="3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" y="28"/>
                        <a:pt x="9" y="29"/>
                        <a:pt x="9" y="30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5" y="35"/>
                        <a:pt x="5" y="36"/>
                        <a:pt x="6" y="37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40"/>
                        <a:pt x="10" y="40"/>
                        <a:pt x="11" y="39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6" y="36"/>
                        <a:pt x="18" y="36"/>
                        <a:pt x="19" y="36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3"/>
                        <a:pt x="20" y="44"/>
                        <a:pt x="21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2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8" y="35"/>
                        <a:pt x="29" y="35"/>
                        <a:pt x="30" y="34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5" y="39"/>
                        <a:pt x="36" y="39"/>
                        <a:pt x="37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5"/>
                        <a:pt x="40" y="34"/>
                        <a:pt x="39" y="33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7"/>
                        <a:pt x="36" y="26"/>
                        <a:pt x="36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3" y="25"/>
                        <a:pt x="44" y="24"/>
                        <a:pt x="44" y="23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lose/>
                      <a:moveTo>
                        <a:pt x="21" y="28"/>
                      </a:moveTo>
                      <a:cubicBezTo>
                        <a:pt x="18" y="28"/>
                        <a:pt x="15" y="25"/>
                        <a:pt x="15" y="22"/>
                      </a:cubicBezTo>
                      <a:cubicBezTo>
                        <a:pt x="15" y="19"/>
                        <a:pt x="18" y="16"/>
                        <a:pt x="21" y="16"/>
                      </a:cubicBezTo>
                      <a:cubicBezTo>
                        <a:pt x="25" y="16"/>
                        <a:pt x="28" y="19"/>
                        <a:pt x="28" y="22"/>
                      </a:cubicBezTo>
                      <a:cubicBezTo>
                        <a:pt x="28" y="25"/>
                        <a:pt x="25" y="28"/>
                        <a:pt x="21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116">
                  <a:extLst>
                    <a:ext uri="{FF2B5EF4-FFF2-40B4-BE49-F238E27FC236}">
                      <a16:creationId xmlns:a16="http://schemas.microsoft.com/office/drawing/2014/main" id="{23CF8A0F-A481-7D4C-9DEE-3A6455CB83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5200" y="5517232"/>
                  <a:ext cx="88900" cy="88900"/>
                </a:xfrm>
                <a:custGeom>
                  <a:avLst/>
                  <a:gdLst>
                    <a:gd name="T0" fmla="*/ 2147483647 w 28"/>
                    <a:gd name="T1" fmla="*/ 2147483647 h 28"/>
                    <a:gd name="T2" fmla="*/ 2147483647 w 28"/>
                    <a:gd name="T3" fmla="*/ 2147483647 h 28"/>
                    <a:gd name="T4" fmla="*/ 2147483647 w 28"/>
                    <a:gd name="T5" fmla="*/ 2147483647 h 28"/>
                    <a:gd name="T6" fmla="*/ 2147483647 w 28"/>
                    <a:gd name="T7" fmla="*/ 2147483647 h 28"/>
                    <a:gd name="T8" fmla="*/ 2147483647 w 28"/>
                    <a:gd name="T9" fmla="*/ 2147483647 h 28"/>
                    <a:gd name="T10" fmla="*/ 2147483647 w 28"/>
                    <a:gd name="T11" fmla="*/ 2147483647 h 28"/>
                    <a:gd name="T12" fmla="*/ 2147483647 w 28"/>
                    <a:gd name="T13" fmla="*/ 2147483647 h 28"/>
                    <a:gd name="T14" fmla="*/ 2147483647 w 28"/>
                    <a:gd name="T15" fmla="*/ 2147483647 h 28"/>
                    <a:gd name="T16" fmla="*/ 2147483647 w 28"/>
                    <a:gd name="T17" fmla="*/ 2147483647 h 28"/>
                    <a:gd name="T18" fmla="*/ 2147483647 w 28"/>
                    <a:gd name="T19" fmla="*/ 2147483647 h 28"/>
                    <a:gd name="T20" fmla="*/ 2147483647 w 28"/>
                    <a:gd name="T21" fmla="*/ 0 h 28"/>
                    <a:gd name="T22" fmla="*/ 2147483647 w 28"/>
                    <a:gd name="T23" fmla="*/ 0 h 28"/>
                    <a:gd name="T24" fmla="*/ 2147483647 w 28"/>
                    <a:gd name="T25" fmla="*/ 2147483647 h 28"/>
                    <a:gd name="T26" fmla="*/ 2147483647 w 28"/>
                    <a:gd name="T27" fmla="*/ 2147483647 h 28"/>
                    <a:gd name="T28" fmla="*/ 2147483647 w 28"/>
                    <a:gd name="T29" fmla="*/ 2147483647 h 28"/>
                    <a:gd name="T30" fmla="*/ 2147483647 w 28"/>
                    <a:gd name="T31" fmla="*/ 2147483647 h 28"/>
                    <a:gd name="T32" fmla="*/ 2147483647 w 28"/>
                    <a:gd name="T33" fmla="*/ 2147483647 h 28"/>
                    <a:gd name="T34" fmla="*/ 2147483647 w 28"/>
                    <a:gd name="T35" fmla="*/ 2147483647 h 28"/>
                    <a:gd name="T36" fmla="*/ 2147483647 w 28"/>
                    <a:gd name="T37" fmla="*/ 2147483647 h 28"/>
                    <a:gd name="T38" fmla="*/ 2147483647 w 28"/>
                    <a:gd name="T39" fmla="*/ 2147483647 h 28"/>
                    <a:gd name="T40" fmla="*/ 2147483647 w 28"/>
                    <a:gd name="T41" fmla="*/ 2147483647 h 28"/>
                    <a:gd name="T42" fmla="*/ 2147483647 w 28"/>
                    <a:gd name="T43" fmla="*/ 2147483647 h 28"/>
                    <a:gd name="T44" fmla="*/ 0 w 28"/>
                    <a:gd name="T45" fmla="*/ 2147483647 h 28"/>
                    <a:gd name="T46" fmla="*/ 0 w 28"/>
                    <a:gd name="T47" fmla="*/ 2147483647 h 28"/>
                    <a:gd name="T48" fmla="*/ 2147483647 w 28"/>
                    <a:gd name="T49" fmla="*/ 2147483647 h 28"/>
                    <a:gd name="T50" fmla="*/ 2147483647 w 28"/>
                    <a:gd name="T51" fmla="*/ 2147483647 h 28"/>
                    <a:gd name="T52" fmla="*/ 2147483647 w 28"/>
                    <a:gd name="T53" fmla="*/ 2147483647 h 28"/>
                    <a:gd name="T54" fmla="*/ 2147483647 w 28"/>
                    <a:gd name="T55" fmla="*/ 2147483647 h 28"/>
                    <a:gd name="T56" fmla="*/ 2147483647 w 28"/>
                    <a:gd name="T57" fmla="*/ 2147483647 h 28"/>
                    <a:gd name="T58" fmla="*/ 2147483647 w 28"/>
                    <a:gd name="T59" fmla="*/ 2147483647 h 28"/>
                    <a:gd name="T60" fmla="*/ 2147483647 w 28"/>
                    <a:gd name="T61" fmla="*/ 2147483647 h 28"/>
                    <a:gd name="T62" fmla="*/ 2147483647 w 28"/>
                    <a:gd name="T63" fmla="*/ 2147483647 h 28"/>
                    <a:gd name="T64" fmla="*/ 2147483647 w 28"/>
                    <a:gd name="T65" fmla="*/ 2147483647 h 28"/>
                    <a:gd name="T66" fmla="*/ 2147483647 w 28"/>
                    <a:gd name="T67" fmla="*/ 2147483647 h 28"/>
                    <a:gd name="T68" fmla="*/ 2147483647 w 28"/>
                    <a:gd name="T69" fmla="*/ 2147483647 h 28"/>
                    <a:gd name="T70" fmla="*/ 2147483647 w 28"/>
                    <a:gd name="T71" fmla="*/ 2147483647 h 28"/>
                    <a:gd name="T72" fmla="*/ 2147483647 w 28"/>
                    <a:gd name="T73" fmla="*/ 2147483647 h 28"/>
                    <a:gd name="T74" fmla="*/ 2147483647 w 28"/>
                    <a:gd name="T75" fmla="*/ 2147483647 h 28"/>
                    <a:gd name="T76" fmla="*/ 2147483647 w 28"/>
                    <a:gd name="T77" fmla="*/ 2147483647 h 28"/>
                    <a:gd name="T78" fmla="*/ 2147483647 w 28"/>
                    <a:gd name="T79" fmla="*/ 2147483647 h 28"/>
                    <a:gd name="T80" fmla="*/ 2147483647 w 28"/>
                    <a:gd name="T81" fmla="*/ 2147483647 h 28"/>
                    <a:gd name="T82" fmla="*/ 2147483647 w 28"/>
                    <a:gd name="T83" fmla="*/ 2147483647 h 28"/>
                    <a:gd name="T84" fmla="*/ 2147483647 w 28"/>
                    <a:gd name="T85" fmla="*/ 2147483647 h 28"/>
                    <a:gd name="T86" fmla="*/ 2147483647 w 28"/>
                    <a:gd name="T87" fmla="*/ 2147483647 h 28"/>
                    <a:gd name="T88" fmla="*/ 2147483647 w 28"/>
                    <a:gd name="T89" fmla="*/ 2147483647 h 28"/>
                    <a:gd name="T90" fmla="*/ 2147483647 w 28"/>
                    <a:gd name="T91" fmla="*/ 2147483647 h 28"/>
                    <a:gd name="T92" fmla="*/ 2147483647 w 28"/>
                    <a:gd name="T93" fmla="*/ 2147483647 h 28"/>
                    <a:gd name="T94" fmla="*/ 2147483647 w 28"/>
                    <a:gd name="T95" fmla="*/ 2147483647 h 28"/>
                    <a:gd name="T96" fmla="*/ 2147483647 w 28"/>
                    <a:gd name="T97" fmla="*/ 2147483647 h 28"/>
                    <a:gd name="T98" fmla="*/ 2147483647 w 28"/>
                    <a:gd name="T99" fmla="*/ 2147483647 h 28"/>
                    <a:gd name="T100" fmla="*/ 2147483647 w 28"/>
                    <a:gd name="T101" fmla="*/ 2147483647 h 28"/>
                    <a:gd name="T102" fmla="*/ 2147483647 w 28"/>
                    <a:gd name="T103" fmla="*/ 2147483647 h 28"/>
                    <a:gd name="T104" fmla="*/ 2147483647 w 28"/>
                    <a:gd name="T105" fmla="*/ 2147483647 h 28"/>
                    <a:gd name="T106" fmla="*/ 2147483647 w 28"/>
                    <a:gd name="T107" fmla="*/ 2147483647 h 2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8"/>
                    <a:gd name="T163" fmla="*/ 0 h 28"/>
                    <a:gd name="T164" fmla="*/ 28 w 28"/>
                    <a:gd name="T165" fmla="*/ 28 h 2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8" h="28">
                      <a:moveTo>
                        <a:pt x="27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2" y="11"/>
                        <a:pt x="22" y="10"/>
                        <a:pt x="22" y="9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5" y="6"/>
                        <a:pt x="25" y="5"/>
                        <a:pt x="24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2" y="3"/>
                        <a:pt x="21" y="3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1" y="1"/>
                        <a:pt x="11" y="2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6"/>
                        <a:pt x="9" y="6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3"/>
                        <a:pt x="5" y="3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7"/>
                        <a:pt x="3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1"/>
                        <a:pt x="5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8"/>
                        <a:pt x="5" y="19"/>
                        <a:pt x="6" y="19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3" y="22"/>
                        <a:pt x="3" y="23"/>
                        <a:pt x="4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3"/>
                        <a:pt x="11" y="23"/>
                        <a:pt x="12" y="23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3" y="28"/>
                        <a:pt x="14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6" y="28"/>
                        <a:pt x="17" y="27"/>
                        <a:pt x="17" y="2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3"/>
                        <a:pt x="18" y="22"/>
                        <a:pt x="19" y="22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2" y="25"/>
                        <a:pt x="23" y="25"/>
                        <a:pt x="24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2"/>
                        <a:pt x="25" y="21"/>
                        <a:pt x="25" y="21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3" y="17"/>
                        <a:pt x="23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8" y="15"/>
                        <a:pt x="28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2"/>
                        <a:pt x="27" y="11"/>
                        <a:pt x="27" y="11"/>
                      </a:cubicBezTo>
                      <a:close/>
                      <a:moveTo>
                        <a:pt x="14" y="18"/>
                      </a:moveTo>
                      <a:cubicBezTo>
                        <a:pt x="12" y="18"/>
                        <a:pt x="10" y="16"/>
                        <a:pt x="10" y="14"/>
                      </a:cubicBezTo>
                      <a:cubicBezTo>
                        <a:pt x="10" y="12"/>
                        <a:pt x="12" y="10"/>
                        <a:pt x="14" y="10"/>
                      </a:cubicBezTo>
                      <a:cubicBezTo>
                        <a:pt x="16" y="10"/>
                        <a:pt x="18" y="12"/>
                        <a:pt x="18" y="14"/>
                      </a:cubicBezTo>
                      <a:cubicBezTo>
                        <a:pt x="18" y="16"/>
                        <a:pt x="16" y="18"/>
                        <a:pt x="1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8" name="5">
                <a:extLst>
                  <a:ext uri="{FF2B5EF4-FFF2-40B4-BE49-F238E27FC236}">
                    <a16:creationId xmlns:a16="http://schemas.microsoft.com/office/drawing/2014/main" id="{5B25D80F-D438-4D4B-9141-0AE3BB12707F}"/>
                  </a:ext>
                </a:extLst>
              </p:cNvPr>
              <p:cNvGrpSpPr/>
              <p:nvPr/>
            </p:nvGrpSpPr>
            <p:grpSpPr>
              <a:xfrm>
                <a:off x="4585489" y="2617229"/>
                <a:ext cx="1670859" cy="582567"/>
                <a:chOff x="6182958" y="4658489"/>
                <a:chExt cx="1670859" cy="582567"/>
              </a:xfrm>
            </p:grpSpPr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CC7C78E-9952-E64F-98CF-54DE83967C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82958" y="4795721"/>
                  <a:ext cx="1575974" cy="445335"/>
                </a:xfrm>
                <a:prstGeom prst="roundRect">
                  <a:avLst>
                    <a:gd name="adj" fmla="val 7581"/>
                  </a:avLst>
                </a:prstGeom>
                <a:solidFill>
                  <a:schemeClr val="bg1"/>
                </a:solidFill>
                <a:ln w="12700">
                  <a:solidFill>
                    <a:srgbClr val="2E3961"/>
                  </a:solidFill>
                </a:ln>
                <a:effectLst>
                  <a:softEdge rad="0"/>
                </a:effectLst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Send Message</a:t>
                  </a: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EABBC626-6086-1941-BB5A-02A7DD73B067}"/>
                    </a:ext>
                  </a:extLst>
                </p:cNvPr>
                <p:cNvSpPr/>
                <p:nvPr/>
              </p:nvSpPr>
              <p:spPr>
                <a:xfrm>
                  <a:off x="7628944" y="4658489"/>
                  <a:ext cx="224873" cy="23462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alesforce Sans"/>
                      <a:cs typeface="Salesforce Sans"/>
                    </a:rPr>
                    <a:t>3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0A941A1-260C-0146-B501-5DD258DAE7E0}"/>
                  </a:ext>
                </a:extLst>
              </p:cNvPr>
              <p:cNvSpPr txBox="1"/>
              <p:nvPr/>
            </p:nvSpPr>
            <p:spPr>
              <a:xfrm>
                <a:off x="4965977" y="2209798"/>
                <a:ext cx="1099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Marketing Cloud </a:t>
                </a:r>
              </a:p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Processing</a:t>
                </a:r>
                <a:endParaRPr lang="en-US" sz="1000" dirty="0">
                  <a:solidFill>
                    <a:schemeClr val="bg1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D8919BE-96A3-5E4F-A499-98BA78863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271" y="4910586"/>
              <a:ext cx="303458" cy="273735"/>
            </a:xfrm>
            <a:custGeom>
              <a:avLst/>
              <a:gdLst>
                <a:gd name="T0" fmla="*/ 82384413 w 704"/>
                <a:gd name="T1" fmla="*/ 5820682 h 729"/>
                <a:gd name="T2" fmla="*/ 81564199 w 704"/>
                <a:gd name="T3" fmla="*/ 18626181 h 729"/>
                <a:gd name="T4" fmla="*/ 79571760 w 704"/>
                <a:gd name="T5" fmla="*/ 37252021 h 729"/>
                <a:gd name="T6" fmla="*/ 75938892 w 704"/>
                <a:gd name="T7" fmla="*/ 61000402 h 729"/>
                <a:gd name="T8" fmla="*/ 73360684 w 704"/>
                <a:gd name="T9" fmla="*/ 74038729 h 729"/>
                <a:gd name="T10" fmla="*/ 72892137 w 704"/>
                <a:gd name="T11" fmla="*/ 75319108 h 729"/>
                <a:gd name="T12" fmla="*/ 71368588 w 704"/>
                <a:gd name="T13" fmla="*/ 77298311 h 729"/>
                <a:gd name="T14" fmla="*/ 70313929 w 704"/>
                <a:gd name="T15" fmla="*/ 77880208 h 729"/>
                <a:gd name="T16" fmla="*/ 67852943 w 704"/>
                <a:gd name="T17" fmla="*/ 78578690 h 729"/>
                <a:gd name="T18" fmla="*/ 66446616 w 704"/>
                <a:gd name="T19" fmla="*/ 78345863 h 729"/>
                <a:gd name="T20" fmla="*/ 46641508 w 704"/>
                <a:gd name="T21" fmla="*/ 68567117 h 729"/>
                <a:gd name="T22" fmla="*/ 38321113 w 704"/>
                <a:gd name="T23" fmla="*/ 81605444 h 729"/>
                <a:gd name="T24" fmla="*/ 37500899 w 704"/>
                <a:gd name="T25" fmla="*/ 82769581 h 729"/>
                <a:gd name="T26" fmla="*/ 34922691 w 704"/>
                <a:gd name="T27" fmla="*/ 84399372 h 729"/>
                <a:gd name="T28" fmla="*/ 33516364 w 704"/>
                <a:gd name="T29" fmla="*/ 84748783 h 729"/>
                <a:gd name="T30" fmla="*/ 31992815 w 704"/>
                <a:gd name="T31" fmla="*/ 84515956 h 729"/>
                <a:gd name="T32" fmla="*/ 31055379 w 704"/>
                <a:gd name="T33" fmla="*/ 84166544 h 729"/>
                <a:gd name="T34" fmla="*/ 29766274 w 704"/>
                <a:gd name="T35" fmla="*/ 83118993 h 729"/>
                <a:gd name="T36" fmla="*/ 28828838 w 704"/>
                <a:gd name="T37" fmla="*/ 81605444 h 729"/>
                <a:gd name="T38" fmla="*/ 28477170 w 704"/>
                <a:gd name="T39" fmla="*/ 79859411 h 729"/>
                <a:gd name="T40" fmla="*/ 28359948 w 704"/>
                <a:gd name="T41" fmla="*/ 61349472 h 729"/>
                <a:gd name="T42" fmla="*/ 18516005 w 704"/>
                <a:gd name="T43" fmla="*/ 53666514 h 729"/>
                <a:gd name="T44" fmla="*/ 3163978 w 704"/>
                <a:gd name="T45" fmla="*/ 47030766 h 729"/>
                <a:gd name="T46" fmla="*/ 1054659 w 704"/>
                <a:gd name="T47" fmla="*/ 45051905 h 729"/>
                <a:gd name="T48" fmla="*/ 0 w 704"/>
                <a:gd name="T49" fmla="*/ 42490805 h 729"/>
                <a:gd name="T50" fmla="*/ 0 w 704"/>
                <a:gd name="T51" fmla="*/ 40977257 h 729"/>
                <a:gd name="T52" fmla="*/ 1054659 w 704"/>
                <a:gd name="T53" fmla="*/ 38648985 h 729"/>
                <a:gd name="T54" fmla="*/ 2109318 w 704"/>
                <a:gd name="T55" fmla="*/ 37368605 h 729"/>
                <a:gd name="T56" fmla="*/ 14179803 w 704"/>
                <a:gd name="T57" fmla="*/ 28404585 h 729"/>
                <a:gd name="T58" fmla="*/ 26601954 w 704"/>
                <a:gd name="T59" fmla="*/ 20721627 h 729"/>
                <a:gd name="T60" fmla="*/ 38672781 w 704"/>
                <a:gd name="T61" fmla="*/ 14435291 h 729"/>
                <a:gd name="T62" fmla="*/ 49688606 w 704"/>
                <a:gd name="T63" fmla="*/ 9196506 h 729"/>
                <a:gd name="T64" fmla="*/ 59649771 w 704"/>
                <a:gd name="T65" fmla="*/ 5471270 h 729"/>
                <a:gd name="T66" fmla="*/ 72657692 w 704"/>
                <a:gd name="T67" fmla="*/ 814724 h 729"/>
                <a:gd name="T68" fmla="*/ 75001456 w 704"/>
                <a:gd name="T69" fmla="*/ 349070 h 729"/>
                <a:gd name="T70" fmla="*/ 77696886 w 704"/>
                <a:gd name="T71" fmla="*/ 116243 h 729"/>
                <a:gd name="T72" fmla="*/ 80157872 w 704"/>
                <a:gd name="T73" fmla="*/ 1164136 h 729"/>
                <a:gd name="T74" fmla="*/ 81212531 w 704"/>
                <a:gd name="T75" fmla="*/ 2211688 h 729"/>
                <a:gd name="T76" fmla="*/ 82149968 w 704"/>
                <a:gd name="T77" fmla="*/ 4656545 h 72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04" h="729">
                  <a:moveTo>
                    <a:pt x="703" y="50"/>
                  </a:moveTo>
                  <a:lnTo>
                    <a:pt x="703" y="50"/>
                  </a:lnTo>
                  <a:lnTo>
                    <a:pt x="700" y="105"/>
                  </a:lnTo>
                  <a:lnTo>
                    <a:pt x="696" y="160"/>
                  </a:lnTo>
                  <a:lnTo>
                    <a:pt x="688" y="234"/>
                  </a:lnTo>
                  <a:lnTo>
                    <a:pt x="679" y="320"/>
                  </a:lnTo>
                  <a:lnTo>
                    <a:pt x="666" y="418"/>
                  </a:lnTo>
                  <a:lnTo>
                    <a:pt x="648" y="524"/>
                  </a:lnTo>
                  <a:lnTo>
                    <a:pt x="638" y="579"/>
                  </a:lnTo>
                  <a:lnTo>
                    <a:pt x="626" y="636"/>
                  </a:lnTo>
                  <a:lnTo>
                    <a:pt x="622" y="647"/>
                  </a:lnTo>
                  <a:lnTo>
                    <a:pt x="616" y="656"/>
                  </a:lnTo>
                  <a:lnTo>
                    <a:pt x="609" y="664"/>
                  </a:lnTo>
                  <a:lnTo>
                    <a:pt x="600" y="669"/>
                  </a:lnTo>
                  <a:lnTo>
                    <a:pt x="590" y="673"/>
                  </a:lnTo>
                  <a:lnTo>
                    <a:pt x="579" y="675"/>
                  </a:lnTo>
                  <a:lnTo>
                    <a:pt x="567" y="673"/>
                  </a:lnTo>
                  <a:lnTo>
                    <a:pt x="557" y="669"/>
                  </a:lnTo>
                  <a:lnTo>
                    <a:pt x="398" y="589"/>
                  </a:lnTo>
                  <a:lnTo>
                    <a:pt x="327" y="701"/>
                  </a:lnTo>
                  <a:lnTo>
                    <a:pt x="324" y="707"/>
                  </a:lnTo>
                  <a:lnTo>
                    <a:pt x="320" y="711"/>
                  </a:lnTo>
                  <a:lnTo>
                    <a:pt x="310" y="720"/>
                  </a:lnTo>
                  <a:lnTo>
                    <a:pt x="298" y="725"/>
                  </a:lnTo>
                  <a:lnTo>
                    <a:pt x="292" y="726"/>
                  </a:lnTo>
                  <a:lnTo>
                    <a:pt x="286" y="728"/>
                  </a:lnTo>
                  <a:lnTo>
                    <a:pt x="273" y="726"/>
                  </a:lnTo>
                  <a:lnTo>
                    <a:pt x="265" y="723"/>
                  </a:lnTo>
                  <a:lnTo>
                    <a:pt x="259" y="719"/>
                  </a:lnTo>
                  <a:lnTo>
                    <a:pt x="254" y="714"/>
                  </a:lnTo>
                  <a:lnTo>
                    <a:pt x="249" y="709"/>
                  </a:lnTo>
                  <a:lnTo>
                    <a:pt x="246" y="701"/>
                  </a:lnTo>
                  <a:lnTo>
                    <a:pt x="245" y="694"/>
                  </a:lnTo>
                  <a:lnTo>
                    <a:pt x="243" y="686"/>
                  </a:lnTo>
                  <a:lnTo>
                    <a:pt x="242" y="678"/>
                  </a:lnTo>
                  <a:lnTo>
                    <a:pt x="242" y="527"/>
                  </a:lnTo>
                  <a:lnTo>
                    <a:pt x="485" y="249"/>
                  </a:lnTo>
                  <a:lnTo>
                    <a:pt x="158" y="461"/>
                  </a:lnTo>
                  <a:lnTo>
                    <a:pt x="27" y="404"/>
                  </a:lnTo>
                  <a:lnTo>
                    <a:pt x="16" y="396"/>
                  </a:lnTo>
                  <a:lnTo>
                    <a:pt x="9" y="387"/>
                  </a:lnTo>
                  <a:lnTo>
                    <a:pt x="3" y="377"/>
                  </a:lnTo>
                  <a:lnTo>
                    <a:pt x="0" y="365"/>
                  </a:lnTo>
                  <a:lnTo>
                    <a:pt x="0" y="352"/>
                  </a:lnTo>
                  <a:lnTo>
                    <a:pt x="3" y="342"/>
                  </a:lnTo>
                  <a:lnTo>
                    <a:pt x="9" y="332"/>
                  </a:lnTo>
                  <a:lnTo>
                    <a:pt x="18" y="321"/>
                  </a:lnTo>
                  <a:lnTo>
                    <a:pt x="69" y="281"/>
                  </a:lnTo>
                  <a:lnTo>
                    <a:pt x="121" y="244"/>
                  </a:lnTo>
                  <a:lnTo>
                    <a:pt x="174" y="211"/>
                  </a:lnTo>
                  <a:lnTo>
                    <a:pt x="227" y="178"/>
                  </a:lnTo>
                  <a:lnTo>
                    <a:pt x="279" y="150"/>
                  </a:lnTo>
                  <a:lnTo>
                    <a:pt x="330" y="124"/>
                  </a:lnTo>
                  <a:lnTo>
                    <a:pt x="379" y="102"/>
                  </a:lnTo>
                  <a:lnTo>
                    <a:pt x="424" y="79"/>
                  </a:lnTo>
                  <a:lnTo>
                    <a:pt x="469" y="62"/>
                  </a:lnTo>
                  <a:lnTo>
                    <a:pt x="509" y="47"/>
                  </a:lnTo>
                  <a:lnTo>
                    <a:pt x="575" y="22"/>
                  </a:lnTo>
                  <a:lnTo>
                    <a:pt x="620" y="7"/>
                  </a:lnTo>
                  <a:lnTo>
                    <a:pt x="640" y="3"/>
                  </a:lnTo>
                  <a:lnTo>
                    <a:pt x="651" y="0"/>
                  </a:lnTo>
                  <a:lnTo>
                    <a:pt x="663" y="1"/>
                  </a:lnTo>
                  <a:lnTo>
                    <a:pt x="673" y="4"/>
                  </a:lnTo>
                  <a:lnTo>
                    <a:pt x="684" y="10"/>
                  </a:lnTo>
                  <a:lnTo>
                    <a:pt x="693" y="19"/>
                  </a:lnTo>
                  <a:lnTo>
                    <a:pt x="698" y="28"/>
                  </a:lnTo>
                  <a:lnTo>
                    <a:pt x="701" y="40"/>
                  </a:lnTo>
                  <a:lnTo>
                    <a:pt x="703" y="5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D3523B-71F1-8943-B9B2-FB14692C3981}"/>
              </a:ext>
            </a:extLst>
          </p:cNvPr>
          <p:cNvGrpSpPr/>
          <p:nvPr/>
        </p:nvGrpSpPr>
        <p:grpSpPr>
          <a:xfrm>
            <a:off x="7727527" y="1629464"/>
            <a:ext cx="2325357" cy="1313825"/>
            <a:chOff x="7700522" y="1621784"/>
            <a:chExt cx="2325357" cy="13138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CBAABE-D7A9-294E-9306-8F49F28C9575}"/>
                </a:ext>
              </a:extLst>
            </p:cNvPr>
            <p:cNvGrpSpPr/>
            <p:nvPr/>
          </p:nvGrpSpPr>
          <p:grpSpPr>
            <a:xfrm>
              <a:off x="7700522" y="1621784"/>
              <a:ext cx="2325357" cy="1313825"/>
              <a:chOff x="4119214" y="2135162"/>
              <a:chExt cx="2325357" cy="1313825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EE4F9D1-B67D-ED42-9427-682F3EF12A0C}"/>
                  </a:ext>
                </a:extLst>
              </p:cNvPr>
              <p:cNvSpPr/>
              <p:nvPr/>
            </p:nvSpPr>
            <p:spPr>
              <a:xfrm>
                <a:off x="4119214" y="2135162"/>
                <a:ext cx="2325357" cy="1313825"/>
              </a:xfrm>
              <a:prstGeom prst="roundRect">
                <a:avLst>
                  <a:gd name="adj" fmla="val 2771"/>
                </a:avLst>
              </a:prstGeom>
              <a:solidFill>
                <a:srgbClr val="032750"/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cs typeface="Salesforce Sans"/>
                  </a:rPr>
                  <a:t>         </a:t>
                </a:r>
              </a:p>
            </p:txBody>
          </p:sp>
          <p:grpSp>
            <p:nvGrpSpPr>
              <p:cNvPr id="75" name="Group 11358">
                <a:extLst>
                  <a:ext uri="{FF2B5EF4-FFF2-40B4-BE49-F238E27FC236}">
                    <a16:creationId xmlns:a16="http://schemas.microsoft.com/office/drawing/2014/main" id="{E7DEA7A1-C8C2-584B-9F0C-ED30BDA900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7788" y="2224062"/>
                <a:ext cx="475402" cy="382507"/>
                <a:chOff x="3390900" y="5517232"/>
                <a:chExt cx="203200" cy="203200"/>
              </a:xfrm>
              <a:solidFill>
                <a:schemeClr val="bg1"/>
              </a:solidFill>
            </p:grpSpPr>
            <p:sp>
              <p:nvSpPr>
                <p:cNvPr id="76" name="Freeform 115">
                  <a:extLst>
                    <a:ext uri="{FF2B5EF4-FFF2-40B4-BE49-F238E27FC236}">
                      <a16:creationId xmlns:a16="http://schemas.microsoft.com/office/drawing/2014/main" id="{8DA2459E-3955-6F4C-8F67-9E969F7BB5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0900" y="5580732"/>
                  <a:ext cx="139700" cy="139700"/>
                </a:xfrm>
                <a:custGeom>
                  <a:avLst/>
                  <a:gdLst>
                    <a:gd name="T0" fmla="*/ 2147483647 w 44"/>
                    <a:gd name="T1" fmla="*/ 2147483647 h 44"/>
                    <a:gd name="T2" fmla="*/ 2147483647 w 44"/>
                    <a:gd name="T3" fmla="*/ 2147483647 h 44"/>
                    <a:gd name="T4" fmla="*/ 2147483647 w 44"/>
                    <a:gd name="T5" fmla="*/ 2147483647 h 44"/>
                    <a:gd name="T6" fmla="*/ 2147483647 w 44"/>
                    <a:gd name="T7" fmla="*/ 2147483647 h 44"/>
                    <a:gd name="T8" fmla="*/ 2147483647 w 44"/>
                    <a:gd name="T9" fmla="*/ 2147483647 h 44"/>
                    <a:gd name="T10" fmla="*/ 2147483647 w 44"/>
                    <a:gd name="T11" fmla="*/ 2147483647 h 44"/>
                    <a:gd name="T12" fmla="*/ 2147483647 w 44"/>
                    <a:gd name="T13" fmla="*/ 2147483647 h 44"/>
                    <a:gd name="T14" fmla="*/ 2147483647 w 44"/>
                    <a:gd name="T15" fmla="*/ 2147483647 h 44"/>
                    <a:gd name="T16" fmla="*/ 2147483647 w 44"/>
                    <a:gd name="T17" fmla="*/ 2147483647 h 44"/>
                    <a:gd name="T18" fmla="*/ 2147483647 w 44"/>
                    <a:gd name="T19" fmla="*/ 2147483647 h 44"/>
                    <a:gd name="T20" fmla="*/ 2147483647 w 44"/>
                    <a:gd name="T21" fmla="*/ 0 h 44"/>
                    <a:gd name="T22" fmla="*/ 2147483647 w 44"/>
                    <a:gd name="T23" fmla="*/ 0 h 44"/>
                    <a:gd name="T24" fmla="*/ 2147483647 w 44"/>
                    <a:gd name="T25" fmla="*/ 2147483647 h 44"/>
                    <a:gd name="T26" fmla="*/ 2147483647 w 44"/>
                    <a:gd name="T27" fmla="*/ 2147483647 h 44"/>
                    <a:gd name="T28" fmla="*/ 2147483647 w 44"/>
                    <a:gd name="T29" fmla="*/ 2147483647 h 44"/>
                    <a:gd name="T30" fmla="*/ 2147483647 w 44"/>
                    <a:gd name="T31" fmla="*/ 2147483647 h 44"/>
                    <a:gd name="T32" fmla="*/ 2147483647 w 44"/>
                    <a:gd name="T33" fmla="*/ 2147483647 h 44"/>
                    <a:gd name="T34" fmla="*/ 2147483647 w 44"/>
                    <a:gd name="T35" fmla="*/ 2147483647 h 44"/>
                    <a:gd name="T36" fmla="*/ 2147483647 w 44"/>
                    <a:gd name="T37" fmla="*/ 2147483647 h 44"/>
                    <a:gd name="T38" fmla="*/ 2147483647 w 44"/>
                    <a:gd name="T39" fmla="*/ 2147483647 h 44"/>
                    <a:gd name="T40" fmla="*/ 2147483647 w 44"/>
                    <a:gd name="T41" fmla="*/ 2147483647 h 44"/>
                    <a:gd name="T42" fmla="*/ 2147483647 w 44"/>
                    <a:gd name="T43" fmla="*/ 2147483647 h 44"/>
                    <a:gd name="T44" fmla="*/ 0 w 44"/>
                    <a:gd name="T45" fmla="*/ 2147483647 h 44"/>
                    <a:gd name="T46" fmla="*/ 0 w 44"/>
                    <a:gd name="T47" fmla="*/ 2147483647 h 44"/>
                    <a:gd name="T48" fmla="*/ 2147483647 w 44"/>
                    <a:gd name="T49" fmla="*/ 2147483647 h 44"/>
                    <a:gd name="T50" fmla="*/ 2147483647 w 44"/>
                    <a:gd name="T51" fmla="*/ 2147483647 h 44"/>
                    <a:gd name="T52" fmla="*/ 2147483647 w 44"/>
                    <a:gd name="T53" fmla="*/ 2147483647 h 44"/>
                    <a:gd name="T54" fmla="*/ 2147483647 w 44"/>
                    <a:gd name="T55" fmla="*/ 2147483647 h 44"/>
                    <a:gd name="T56" fmla="*/ 2147483647 w 44"/>
                    <a:gd name="T57" fmla="*/ 2147483647 h 44"/>
                    <a:gd name="T58" fmla="*/ 2147483647 w 44"/>
                    <a:gd name="T59" fmla="*/ 2147483647 h 44"/>
                    <a:gd name="T60" fmla="*/ 2147483647 w 44"/>
                    <a:gd name="T61" fmla="*/ 2147483647 h 44"/>
                    <a:gd name="T62" fmla="*/ 2147483647 w 44"/>
                    <a:gd name="T63" fmla="*/ 2147483647 h 44"/>
                    <a:gd name="T64" fmla="*/ 2147483647 w 44"/>
                    <a:gd name="T65" fmla="*/ 2147483647 h 44"/>
                    <a:gd name="T66" fmla="*/ 2147483647 w 44"/>
                    <a:gd name="T67" fmla="*/ 2147483647 h 44"/>
                    <a:gd name="T68" fmla="*/ 2147483647 w 44"/>
                    <a:gd name="T69" fmla="*/ 2147483647 h 44"/>
                    <a:gd name="T70" fmla="*/ 2147483647 w 44"/>
                    <a:gd name="T71" fmla="*/ 2147483647 h 44"/>
                    <a:gd name="T72" fmla="*/ 2147483647 w 44"/>
                    <a:gd name="T73" fmla="*/ 2147483647 h 44"/>
                    <a:gd name="T74" fmla="*/ 2147483647 w 44"/>
                    <a:gd name="T75" fmla="*/ 2147483647 h 44"/>
                    <a:gd name="T76" fmla="*/ 2147483647 w 44"/>
                    <a:gd name="T77" fmla="*/ 2147483647 h 44"/>
                    <a:gd name="T78" fmla="*/ 2147483647 w 44"/>
                    <a:gd name="T79" fmla="*/ 2147483647 h 44"/>
                    <a:gd name="T80" fmla="*/ 2147483647 w 44"/>
                    <a:gd name="T81" fmla="*/ 2147483647 h 44"/>
                    <a:gd name="T82" fmla="*/ 2147483647 w 44"/>
                    <a:gd name="T83" fmla="*/ 2147483647 h 44"/>
                    <a:gd name="T84" fmla="*/ 2147483647 w 44"/>
                    <a:gd name="T85" fmla="*/ 2147483647 h 44"/>
                    <a:gd name="T86" fmla="*/ 2147483647 w 44"/>
                    <a:gd name="T87" fmla="*/ 2147483647 h 44"/>
                    <a:gd name="T88" fmla="*/ 2147483647 w 44"/>
                    <a:gd name="T89" fmla="*/ 2147483647 h 44"/>
                    <a:gd name="T90" fmla="*/ 2147483647 w 44"/>
                    <a:gd name="T91" fmla="*/ 2147483647 h 44"/>
                    <a:gd name="T92" fmla="*/ 2147483647 w 44"/>
                    <a:gd name="T93" fmla="*/ 2147483647 h 44"/>
                    <a:gd name="T94" fmla="*/ 2147483647 w 44"/>
                    <a:gd name="T95" fmla="*/ 2147483647 h 44"/>
                    <a:gd name="T96" fmla="*/ 2147483647 w 44"/>
                    <a:gd name="T97" fmla="*/ 2147483647 h 44"/>
                    <a:gd name="T98" fmla="*/ 2147483647 w 44"/>
                    <a:gd name="T99" fmla="*/ 2147483647 h 44"/>
                    <a:gd name="T100" fmla="*/ 2147483647 w 44"/>
                    <a:gd name="T101" fmla="*/ 2147483647 h 44"/>
                    <a:gd name="T102" fmla="*/ 2147483647 w 44"/>
                    <a:gd name="T103" fmla="*/ 2147483647 h 44"/>
                    <a:gd name="T104" fmla="*/ 2147483647 w 44"/>
                    <a:gd name="T105" fmla="*/ 2147483647 h 44"/>
                    <a:gd name="T106" fmla="*/ 2147483647 w 44"/>
                    <a:gd name="T107" fmla="*/ 2147483647 h 4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44"/>
                    <a:gd name="T163" fmla="*/ 0 h 44"/>
                    <a:gd name="T164" fmla="*/ 44 w 44"/>
                    <a:gd name="T165" fmla="*/ 44 h 4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44" h="44">
                      <a:moveTo>
                        <a:pt x="42" y="18"/>
                      </a:move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5" y="17"/>
                        <a:pt x="35" y="15"/>
                        <a:pt x="34" y="14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9"/>
                        <a:pt x="39" y="8"/>
                        <a:pt x="38" y="7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9"/>
                        <a:pt x="26" y="8"/>
                        <a:pt x="25" y="8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4" y="10"/>
                        <a:pt x="5" y="11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6"/>
                        <a:pt x="7" y="17"/>
                        <a:pt x="7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19"/>
                        <a:pt x="0" y="20"/>
                        <a:pt x="0" y="2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5"/>
                        <a:pt x="1" y="26"/>
                        <a:pt x="3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" y="28"/>
                        <a:pt x="9" y="29"/>
                        <a:pt x="9" y="30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5" y="35"/>
                        <a:pt x="5" y="36"/>
                        <a:pt x="6" y="37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40"/>
                        <a:pt x="10" y="40"/>
                        <a:pt x="11" y="39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6" y="36"/>
                        <a:pt x="18" y="36"/>
                        <a:pt x="19" y="36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3"/>
                        <a:pt x="20" y="44"/>
                        <a:pt x="21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2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8" y="35"/>
                        <a:pt x="29" y="35"/>
                        <a:pt x="30" y="34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5" y="39"/>
                        <a:pt x="36" y="39"/>
                        <a:pt x="37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5"/>
                        <a:pt x="40" y="34"/>
                        <a:pt x="39" y="33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7"/>
                        <a:pt x="36" y="26"/>
                        <a:pt x="36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3" y="25"/>
                        <a:pt x="44" y="24"/>
                        <a:pt x="44" y="23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lose/>
                      <a:moveTo>
                        <a:pt x="21" y="28"/>
                      </a:moveTo>
                      <a:cubicBezTo>
                        <a:pt x="18" y="28"/>
                        <a:pt x="15" y="25"/>
                        <a:pt x="15" y="22"/>
                      </a:cubicBezTo>
                      <a:cubicBezTo>
                        <a:pt x="15" y="19"/>
                        <a:pt x="18" y="16"/>
                        <a:pt x="21" y="16"/>
                      </a:cubicBezTo>
                      <a:cubicBezTo>
                        <a:pt x="25" y="16"/>
                        <a:pt x="28" y="19"/>
                        <a:pt x="28" y="22"/>
                      </a:cubicBezTo>
                      <a:cubicBezTo>
                        <a:pt x="28" y="25"/>
                        <a:pt x="25" y="28"/>
                        <a:pt x="21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116">
                  <a:extLst>
                    <a:ext uri="{FF2B5EF4-FFF2-40B4-BE49-F238E27FC236}">
                      <a16:creationId xmlns:a16="http://schemas.microsoft.com/office/drawing/2014/main" id="{40193CD6-AD4D-964E-87CD-7C0B4F2E1F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5200" y="5517232"/>
                  <a:ext cx="88900" cy="88900"/>
                </a:xfrm>
                <a:custGeom>
                  <a:avLst/>
                  <a:gdLst>
                    <a:gd name="T0" fmla="*/ 2147483647 w 28"/>
                    <a:gd name="T1" fmla="*/ 2147483647 h 28"/>
                    <a:gd name="T2" fmla="*/ 2147483647 w 28"/>
                    <a:gd name="T3" fmla="*/ 2147483647 h 28"/>
                    <a:gd name="T4" fmla="*/ 2147483647 w 28"/>
                    <a:gd name="T5" fmla="*/ 2147483647 h 28"/>
                    <a:gd name="T6" fmla="*/ 2147483647 w 28"/>
                    <a:gd name="T7" fmla="*/ 2147483647 h 28"/>
                    <a:gd name="T8" fmla="*/ 2147483647 w 28"/>
                    <a:gd name="T9" fmla="*/ 2147483647 h 28"/>
                    <a:gd name="T10" fmla="*/ 2147483647 w 28"/>
                    <a:gd name="T11" fmla="*/ 2147483647 h 28"/>
                    <a:gd name="T12" fmla="*/ 2147483647 w 28"/>
                    <a:gd name="T13" fmla="*/ 2147483647 h 28"/>
                    <a:gd name="T14" fmla="*/ 2147483647 w 28"/>
                    <a:gd name="T15" fmla="*/ 2147483647 h 28"/>
                    <a:gd name="T16" fmla="*/ 2147483647 w 28"/>
                    <a:gd name="T17" fmla="*/ 2147483647 h 28"/>
                    <a:gd name="T18" fmla="*/ 2147483647 w 28"/>
                    <a:gd name="T19" fmla="*/ 2147483647 h 28"/>
                    <a:gd name="T20" fmla="*/ 2147483647 w 28"/>
                    <a:gd name="T21" fmla="*/ 0 h 28"/>
                    <a:gd name="T22" fmla="*/ 2147483647 w 28"/>
                    <a:gd name="T23" fmla="*/ 0 h 28"/>
                    <a:gd name="T24" fmla="*/ 2147483647 w 28"/>
                    <a:gd name="T25" fmla="*/ 2147483647 h 28"/>
                    <a:gd name="T26" fmla="*/ 2147483647 w 28"/>
                    <a:gd name="T27" fmla="*/ 2147483647 h 28"/>
                    <a:gd name="T28" fmla="*/ 2147483647 w 28"/>
                    <a:gd name="T29" fmla="*/ 2147483647 h 28"/>
                    <a:gd name="T30" fmla="*/ 2147483647 w 28"/>
                    <a:gd name="T31" fmla="*/ 2147483647 h 28"/>
                    <a:gd name="T32" fmla="*/ 2147483647 w 28"/>
                    <a:gd name="T33" fmla="*/ 2147483647 h 28"/>
                    <a:gd name="T34" fmla="*/ 2147483647 w 28"/>
                    <a:gd name="T35" fmla="*/ 2147483647 h 28"/>
                    <a:gd name="T36" fmla="*/ 2147483647 w 28"/>
                    <a:gd name="T37" fmla="*/ 2147483647 h 28"/>
                    <a:gd name="T38" fmla="*/ 2147483647 w 28"/>
                    <a:gd name="T39" fmla="*/ 2147483647 h 28"/>
                    <a:gd name="T40" fmla="*/ 2147483647 w 28"/>
                    <a:gd name="T41" fmla="*/ 2147483647 h 28"/>
                    <a:gd name="T42" fmla="*/ 2147483647 w 28"/>
                    <a:gd name="T43" fmla="*/ 2147483647 h 28"/>
                    <a:gd name="T44" fmla="*/ 0 w 28"/>
                    <a:gd name="T45" fmla="*/ 2147483647 h 28"/>
                    <a:gd name="T46" fmla="*/ 0 w 28"/>
                    <a:gd name="T47" fmla="*/ 2147483647 h 28"/>
                    <a:gd name="T48" fmla="*/ 2147483647 w 28"/>
                    <a:gd name="T49" fmla="*/ 2147483647 h 28"/>
                    <a:gd name="T50" fmla="*/ 2147483647 w 28"/>
                    <a:gd name="T51" fmla="*/ 2147483647 h 28"/>
                    <a:gd name="T52" fmla="*/ 2147483647 w 28"/>
                    <a:gd name="T53" fmla="*/ 2147483647 h 28"/>
                    <a:gd name="T54" fmla="*/ 2147483647 w 28"/>
                    <a:gd name="T55" fmla="*/ 2147483647 h 28"/>
                    <a:gd name="T56" fmla="*/ 2147483647 w 28"/>
                    <a:gd name="T57" fmla="*/ 2147483647 h 28"/>
                    <a:gd name="T58" fmla="*/ 2147483647 w 28"/>
                    <a:gd name="T59" fmla="*/ 2147483647 h 28"/>
                    <a:gd name="T60" fmla="*/ 2147483647 w 28"/>
                    <a:gd name="T61" fmla="*/ 2147483647 h 28"/>
                    <a:gd name="T62" fmla="*/ 2147483647 w 28"/>
                    <a:gd name="T63" fmla="*/ 2147483647 h 28"/>
                    <a:gd name="T64" fmla="*/ 2147483647 w 28"/>
                    <a:gd name="T65" fmla="*/ 2147483647 h 28"/>
                    <a:gd name="T66" fmla="*/ 2147483647 w 28"/>
                    <a:gd name="T67" fmla="*/ 2147483647 h 28"/>
                    <a:gd name="T68" fmla="*/ 2147483647 w 28"/>
                    <a:gd name="T69" fmla="*/ 2147483647 h 28"/>
                    <a:gd name="T70" fmla="*/ 2147483647 w 28"/>
                    <a:gd name="T71" fmla="*/ 2147483647 h 28"/>
                    <a:gd name="T72" fmla="*/ 2147483647 w 28"/>
                    <a:gd name="T73" fmla="*/ 2147483647 h 28"/>
                    <a:gd name="T74" fmla="*/ 2147483647 w 28"/>
                    <a:gd name="T75" fmla="*/ 2147483647 h 28"/>
                    <a:gd name="T76" fmla="*/ 2147483647 w 28"/>
                    <a:gd name="T77" fmla="*/ 2147483647 h 28"/>
                    <a:gd name="T78" fmla="*/ 2147483647 w 28"/>
                    <a:gd name="T79" fmla="*/ 2147483647 h 28"/>
                    <a:gd name="T80" fmla="*/ 2147483647 w 28"/>
                    <a:gd name="T81" fmla="*/ 2147483647 h 28"/>
                    <a:gd name="T82" fmla="*/ 2147483647 w 28"/>
                    <a:gd name="T83" fmla="*/ 2147483647 h 28"/>
                    <a:gd name="T84" fmla="*/ 2147483647 w 28"/>
                    <a:gd name="T85" fmla="*/ 2147483647 h 28"/>
                    <a:gd name="T86" fmla="*/ 2147483647 w 28"/>
                    <a:gd name="T87" fmla="*/ 2147483647 h 28"/>
                    <a:gd name="T88" fmla="*/ 2147483647 w 28"/>
                    <a:gd name="T89" fmla="*/ 2147483647 h 28"/>
                    <a:gd name="T90" fmla="*/ 2147483647 w 28"/>
                    <a:gd name="T91" fmla="*/ 2147483647 h 28"/>
                    <a:gd name="T92" fmla="*/ 2147483647 w 28"/>
                    <a:gd name="T93" fmla="*/ 2147483647 h 28"/>
                    <a:gd name="T94" fmla="*/ 2147483647 w 28"/>
                    <a:gd name="T95" fmla="*/ 2147483647 h 28"/>
                    <a:gd name="T96" fmla="*/ 2147483647 w 28"/>
                    <a:gd name="T97" fmla="*/ 2147483647 h 28"/>
                    <a:gd name="T98" fmla="*/ 2147483647 w 28"/>
                    <a:gd name="T99" fmla="*/ 2147483647 h 28"/>
                    <a:gd name="T100" fmla="*/ 2147483647 w 28"/>
                    <a:gd name="T101" fmla="*/ 2147483647 h 28"/>
                    <a:gd name="T102" fmla="*/ 2147483647 w 28"/>
                    <a:gd name="T103" fmla="*/ 2147483647 h 28"/>
                    <a:gd name="T104" fmla="*/ 2147483647 w 28"/>
                    <a:gd name="T105" fmla="*/ 2147483647 h 28"/>
                    <a:gd name="T106" fmla="*/ 2147483647 w 28"/>
                    <a:gd name="T107" fmla="*/ 2147483647 h 2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8"/>
                    <a:gd name="T163" fmla="*/ 0 h 28"/>
                    <a:gd name="T164" fmla="*/ 28 w 28"/>
                    <a:gd name="T165" fmla="*/ 28 h 2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8" h="28">
                      <a:moveTo>
                        <a:pt x="27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2" y="11"/>
                        <a:pt x="22" y="10"/>
                        <a:pt x="22" y="9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5" y="6"/>
                        <a:pt x="25" y="5"/>
                        <a:pt x="24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2" y="3"/>
                        <a:pt x="21" y="3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1" y="1"/>
                        <a:pt x="11" y="2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6"/>
                        <a:pt x="9" y="6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3"/>
                        <a:pt x="5" y="3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7"/>
                        <a:pt x="3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1"/>
                        <a:pt x="5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8"/>
                        <a:pt x="5" y="19"/>
                        <a:pt x="6" y="19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3" y="22"/>
                        <a:pt x="3" y="23"/>
                        <a:pt x="4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3"/>
                        <a:pt x="11" y="23"/>
                        <a:pt x="12" y="23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3" y="28"/>
                        <a:pt x="14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6" y="28"/>
                        <a:pt x="17" y="27"/>
                        <a:pt x="17" y="2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3"/>
                        <a:pt x="18" y="22"/>
                        <a:pt x="19" y="22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2" y="25"/>
                        <a:pt x="23" y="25"/>
                        <a:pt x="24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2"/>
                        <a:pt x="25" y="21"/>
                        <a:pt x="25" y="21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3" y="17"/>
                        <a:pt x="23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8" y="15"/>
                        <a:pt x="28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2"/>
                        <a:pt x="27" y="11"/>
                        <a:pt x="27" y="11"/>
                      </a:cubicBezTo>
                      <a:close/>
                      <a:moveTo>
                        <a:pt x="14" y="18"/>
                      </a:moveTo>
                      <a:cubicBezTo>
                        <a:pt x="12" y="18"/>
                        <a:pt x="10" y="16"/>
                        <a:pt x="10" y="14"/>
                      </a:cubicBezTo>
                      <a:cubicBezTo>
                        <a:pt x="10" y="12"/>
                        <a:pt x="12" y="10"/>
                        <a:pt x="14" y="10"/>
                      </a:cubicBezTo>
                      <a:cubicBezTo>
                        <a:pt x="16" y="10"/>
                        <a:pt x="18" y="12"/>
                        <a:pt x="18" y="14"/>
                      </a:cubicBezTo>
                      <a:cubicBezTo>
                        <a:pt x="18" y="16"/>
                        <a:pt x="16" y="18"/>
                        <a:pt x="1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4" name="5">
                <a:extLst>
                  <a:ext uri="{FF2B5EF4-FFF2-40B4-BE49-F238E27FC236}">
                    <a16:creationId xmlns:a16="http://schemas.microsoft.com/office/drawing/2014/main" id="{A38EE4D7-93B3-A144-AF98-57C621B93B5F}"/>
                  </a:ext>
                </a:extLst>
              </p:cNvPr>
              <p:cNvGrpSpPr/>
              <p:nvPr/>
            </p:nvGrpSpPr>
            <p:grpSpPr>
              <a:xfrm>
                <a:off x="4585489" y="2617229"/>
                <a:ext cx="1670859" cy="582567"/>
                <a:chOff x="6182958" y="4658489"/>
                <a:chExt cx="1670859" cy="582567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0DBB392A-4773-3F4A-A8D7-D87A589615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82958" y="4795721"/>
                  <a:ext cx="1575974" cy="445335"/>
                </a:xfrm>
                <a:prstGeom prst="roundRect">
                  <a:avLst>
                    <a:gd name="adj" fmla="val 7581"/>
                  </a:avLst>
                </a:prstGeom>
                <a:solidFill>
                  <a:schemeClr val="bg1"/>
                </a:solidFill>
                <a:ln w="12700">
                  <a:solidFill>
                    <a:srgbClr val="2E3961"/>
                  </a:solidFill>
                </a:ln>
                <a:effectLst>
                  <a:softEdge rad="0"/>
                </a:effectLst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Triggered </a:t>
                  </a:r>
                </a:p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Send</a:t>
                  </a:r>
                </a:p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Queued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D1532C6-066C-7643-BC53-70B51BB528EE}"/>
                    </a:ext>
                  </a:extLst>
                </p:cNvPr>
                <p:cNvSpPr/>
                <p:nvPr/>
              </p:nvSpPr>
              <p:spPr>
                <a:xfrm>
                  <a:off x="7628944" y="4658489"/>
                  <a:ext cx="224873" cy="23462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alesforce Sans"/>
                      <a:cs typeface="Salesforce Sans"/>
                    </a:rPr>
                    <a:t>2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0A8140-D75B-0C45-A8B9-7A46436C174A}"/>
                  </a:ext>
                </a:extLst>
              </p:cNvPr>
              <p:cNvSpPr txBox="1"/>
              <p:nvPr/>
            </p:nvSpPr>
            <p:spPr>
              <a:xfrm>
                <a:off x="4965977" y="2209798"/>
                <a:ext cx="1099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Marketing Cloud </a:t>
                </a:r>
              </a:p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Processing</a:t>
                </a:r>
                <a:endParaRPr lang="en-US" sz="1000" dirty="0">
                  <a:solidFill>
                    <a:schemeClr val="bg1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B0892B-011A-2149-BF35-5144723C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935" y="2276337"/>
              <a:ext cx="338556" cy="352331"/>
            </a:xfrm>
            <a:custGeom>
              <a:avLst/>
              <a:gdLst>
                <a:gd name="T0" fmla="*/ 84863999 w 727"/>
                <a:gd name="T1" fmla="*/ 46384267 h 729"/>
                <a:gd name="T2" fmla="*/ 83108369 w 727"/>
                <a:gd name="T3" fmla="*/ 54481301 h 729"/>
                <a:gd name="T4" fmla="*/ 75382708 w 727"/>
                <a:gd name="T5" fmla="*/ 68824279 h 729"/>
                <a:gd name="T6" fmla="*/ 62740872 w 727"/>
                <a:gd name="T7" fmla="*/ 79119249 h 729"/>
                <a:gd name="T8" fmla="*/ 51035647 w 727"/>
                <a:gd name="T9" fmla="*/ 83283438 h 729"/>
                <a:gd name="T10" fmla="*/ 42373375 w 727"/>
                <a:gd name="T11" fmla="*/ 84208813 h 729"/>
                <a:gd name="T12" fmla="*/ 36052629 w 727"/>
                <a:gd name="T13" fmla="*/ 83630284 h 729"/>
                <a:gd name="T14" fmla="*/ 25868881 w 727"/>
                <a:gd name="T15" fmla="*/ 80738656 h 729"/>
                <a:gd name="T16" fmla="*/ 12407683 w 727"/>
                <a:gd name="T17" fmla="*/ 71716247 h 729"/>
                <a:gd name="T18" fmla="*/ 3277449 w 727"/>
                <a:gd name="T19" fmla="*/ 58413807 h 729"/>
                <a:gd name="T20" fmla="*/ 351057 w 727"/>
                <a:gd name="T21" fmla="*/ 48581864 h 729"/>
                <a:gd name="T22" fmla="*/ 0 w 727"/>
                <a:gd name="T23" fmla="*/ 42104237 h 729"/>
                <a:gd name="T24" fmla="*/ 819362 w 727"/>
                <a:gd name="T25" fmla="*/ 33544515 h 729"/>
                <a:gd name="T26" fmla="*/ 5033422 w 727"/>
                <a:gd name="T27" fmla="*/ 21977664 h 729"/>
                <a:gd name="T28" fmla="*/ 15334075 w 727"/>
                <a:gd name="T29" fmla="*/ 9716441 h 729"/>
                <a:gd name="T30" fmla="*/ 29848788 w 727"/>
                <a:gd name="T31" fmla="*/ 1850751 h 729"/>
                <a:gd name="T32" fmla="*/ 38159659 w 727"/>
                <a:gd name="T33" fmla="*/ 231344 h 729"/>
                <a:gd name="T34" fmla="*/ 44597653 w 727"/>
                <a:gd name="T35" fmla="*/ 231344 h 729"/>
                <a:gd name="T36" fmla="*/ 53142334 w 727"/>
                <a:gd name="T37" fmla="*/ 1388063 h 729"/>
                <a:gd name="T38" fmla="*/ 66252474 w 727"/>
                <a:gd name="T39" fmla="*/ 7171659 h 729"/>
                <a:gd name="T40" fmla="*/ 77723890 w 727"/>
                <a:gd name="T41" fmla="*/ 18623008 h 729"/>
                <a:gd name="T42" fmla="*/ 83576331 w 727"/>
                <a:gd name="T43" fmla="*/ 31578263 h 729"/>
                <a:gd name="T44" fmla="*/ 84981246 w 727"/>
                <a:gd name="T45" fmla="*/ 39906640 h 729"/>
                <a:gd name="T46" fmla="*/ 74095040 w 727"/>
                <a:gd name="T47" fmla="*/ 38865423 h 729"/>
                <a:gd name="T48" fmla="*/ 70349286 w 727"/>
                <a:gd name="T49" fmla="*/ 27298572 h 729"/>
                <a:gd name="T50" fmla="*/ 62623967 w 727"/>
                <a:gd name="T51" fmla="*/ 18044819 h 729"/>
                <a:gd name="T52" fmla="*/ 51855009 w 727"/>
                <a:gd name="T53" fmla="*/ 12145381 h 729"/>
                <a:gd name="T54" fmla="*/ 42373375 w 727"/>
                <a:gd name="T55" fmla="*/ 10757318 h 729"/>
                <a:gd name="T56" fmla="*/ 30317093 w 727"/>
                <a:gd name="T57" fmla="*/ 13302100 h 729"/>
                <a:gd name="T58" fmla="*/ 20133344 w 727"/>
                <a:gd name="T59" fmla="*/ 20126913 h 729"/>
                <a:gd name="T60" fmla="*/ 13227045 w 727"/>
                <a:gd name="T61" fmla="*/ 29958856 h 729"/>
                <a:gd name="T62" fmla="*/ 10652053 w 727"/>
                <a:gd name="T63" fmla="*/ 42104237 h 729"/>
                <a:gd name="T64" fmla="*/ 12290778 w 727"/>
                <a:gd name="T65" fmla="*/ 51242488 h 729"/>
                <a:gd name="T66" fmla="*/ 18143219 w 727"/>
                <a:gd name="T67" fmla="*/ 61883964 h 729"/>
                <a:gd name="T68" fmla="*/ 27624853 w 727"/>
                <a:gd name="T69" fmla="*/ 69518310 h 729"/>
                <a:gd name="T70" fmla="*/ 39330079 w 727"/>
                <a:gd name="T71" fmla="*/ 73335653 h 729"/>
                <a:gd name="T72" fmla="*/ 48811369 w 727"/>
                <a:gd name="T73" fmla="*/ 72757124 h 729"/>
                <a:gd name="T74" fmla="*/ 60165538 w 727"/>
                <a:gd name="T75" fmla="*/ 68014745 h 729"/>
                <a:gd name="T76" fmla="*/ 68827809 w 727"/>
                <a:gd name="T77" fmla="*/ 59455024 h 729"/>
                <a:gd name="T78" fmla="*/ 73626735 w 727"/>
                <a:gd name="T79" fmla="*/ 48350520 h 729"/>
                <a:gd name="T80" fmla="*/ 38393811 w 727"/>
                <a:gd name="T81" fmla="*/ 47540987 h 729"/>
                <a:gd name="T82" fmla="*/ 36871992 w 727"/>
                <a:gd name="T83" fmla="*/ 44649019 h 729"/>
                <a:gd name="T84" fmla="*/ 37925506 w 727"/>
                <a:gd name="T85" fmla="*/ 20473759 h 729"/>
                <a:gd name="T86" fmla="*/ 40032536 w 727"/>
                <a:gd name="T87" fmla="*/ 17582131 h 729"/>
                <a:gd name="T88" fmla="*/ 42607528 w 727"/>
                <a:gd name="T89" fmla="*/ 16888099 h 729"/>
                <a:gd name="T90" fmla="*/ 45884977 w 727"/>
                <a:gd name="T91" fmla="*/ 18276162 h 729"/>
                <a:gd name="T92" fmla="*/ 47289892 w 727"/>
                <a:gd name="T93" fmla="*/ 21283632 h 729"/>
                <a:gd name="T94" fmla="*/ 59697575 w 727"/>
                <a:gd name="T95" fmla="*/ 52630551 h 729"/>
                <a:gd name="T96" fmla="*/ 60165538 w 727"/>
                <a:gd name="T97" fmla="*/ 56216210 h 729"/>
                <a:gd name="T98" fmla="*/ 58760965 w 727"/>
                <a:gd name="T99" fmla="*/ 58645151 h 729"/>
                <a:gd name="T100" fmla="*/ 55717668 w 727"/>
                <a:gd name="T101" fmla="*/ 59801870 h 729"/>
                <a:gd name="T102" fmla="*/ 52557124 w 727"/>
                <a:gd name="T103" fmla="*/ 58645151 h 7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27" h="729">
                  <a:moveTo>
                    <a:pt x="726" y="364"/>
                  </a:moveTo>
                  <a:lnTo>
                    <a:pt x="726" y="364"/>
                  </a:lnTo>
                  <a:lnTo>
                    <a:pt x="726" y="383"/>
                  </a:lnTo>
                  <a:lnTo>
                    <a:pt x="725" y="401"/>
                  </a:lnTo>
                  <a:lnTo>
                    <a:pt x="722" y="420"/>
                  </a:lnTo>
                  <a:lnTo>
                    <a:pt x="719" y="438"/>
                  </a:lnTo>
                  <a:lnTo>
                    <a:pt x="714" y="455"/>
                  </a:lnTo>
                  <a:lnTo>
                    <a:pt x="710" y="471"/>
                  </a:lnTo>
                  <a:lnTo>
                    <a:pt x="698" y="505"/>
                  </a:lnTo>
                  <a:lnTo>
                    <a:pt x="682" y="538"/>
                  </a:lnTo>
                  <a:lnTo>
                    <a:pt x="664" y="567"/>
                  </a:lnTo>
                  <a:lnTo>
                    <a:pt x="644" y="595"/>
                  </a:lnTo>
                  <a:lnTo>
                    <a:pt x="620" y="620"/>
                  </a:lnTo>
                  <a:lnTo>
                    <a:pt x="594" y="644"/>
                  </a:lnTo>
                  <a:lnTo>
                    <a:pt x="566" y="666"/>
                  </a:lnTo>
                  <a:lnTo>
                    <a:pt x="536" y="684"/>
                  </a:lnTo>
                  <a:lnTo>
                    <a:pt x="504" y="698"/>
                  </a:lnTo>
                  <a:lnTo>
                    <a:pt x="471" y="712"/>
                  </a:lnTo>
                  <a:lnTo>
                    <a:pt x="454" y="716"/>
                  </a:lnTo>
                  <a:lnTo>
                    <a:pt x="436" y="720"/>
                  </a:lnTo>
                  <a:lnTo>
                    <a:pt x="418" y="723"/>
                  </a:lnTo>
                  <a:lnTo>
                    <a:pt x="401" y="726"/>
                  </a:lnTo>
                  <a:lnTo>
                    <a:pt x="381" y="726"/>
                  </a:lnTo>
                  <a:lnTo>
                    <a:pt x="362" y="728"/>
                  </a:lnTo>
                  <a:lnTo>
                    <a:pt x="345" y="726"/>
                  </a:lnTo>
                  <a:lnTo>
                    <a:pt x="326" y="726"/>
                  </a:lnTo>
                  <a:lnTo>
                    <a:pt x="308" y="723"/>
                  </a:lnTo>
                  <a:lnTo>
                    <a:pt x="290" y="720"/>
                  </a:lnTo>
                  <a:lnTo>
                    <a:pt x="272" y="716"/>
                  </a:lnTo>
                  <a:lnTo>
                    <a:pt x="255" y="712"/>
                  </a:lnTo>
                  <a:lnTo>
                    <a:pt x="221" y="698"/>
                  </a:lnTo>
                  <a:lnTo>
                    <a:pt x="190" y="684"/>
                  </a:lnTo>
                  <a:lnTo>
                    <a:pt x="159" y="666"/>
                  </a:lnTo>
                  <a:lnTo>
                    <a:pt x="131" y="644"/>
                  </a:lnTo>
                  <a:lnTo>
                    <a:pt x="106" y="620"/>
                  </a:lnTo>
                  <a:lnTo>
                    <a:pt x="82" y="595"/>
                  </a:lnTo>
                  <a:lnTo>
                    <a:pt x="62" y="567"/>
                  </a:lnTo>
                  <a:lnTo>
                    <a:pt x="43" y="538"/>
                  </a:lnTo>
                  <a:lnTo>
                    <a:pt x="28" y="505"/>
                  </a:lnTo>
                  <a:lnTo>
                    <a:pt x="16" y="471"/>
                  </a:lnTo>
                  <a:lnTo>
                    <a:pt x="10" y="455"/>
                  </a:lnTo>
                  <a:lnTo>
                    <a:pt x="7" y="438"/>
                  </a:lnTo>
                  <a:lnTo>
                    <a:pt x="3" y="420"/>
                  </a:lnTo>
                  <a:lnTo>
                    <a:pt x="1" y="401"/>
                  </a:lnTo>
                  <a:lnTo>
                    <a:pt x="0" y="383"/>
                  </a:lnTo>
                  <a:lnTo>
                    <a:pt x="0" y="364"/>
                  </a:lnTo>
                  <a:lnTo>
                    <a:pt x="0" y="345"/>
                  </a:lnTo>
                  <a:lnTo>
                    <a:pt x="1" y="327"/>
                  </a:lnTo>
                  <a:lnTo>
                    <a:pt x="3" y="308"/>
                  </a:lnTo>
                  <a:lnTo>
                    <a:pt x="7" y="290"/>
                  </a:lnTo>
                  <a:lnTo>
                    <a:pt x="10" y="273"/>
                  </a:lnTo>
                  <a:lnTo>
                    <a:pt x="16" y="256"/>
                  </a:lnTo>
                  <a:lnTo>
                    <a:pt x="28" y="222"/>
                  </a:lnTo>
                  <a:lnTo>
                    <a:pt x="43" y="190"/>
                  </a:lnTo>
                  <a:lnTo>
                    <a:pt x="62" y="161"/>
                  </a:lnTo>
                  <a:lnTo>
                    <a:pt x="82" y="133"/>
                  </a:lnTo>
                  <a:lnTo>
                    <a:pt x="106" y="106"/>
                  </a:lnTo>
                  <a:lnTo>
                    <a:pt x="131" y="84"/>
                  </a:lnTo>
                  <a:lnTo>
                    <a:pt x="159" y="62"/>
                  </a:lnTo>
                  <a:lnTo>
                    <a:pt x="190" y="44"/>
                  </a:lnTo>
                  <a:lnTo>
                    <a:pt x="221" y="29"/>
                  </a:lnTo>
                  <a:lnTo>
                    <a:pt x="255" y="16"/>
                  </a:lnTo>
                  <a:lnTo>
                    <a:pt x="272" y="12"/>
                  </a:lnTo>
                  <a:lnTo>
                    <a:pt x="290" y="7"/>
                  </a:lnTo>
                  <a:lnTo>
                    <a:pt x="308" y="4"/>
                  </a:lnTo>
                  <a:lnTo>
                    <a:pt x="326" y="2"/>
                  </a:lnTo>
                  <a:lnTo>
                    <a:pt x="345" y="2"/>
                  </a:lnTo>
                  <a:lnTo>
                    <a:pt x="362" y="0"/>
                  </a:lnTo>
                  <a:lnTo>
                    <a:pt x="381" y="2"/>
                  </a:lnTo>
                  <a:lnTo>
                    <a:pt x="401" y="2"/>
                  </a:lnTo>
                  <a:lnTo>
                    <a:pt x="418" y="4"/>
                  </a:lnTo>
                  <a:lnTo>
                    <a:pt x="436" y="7"/>
                  </a:lnTo>
                  <a:lnTo>
                    <a:pt x="454" y="12"/>
                  </a:lnTo>
                  <a:lnTo>
                    <a:pt x="471" y="16"/>
                  </a:lnTo>
                  <a:lnTo>
                    <a:pt x="504" y="29"/>
                  </a:lnTo>
                  <a:lnTo>
                    <a:pt x="536" y="44"/>
                  </a:lnTo>
                  <a:lnTo>
                    <a:pt x="566" y="62"/>
                  </a:lnTo>
                  <a:lnTo>
                    <a:pt x="594" y="84"/>
                  </a:lnTo>
                  <a:lnTo>
                    <a:pt x="620" y="106"/>
                  </a:lnTo>
                  <a:lnTo>
                    <a:pt x="644" y="133"/>
                  </a:lnTo>
                  <a:lnTo>
                    <a:pt x="664" y="161"/>
                  </a:lnTo>
                  <a:lnTo>
                    <a:pt x="682" y="190"/>
                  </a:lnTo>
                  <a:lnTo>
                    <a:pt x="698" y="222"/>
                  </a:lnTo>
                  <a:lnTo>
                    <a:pt x="710" y="256"/>
                  </a:lnTo>
                  <a:lnTo>
                    <a:pt x="714" y="273"/>
                  </a:lnTo>
                  <a:lnTo>
                    <a:pt x="719" y="290"/>
                  </a:lnTo>
                  <a:lnTo>
                    <a:pt x="722" y="308"/>
                  </a:lnTo>
                  <a:lnTo>
                    <a:pt x="725" y="327"/>
                  </a:lnTo>
                  <a:lnTo>
                    <a:pt x="726" y="345"/>
                  </a:lnTo>
                  <a:lnTo>
                    <a:pt x="726" y="364"/>
                  </a:lnTo>
                  <a:close/>
                  <a:moveTo>
                    <a:pt x="635" y="364"/>
                  </a:moveTo>
                  <a:lnTo>
                    <a:pt x="635" y="364"/>
                  </a:lnTo>
                  <a:lnTo>
                    <a:pt x="633" y="336"/>
                  </a:lnTo>
                  <a:lnTo>
                    <a:pt x="629" y="309"/>
                  </a:lnTo>
                  <a:lnTo>
                    <a:pt x="622" y="284"/>
                  </a:lnTo>
                  <a:lnTo>
                    <a:pt x="613" y="259"/>
                  </a:lnTo>
                  <a:lnTo>
                    <a:pt x="601" y="236"/>
                  </a:lnTo>
                  <a:lnTo>
                    <a:pt x="588" y="214"/>
                  </a:lnTo>
                  <a:lnTo>
                    <a:pt x="572" y="193"/>
                  </a:lnTo>
                  <a:lnTo>
                    <a:pt x="554" y="174"/>
                  </a:lnTo>
                  <a:lnTo>
                    <a:pt x="535" y="156"/>
                  </a:lnTo>
                  <a:lnTo>
                    <a:pt x="514" y="140"/>
                  </a:lnTo>
                  <a:lnTo>
                    <a:pt x="492" y="127"/>
                  </a:lnTo>
                  <a:lnTo>
                    <a:pt x="467" y="115"/>
                  </a:lnTo>
                  <a:lnTo>
                    <a:pt x="443" y="105"/>
                  </a:lnTo>
                  <a:lnTo>
                    <a:pt x="417" y="99"/>
                  </a:lnTo>
                  <a:lnTo>
                    <a:pt x="390" y="94"/>
                  </a:lnTo>
                  <a:lnTo>
                    <a:pt x="362" y="93"/>
                  </a:lnTo>
                  <a:lnTo>
                    <a:pt x="336" y="94"/>
                  </a:lnTo>
                  <a:lnTo>
                    <a:pt x="309" y="99"/>
                  </a:lnTo>
                  <a:lnTo>
                    <a:pt x="283" y="105"/>
                  </a:lnTo>
                  <a:lnTo>
                    <a:pt x="259" y="115"/>
                  </a:lnTo>
                  <a:lnTo>
                    <a:pt x="236" y="127"/>
                  </a:lnTo>
                  <a:lnTo>
                    <a:pt x="212" y="140"/>
                  </a:lnTo>
                  <a:lnTo>
                    <a:pt x="191" y="156"/>
                  </a:lnTo>
                  <a:lnTo>
                    <a:pt x="172" y="174"/>
                  </a:lnTo>
                  <a:lnTo>
                    <a:pt x="155" y="193"/>
                  </a:lnTo>
                  <a:lnTo>
                    <a:pt x="138" y="214"/>
                  </a:lnTo>
                  <a:lnTo>
                    <a:pt x="125" y="236"/>
                  </a:lnTo>
                  <a:lnTo>
                    <a:pt x="113" y="259"/>
                  </a:lnTo>
                  <a:lnTo>
                    <a:pt x="105" y="284"/>
                  </a:lnTo>
                  <a:lnTo>
                    <a:pt x="97" y="309"/>
                  </a:lnTo>
                  <a:lnTo>
                    <a:pt x="93" y="336"/>
                  </a:lnTo>
                  <a:lnTo>
                    <a:pt x="91" y="364"/>
                  </a:lnTo>
                  <a:lnTo>
                    <a:pt x="93" y="390"/>
                  </a:lnTo>
                  <a:lnTo>
                    <a:pt x="97" y="418"/>
                  </a:lnTo>
                  <a:lnTo>
                    <a:pt x="105" y="443"/>
                  </a:lnTo>
                  <a:lnTo>
                    <a:pt x="113" y="469"/>
                  </a:lnTo>
                  <a:lnTo>
                    <a:pt x="125" y="492"/>
                  </a:lnTo>
                  <a:lnTo>
                    <a:pt x="138" y="514"/>
                  </a:lnTo>
                  <a:lnTo>
                    <a:pt x="155" y="535"/>
                  </a:lnTo>
                  <a:lnTo>
                    <a:pt x="172" y="554"/>
                  </a:lnTo>
                  <a:lnTo>
                    <a:pt x="191" y="572"/>
                  </a:lnTo>
                  <a:lnTo>
                    <a:pt x="212" y="588"/>
                  </a:lnTo>
                  <a:lnTo>
                    <a:pt x="236" y="601"/>
                  </a:lnTo>
                  <a:lnTo>
                    <a:pt x="259" y="613"/>
                  </a:lnTo>
                  <a:lnTo>
                    <a:pt x="283" y="623"/>
                  </a:lnTo>
                  <a:lnTo>
                    <a:pt x="309" y="629"/>
                  </a:lnTo>
                  <a:lnTo>
                    <a:pt x="336" y="634"/>
                  </a:lnTo>
                  <a:lnTo>
                    <a:pt x="362" y="635"/>
                  </a:lnTo>
                  <a:lnTo>
                    <a:pt x="390" y="634"/>
                  </a:lnTo>
                  <a:lnTo>
                    <a:pt x="417" y="629"/>
                  </a:lnTo>
                  <a:lnTo>
                    <a:pt x="443" y="623"/>
                  </a:lnTo>
                  <a:lnTo>
                    <a:pt x="467" y="613"/>
                  </a:lnTo>
                  <a:lnTo>
                    <a:pt x="492" y="601"/>
                  </a:lnTo>
                  <a:lnTo>
                    <a:pt x="514" y="588"/>
                  </a:lnTo>
                  <a:lnTo>
                    <a:pt x="535" y="572"/>
                  </a:lnTo>
                  <a:lnTo>
                    <a:pt x="554" y="554"/>
                  </a:lnTo>
                  <a:lnTo>
                    <a:pt x="572" y="535"/>
                  </a:lnTo>
                  <a:lnTo>
                    <a:pt x="588" y="514"/>
                  </a:lnTo>
                  <a:lnTo>
                    <a:pt x="601" y="492"/>
                  </a:lnTo>
                  <a:lnTo>
                    <a:pt x="613" y="469"/>
                  </a:lnTo>
                  <a:lnTo>
                    <a:pt x="622" y="443"/>
                  </a:lnTo>
                  <a:lnTo>
                    <a:pt x="629" y="418"/>
                  </a:lnTo>
                  <a:lnTo>
                    <a:pt x="633" y="390"/>
                  </a:lnTo>
                  <a:lnTo>
                    <a:pt x="635" y="364"/>
                  </a:lnTo>
                  <a:close/>
                  <a:moveTo>
                    <a:pt x="449" y="507"/>
                  </a:moveTo>
                  <a:lnTo>
                    <a:pt x="328" y="411"/>
                  </a:lnTo>
                  <a:lnTo>
                    <a:pt x="323" y="404"/>
                  </a:lnTo>
                  <a:lnTo>
                    <a:pt x="318" y="395"/>
                  </a:lnTo>
                  <a:lnTo>
                    <a:pt x="315" y="386"/>
                  </a:lnTo>
                  <a:lnTo>
                    <a:pt x="315" y="377"/>
                  </a:lnTo>
                  <a:lnTo>
                    <a:pt x="323" y="184"/>
                  </a:lnTo>
                  <a:lnTo>
                    <a:pt x="324" y="177"/>
                  </a:lnTo>
                  <a:lnTo>
                    <a:pt x="327" y="168"/>
                  </a:lnTo>
                  <a:lnTo>
                    <a:pt x="330" y="162"/>
                  </a:lnTo>
                  <a:lnTo>
                    <a:pt x="336" y="156"/>
                  </a:lnTo>
                  <a:lnTo>
                    <a:pt x="342" y="152"/>
                  </a:lnTo>
                  <a:lnTo>
                    <a:pt x="349" y="149"/>
                  </a:lnTo>
                  <a:lnTo>
                    <a:pt x="356" y="146"/>
                  </a:lnTo>
                  <a:lnTo>
                    <a:pt x="364" y="146"/>
                  </a:lnTo>
                  <a:lnTo>
                    <a:pt x="373" y="147"/>
                  </a:lnTo>
                  <a:lnTo>
                    <a:pt x="380" y="149"/>
                  </a:lnTo>
                  <a:lnTo>
                    <a:pt x="386" y="153"/>
                  </a:lnTo>
                  <a:lnTo>
                    <a:pt x="392" y="158"/>
                  </a:lnTo>
                  <a:lnTo>
                    <a:pt x="396" y="164"/>
                  </a:lnTo>
                  <a:lnTo>
                    <a:pt x="399" y="169"/>
                  </a:lnTo>
                  <a:lnTo>
                    <a:pt x="402" y="177"/>
                  </a:lnTo>
                  <a:lnTo>
                    <a:pt x="404" y="184"/>
                  </a:lnTo>
                  <a:lnTo>
                    <a:pt x="411" y="356"/>
                  </a:lnTo>
                  <a:lnTo>
                    <a:pt x="505" y="449"/>
                  </a:lnTo>
                  <a:lnTo>
                    <a:pt x="510" y="455"/>
                  </a:lnTo>
                  <a:lnTo>
                    <a:pt x="513" y="463"/>
                  </a:lnTo>
                  <a:lnTo>
                    <a:pt x="515" y="470"/>
                  </a:lnTo>
                  <a:lnTo>
                    <a:pt x="515" y="477"/>
                  </a:lnTo>
                  <a:lnTo>
                    <a:pt x="514" y="486"/>
                  </a:lnTo>
                  <a:lnTo>
                    <a:pt x="511" y="494"/>
                  </a:lnTo>
                  <a:lnTo>
                    <a:pt x="508" y="499"/>
                  </a:lnTo>
                  <a:lnTo>
                    <a:pt x="502" y="507"/>
                  </a:lnTo>
                  <a:lnTo>
                    <a:pt x="496" y="511"/>
                  </a:lnTo>
                  <a:lnTo>
                    <a:pt x="489" y="514"/>
                  </a:lnTo>
                  <a:lnTo>
                    <a:pt x="483" y="516"/>
                  </a:lnTo>
                  <a:lnTo>
                    <a:pt x="476" y="517"/>
                  </a:lnTo>
                  <a:lnTo>
                    <a:pt x="468" y="516"/>
                  </a:lnTo>
                  <a:lnTo>
                    <a:pt x="461" y="514"/>
                  </a:lnTo>
                  <a:lnTo>
                    <a:pt x="455" y="511"/>
                  </a:lnTo>
                  <a:lnTo>
                    <a:pt x="449" y="5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3" name="SC MC Arrow">
            <a:extLst>
              <a:ext uri="{FF2B5EF4-FFF2-40B4-BE49-F238E27FC236}">
                <a16:creationId xmlns:a16="http://schemas.microsoft.com/office/drawing/2014/main" id="{9F48D420-C3D8-BD4F-AB57-6C204FD8DD5C}"/>
              </a:ext>
            </a:extLst>
          </p:cNvPr>
          <p:cNvCxnSpPr>
            <a:cxnSpLocks/>
          </p:cNvCxnSpPr>
          <p:nvPr/>
        </p:nvCxnSpPr>
        <p:spPr>
          <a:xfrm>
            <a:off x="8949114" y="3084946"/>
            <a:ext cx="0" cy="989853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9A9027-F237-3144-ACCE-92D961BB295A}"/>
              </a:ext>
            </a:extLst>
          </p:cNvPr>
          <p:cNvGrpSpPr/>
          <p:nvPr/>
        </p:nvGrpSpPr>
        <p:grpSpPr>
          <a:xfrm>
            <a:off x="5003915" y="4947125"/>
            <a:ext cx="2532038" cy="1615827"/>
            <a:chOff x="4568705" y="4924585"/>
            <a:chExt cx="2532038" cy="161582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7225215-2D97-584E-9D45-1D51CB9DD183}"/>
                </a:ext>
              </a:extLst>
            </p:cNvPr>
            <p:cNvSpPr/>
            <p:nvPr/>
          </p:nvSpPr>
          <p:spPr>
            <a:xfrm>
              <a:off x="4981660" y="5155417"/>
              <a:ext cx="211908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/>
                <a:t>{</a:t>
              </a:r>
            </a:p>
            <a:p>
              <a:r>
                <a:rPr lang="en-US" sz="700" dirty="0"/>
                <a:t>    "</a:t>
              </a:r>
              <a:r>
                <a:rPr lang="en-US" sz="700" dirty="0" err="1"/>
                <a:t>deliveryTime</a:t>
              </a:r>
              <a:r>
                <a:rPr lang="en-US" sz="700" dirty="0"/>
                <a:t>": "2014-09-18T07:38:34.943",</a:t>
              </a:r>
            </a:p>
            <a:p>
              <a:r>
                <a:rPr lang="en-US" sz="700" dirty="0"/>
                <a:t>    "id": "bd52a488-2f5c-de11-92ee-001cc494ae9e",</a:t>
              </a:r>
            </a:p>
            <a:p>
              <a:r>
                <a:rPr lang="en-US" sz="700" dirty="0"/>
                <a:t>    "</a:t>
              </a:r>
              <a:r>
                <a:rPr lang="en-US" sz="700" dirty="0" err="1"/>
                <a:t>messageId</a:t>
              </a:r>
              <a:r>
                <a:rPr lang="en-US" sz="700" dirty="0"/>
                <a:t>": "a7038ea5-51b7-4574-ac22-183654378dd2",</a:t>
              </a:r>
            </a:p>
            <a:p>
              <a:r>
                <a:rPr lang="en-US" sz="700" dirty="0">
                  <a:solidFill>
                    <a:srgbClr val="FF0000"/>
                  </a:solidFill>
                </a:rPr>
                <a:t>    "status": "Sent",</a:t>
              </a:r>
            </a:p>
            <a:p>
              <a:r>
                <a:rPr lang="en-US" sz="700" dirty="0"/>
                <a:t>    "to": {</a:t>
              </a:r>
            </a:p>
            <a:p>
              <a:r>
                <a:rPr lang="en-US" sz="700" dirty="0"/>
                <a:t>        "address": "</a:t>
              </a:r>
              <a:r>
                <a:rPr lang="en-US" sz="700" dirty="0" err="1"/>
                <a:t>example@example.com</a:t>
              </a:r>
              <a:r>
                <a:rPr lang="en-US" sz="700" dirty="0"/>
                <a:t>",</a:t>
              </a:r>
            </a:p>
            <a:p>
              <a:r>
                <a:rPr lang="en-US" sz="700" dirty="0"/>
                <a:t>        "id": 195711367,</a:t>
              </a:r>
            </a:p>
            <a:p>
              <a:r>
                <a:rPr lang="en-US" sz="700" dirty="0"/>
                <a:t>        "key": "</a:t>
              </a:r>
              <a:r>
                <a:rPr lang="en-US" sz="700" dirty="0" err="1"/>
                <a:t>example@example.com</a:t>
              </a:r>
              <a:r>
                <a:rPr lang="en-US" sz="700" dirty="0"/>
                <a:t>"</a:t>
              </a:r>
            </a:p>
            <a:p>
              <a:r>
                <a:rPr lang="en-US" sz="700" dirty="0"/>
                <a:t>    }</a:t>
              </a:r>
            </a:p>
            <a:p>
              <a:r>
                <a:rPr lang="en-US" sz="700" dirty="0"/>
                <a:t>}</a:t>
              </a:r>
              <a:endParaRPr lang="en-US" sz="700" b="1" dirty="0">
                <a:latin typeface="DSCDefaultFontRegular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A4C36F7-1650-9244-8485-F17BA6FF5ED2}"/>
                </a:ext>
              </a:extLst>
            </p:cNvPr>
            <p:cNvSpPr/>
            <p:nvPr/>
          </p:nvSpPr>
          <p:spPr>
            <a:xfrm>
              <a:off x="4981660" y="4924585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Response: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840B89B-229C-6F45-A051-5E6F092FB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705" y="4966185"/>
              <a:ext cx="299914" cy="378463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80F3A6-65FA-2E45-B68B-8582BF1B1D99}"/>
              </a:ext>
            </a:extLst>
          </p:cNvPr>
          <p:cNvGrpSpPr/>
          <p:nvPr/>
        </p:nvGrpSpPr>
        <p:grpSpPr>
          <a:xfrm>
            <a:off x="324040" y="1643021"/>
            <a:ext cx="1596340" cy="1328108"/>
            <a:chOff x="1283468" y="4065606"/>
            <a:chExt cx="1596340" cy="1328108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8EE871E6-840F-A046-BC62-A6D03C219CEC}"/>
                </a:ext>
              </a:extLst>
            </p:cNvPr>
            <p:cNvSpPr/>
            <p:nvPr/>
          </p:nvSpPr>
          <p:spPr>
            <a:xfrm>
              <a:off x="1283468" y="4200606"/>
              <a:ext cx="1596340" cy="1193108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NTO events such as order confirmation, purchase receipt, </a:t>
              </a:r>
              <a:r>
                <a:rPr lang="en-US" sz="800" dirty="0" err="1">
                  <a:solidFill>
                    <a:schemeClr val="tx1"/>
                  </a:solidFill>
                  <a:latin typeface="Salesforce Sans"/>
                  <a:cs typeface="Salesforce Sans"/>
                </a:rPr>
                <a:t>etc</a:t>
              </a:r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 occur causing NTO to send an API call to Marketing Cloud to send a transactional message.</a:t>
              </a:r>
            </a:p>
          </p:txBody>
        </p:sp>
        <p:sp>
          <p:nvSpPr>
            <p:cNvPr id="70" name="6">
              <a:extLst>
                <a:ext uri="{FF2B5EF4-FFF2-40B4-BE49-F238E27FC236}">
                  <a16:creationId xmlns:a16="http://schemas.microsoft.com/office/drawing/2014/main" id="{5C9C77C4-7437-8141-B5F3-267E1BB3B919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05622A-A276-7747-A68D-880AE6D6E31F}"/>
              </a:ext>
            </a:extLst>
          </p:cNvPr>
          <p:cNvGrpSpPr/>
          <p:nvPr/>
        </p:nvGrpSpPr>
        <p:grpSpPr>
          <a:xfrm>
            <a:off x="10315888" y="1646915"/>
            <a:ext cx="1596340" cy="1138641"/>
            <a:chOff x="1283468" y="4065606"/>
            <a:chExt cx="1596340" cy="1138641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8A6EB690-0A27-DD48-9E1A-DDABDEACB9B2}"/>
                </a:ext>
              </a:extLst>
            </p:cNvPr>
            <p:cNvSpPr/>
            <p:nvPr/>
          </p:nvSpPr>
          <p:spPr>
            <a:xfrm>
              <a:off x="1283468" y="4200606"/>
              <a:ext cx="1596340" cy="1003641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Marketing Cloud receives NTO’s request and responds back to NTO that the message has been queued.</a:t>
              </a:r>
            </a:p>
          </p:txBody>
        </p:sp>
        <p:sp>
          <p:nvSpPr>
            <p:cNvPr id="74" name="6">
              <a:extLst>
                <a:ext uri="{FF2B5EF4-FFF2-40B4-BE49-F238E27FC236}">
                  <a16:creationId xmlns:a16="http://schemas.microsoft.com/office/drawing/2014/main" id="{DAC007CF-7C84-3143-981F-0DE6ECE71358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2E7415-3CA7-0548-B403-C7FFCC444BEF}"/>
              </a:ext>
            </a:extLst>
          </p:cNvPr>
          <p:cNvGrpSpPr/>
          <p:nvPr/>
        </p:nvGrpSpPr>
        <p:grpSpPr>
          <a:xfrm>
            <a:off x="318761" y="3717760"/>
            <a:ext cx="1596340" cy="2154129"/>
            <a:chOff x="1283468" y="4065606"/>
            <a:chExt cx="1596340" cy="2154129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AB20182E-AB3C-2548-B22F-43D04C21D82E}"/>
                </a:ext>
              </a:extLst>
            </p:cNvPr>
            <p:cNvSpPr/>
            <p:nvPr/>
          </p:nvSpPr>
          <p:spPr>
            <a:xfrm>
              <a:off x="1283468" y="4200606"/>
              <a:ext cx="1596340" cy="2019129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NTO now wants to know the disposition of the message send. NTO makes another API call to Marketing Cloud to ask for the message status.</a:t>
              </a:r>
            </a:p>
            <a:p>
              <a:pPr algn="ctr"/>
              <a:endParaRPr lang="en-US" sz="800" dirty="0">
                <a:solidFill>
                  <a:schemeClr val="tx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* Note: NTO doesn’t know how long to wait before requesting so they may have to make this call multiple times if the message is still in the queue.</a:t>
              </a:r>
            </a:p>
          </p:txBody>
        </p:sp>
        <p:sp>
          <p:nvSpPr>
            <p:cNvPr id="84" name="6">
              <a:extLst>
                <a:ext uri="{FF2B5EF4-FFF2-40B4-BE49-F238E27FC236}">
                  <a16:creationId xmlns:a16="http://schemas.microsoft.com/office/drawing/2014/main" id="{C6721CE1-EDCA-CE44-AAEF-E40AD801DE6F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BFF66C7-CE45-2342-9DC2-F6C611E8EB77}"/>
              </a:ext>
            </a:extLst>
          </p:cNvPr>
          <p:cNvGrpSpPr/>
          <p:nvPr/>
        </p:nvGrpSpPr>
        <p:grpSpPr>
          <a:xfrm>
            <a:off x="10259803" y="4263218"/>
            <a:ext cx="1596340" cy="1138641"/>
            <a:chOff x="1283468" y="4065606"/>
            <a:chExt cx="1596340" cy="1138641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BD63615-8B49-4345-8D2F-FEB4BA4107FB}"/>
                </a:ext>
              </a:extLst>
            </p:cNvPr>
            <p:cNvSpPr/>
            <p:nvPr/>
          </p:nvSpPr>
          <p:spPr>
            <a:xfrm>
              <a:off x="1283468" y="4200606"/>
              <a:ext cx="1596340" cy="1003641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As Marketing Cloud processes the queue the message is sent, errors, or bounces.</a:t>
              </a:r>
            </a:p>
          </p:txBody>
        </p:sp>
        <p:sp>
          <p:nvSpPr>
            <p:cNvPr id="89" name="6">
              <a:extLst>
                <a:ext uri="{FF2B5EF4-FFF2-40B4-BE49-F238E27FC236}">
                  <a16:creationId xmlns:a16="http://schemas.microsoft.com/office/drawing/2014/main" id="{530ACD3A-64A6-6644-9CF7-E6CFDEBCA423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8456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C">
            <a:extLst>
              <a:ext uri="{FF2B5EF4-FFF2-40B4-BE49-F238E27FC236}">
                <a16:creationId xmlns:a16="http://schemas.microsoft.com/office/drawing/2014/main" id="{1905BC66-D619-CB44-9774-4F3055A57B32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65" y="1377529"/>
            <a:ext cx="1881017" cy="465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C MC Arrow">
            <a:extLst>
              <a:ext uri="{FF2B5EF4-FFF2-40B4-BE49-F238E27FC236}">
                <a16:creationId xmlns:a16="http://schemas.microsoft.com/office/drawing/2014/main" id="{DE380D57-8058-E94A-8D1C-348912B54BD7}"/>
              </a:ext>
            </a:extLst>
          </p:cNvPr>
          <p:cNvCxnSpPr>
            <a:cxnSpLocks/>
          </p:cNvCxnSpPr>
          <p:nvPr/>
        </p:nvCxnSpPr>
        <p:spPr>
          <a:xfrm>
            <a:off x="4259552" y="2680455"/>
            <a:ext cx="3254336" cy="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">
            <a:extLst>
              <a:ext uri="{FF2B5EF4-FFF2-40B4-BE49-F238E27FC236}">
                <a16:creationId xmlns:a16="http://schemas.microsoft.com/office/drawing/2014/main" id="{6E89ECA4-1EB3-224F-A72B-CD4D190E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63504"/>
            <a:ext cx="11045952" cy="601684"/>
          </a:xfrm>
        </p:spPr>
        <p:txBody>
          <a:bodyPr/>
          <a:lstStyle/>
          <a:p>
            <a:r>
              <a:rPr lang="en-US" dirty="0"/>
              <a:t>Transactional Sending </a:t>
            </a:r>
            <a:r>
              <a:rPr lang="en-US" b="1" dirty="0"/>
              <a:t>After</a:t>
            </a:r>
            <a:r>
              <a:rPr lang="en-US" dirty="0"/>
              <a:t> January Release</a:t>
            </a:r>
          </a:p>
        </p:txBody>
      </p:sp>
      <p:grpSp>
        <p:nvGrpSpPr>
          <p:cNvPr id="47" name="Group 7583">
            <a:extLst>
              <a:ext uri="{FF2B5EF4-FFF2-40B4-BE49-F238E27FC236}">
                <a16:creationId xmlns:a16="http://schemas.microsoft.com/office/drawing/2014/main" id="{AE8681E8-B2E8-0B4A-B5E0-1382D9601E8B}"/>
              </a:ext>
            </a:extLst>
          </p:cNvPr>
          <p:cNvGrpSpPr>
            <a:grpSpLocks/>
          </p:cNvGrpSpPr>
          <p:nvPr/>
        </p:nvGrpSpPr>
        <p:grpSpPr bwMode="auto">
          <a:xfrm>
            <a:off x="1140813" y="1964947"/>
            <a:ext cx="330411" cy="318343"/>
            <a:chOff x="7893880" y="4707656"/>
            <a:chExt cx="203200" cy="190500"/>
          </a:xfrm>
          <a:solidFill>
            <a:schemeClr val="bg1"/>
          </a:solidFill>
        </p:grpSpPr>
        <p:sp>
          <p:nvSpPr>
            <p:cNvPr id="48" name="Freeform 291">
              <a:extLst>
                <a:ext uri="{FF2B5EF4-FFF2-40B4-BE49-F238E27FC236}">
                  <a16:creationId xmlns:a16="http://schemas.microsoft.com/office/drawing/2014/main" id="{73FE873C-9B2C-0548-A5AF-E61DE6D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405" y="4736231"/>
              <a:ext cx="28575" cy="92075"/>
            </a:xfrm>
            <a:custGeom>
              <a:avLst/>
              <a:gdLst>
                <a:gd name="T0" fmla="*/ 2147483647 w 9"/>
                <a:gd name="T1" fmla="*/ 0 h 29"/>
                <a:gd name="T2" fmla="*/ 0 w 9"/>
                <a:gd name="T3" fmla="*/ 2147483647 h 29"/>
                <a:gd name="T4" fmla="*/ 2147483647 w 9"/>
                <a:gd name="T5" fmla="*/ 2147483647 h 29"/>
                <a:gd name="T6" fmla="*/ 0 w 9"/>
                <a:gd name="T7" fmla="*/ 2147483647 h 29"/>
                <a:gd name="T8" fmla="*/ 2147483647 w 9"/>
                <a:gd name="T9" fmla="*/ 2147483647 h 29"/>
                <a:gd name="T10" fmla="*/ 2147483647 w 9"/>
                <a:gd name="T11" fmla="*/ 2147483647 h 29"/>
                <a:gd name="T12" fmla="*/ 2147483647 w 9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29"/>
                <a:gd name="T23" fmla="*/ 9 w 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29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5" y="10"/>
                    <a:pt x="5" y="14"/>
                  </a:cubicBezTo>
                  <a:cubicBezTo>
                    <a:pt x="5" y="19"/>
                    <a:pt x="3" y="23"/>
                    <a:pt x="0" y="26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7" y="25"/>
                    <a:pt x="9" y="20"/>
                    <a:pt x="9" y="14"/>
                  </a:cubicBezTo>
                  <a:cubicBezTo>
                    <a:pt x="9" y="9"/>
                    <a:pt x="7" y="3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292">
              <a:extLst>
                <a:ext uri="{FF2B5EF4-FFF2-40B4-BE49-F238E27FC236}">
                  <a16:creationId xmlns:a16="http://schemas.microsoft.com/office/drawing/2014/main" id="{83E435A3-6177-0D4D-A18B-40537A59F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5805" y="4707656"/>
              <a:ext cx="41275" cy="146050"/>
            </a:xfrm>
            <a:custGeom>
              <a:avLst/>
              <a:gdLst>
                <a:gd name="T0" fmla="*/ 2147483647 w 13"/>
                <a:gd name="T1" fmla="*/ 0 h 46"/>
                <a:gd name="T2" fmla="*/ 0 w 13"/>
                <a:gd name="T3" fmla="*/ 2147483647 h 46"/>
                <a:gd name="T4" fmla="*/ 2147483647 w 13"/>
                <a:gd name="T5" fmla="*/ 2147483647 h 46"/>
                <a:gd name="T6" fmla="*/ 0 w 13"/>
                <a:gd name="T7" fmla="*/ 2147483647 h 46"/>
                <a:gd name="T8" fmla="*/ 2147483647 w 13"/>
                <a:gd name="T9" fmla="*/ 2147483647 h 46"/>
                <a:gd name="T10" fmla="*/ 2147483647 w 13"/>
                <a:gd name="T11" fmla="*/ 2147483647 h 46"/>
                <a:gd name="T12" fmla="*/ 2147483647 w 13"/>
                <a:gd name="T13" fmla="*/ 0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6"/>
                <a:gd name="T23" fmla="*/ 13 w 13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6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8"/>
                    <a:pt x="9" y="15"/>
                    <a:pt x="9" y="23"/>
                  </a:cubicBezTo>
                  <a:cubicBezTo>
                    <a:pt x="9" y="31"/>
                    <a:pt x="6" y="38"/>
                    <a:pt x="0" y="43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9" y="40"/>
                    <a:pt x="13" y="32"/>
                    <a:pt x="13" y="23"/>
                  </a:cubicBezTo>
                  <a:cubicBezTo>
                    <a:pt x="13" y="14"/>
                    <a:pt x="9" y="6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293">
              <a:extLst>
                <a:ext uri="{FF2B5EF4-FFF2-40B4-BE49-F238E27FC236}">
                  <a16:creationId xmlns:a16="http://schemas.microsoft.com/office/drawing/2014/main" id="{C08324D2-860A-A640-A1DB-20D16681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980" y="4736231"/>
              <a:ext cx="28575" cy="92075"/>
            </a:xfrm>
            <a:custGeom>
              <a:avLst/>
              <a:gdLst>
                <a:gd name="T0" fmla="*/ 2147483647 w 9"/>
                <a:gd name="T1" fmla="*/ 0 h 29"/>
                <a:gd name="T2" fmla="*/ 0 w 9"/>
                <a:gd name="T3" fmla="*/ 2147483647 h 29"/>
                <a:gd name="T4" fmla="*/ 2147483647 w 9"/>
                <a:gd name="T5" fmla="*/ 2147483647 h 29"/>
                <a:gd name="T6" fmla="*/ 2147483647 w 9"/>
                <a:gd name="T7" fmla="*/ 2147483647 h 29"/>
                <a:gd name="T8" fmla="*/ 2147483647 w 9"/>
                <a:gd name="T9" fmla="*/ 2147483647 h 29"/>
                <a:gd name="T10" fmla="*/ 2147483647 w 9"/>
                <a:gd name="T11" fmla="*/ 2147483647 h 29"/>
                <a:gd name="T12" fmla="*/ 2147483647 w 9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29"/>
                <a:gd name="T23" fmla="*/ 9 w 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29">
                  <a:moveTo>
                    <a:pt x="6" y="0"/>
                  </a:moveTo>
                  <a:cubicBezTo>
                    <a:pt x="2" y="3"/>
                    <a:pt x="0" y="9"/>
                    <a:pt x="0" y="14"/>
                  </a:cubicBezTo>
                  <a:cubicBezTo>
                    <a:pt x="0" y="20"/>
                    <a:pt x="2" y="25"/>
                    <a:pt x="6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3"/>
                    <a:pt x="4" y="19"/>
                    <a:pt x="4" y="14"/>
                  </a:cubicBezTo>
                  <a:cubicBezTo>
                    <a:pt x="4" y="10"/>
                    <a:pt x="6" y="6"/>
                    <a:pt x="9" y="3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294">
              <a:extLst>
                <a:ext uri="{FF2B5EF4-FFF2-40B4-BE49-F238E27FC236}">
                  <a16:creationId xmlns:a16="http://schemas.microsoft.com/office/drawing/2014/main" id="{03AA607D-9B8B-514B-BCEE-57A6E3912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880" y="4707656"/>
              <a:ext cx="41275" cy="146050"/>
            </a:xfrm>
            <a:custGeom>
              <a:avLst/>
              <a:gdLst>
                <a:gd name="T0" fmla="*/ 2147483647 w 13"/>
                <a:gd name="T1" fmla="*/ 2147483647 h 46"/>
                <a:gd name="T2" fmla="*/ 2147483647 w 13"/>
                <a:gd name="T3" fmla="*/ 0 h 46"/>
                <a:gd name="T4" fmla="*/ 0 w 13"/>
                <a:gd name="T5" fmla="*/ 2147483647 h 46"/>
                <a:gd name="T6" fmla="*/ 2147483647 w 13"/>
                <a:gd name="T7" fmla="*/ 2147483647 h 46"/>
                <a:gd name="T8" fmla="*/ 2147483647 w 13"/>
                <a:gd name="T9" fmla="*/ 2147483647 h 46"/>
                <a:gd name="T10" fmla="*/ 2147483647 w 13"/>
                <a:gd name="T11" fmla="*/ 2147483647 h 46"/>
                <a:gd name="T12" fmla="*/ 2147483647 w 13"/>
                <a:gd name="T13" fmla="*/ 2147483647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6"/>
                <a:gd name="T23" fmla="*/ 13 w 13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6">
                  <a:moveTo>
                    <a:pt x="13" y="3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6"/>
                    <a:pt x="0" y="14"/>
                    <a:pt x="0" y="23"/>
                  </a:cubicBezTo>
                  <a:cubicBezTo>
                    <a:pt x="0" y="32"/>
                    <a:pt x="4" y="40"/>
                    <a:pt x="10" y="46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7" y="38"/>
                    <a:pt x="4" y="31"/>
                    <a:pt x="4" y="23"/>
                  </a:cubicBezTo>
                  <a:cubicBezTo>
                    <a:pt x="4" y="15"/>
                    <a:pt x="7" y="8"/>
                    <a:pt x="1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95">
              <a:extLst>
                <a:ext uri="{FF2B5EF4-FFF2-40B4-BE49-F238E27FC236}">
                  <a16:creationId xmlns:a16="http://schemas.microsoft.com/office/drawing/2014/main" id="{6558418C-8104-6A4B-902D-FDC97C3F8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080" y="4758456"/>
              <a:ext cx="50800" cy="139700"/>
            </a:xfrm>
            <a:custGeom>
              <a:avLst/>
              <a:gdLst>
                <a:gd name="T0" fmla="*/ 2147483647 w 16"/>
                <a:gd name="T1" fmla="*/ 0 h 44"/>
                <a:gd name="T2" fmla="*/ 0 w 16"/>
                <a:gd name="T3" fmla="*/ 2147483647 h 44"/>
                <a:gd name="T4" fmla="*/ 2147483647 w 16"/>
                <a:gd name="T5" fmla="*/ 2147483647 h 44"/>
                <a:gd name="T6" fmla="*/ 2147483647 w 16"/>
                <a:gd name="T7" fmla="*/ 2147483647 h 44"/>
                <a:gd name="T8" fmla="*/ 2147483647 w 16"/>
                <a:gd name="T9" fmla="*/ 2147483647 h 44"/>
                <a:gd name="T10" fmla="*/ 2147483647 w 16"/>
                <a:gd name="T11" fmla="*/ 2147483647 h 44"/>
                <a:gd name="T12" fmla="*/ 2147483647 w 16"/>
                <a:gd name="T13" fmla="*/ 2147483647 h 44"/>
                <a:gd name="T14" fmla="*/ 2147483647 w 16"/>
                <a:gd name="T15" fmla="*/ 0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44"/>
                <a:gd name="T26" fmla="*/ 16 w 16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44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1"/>
                    <a:pt x="2" y="14"/>
                    <a:pt x="4" y="1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4"/>
                    <a:pt x="16" y="11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D05DCB-799F-1E44-9A61-3FF8892E2121}"/>
              </a:ext>
            </a:extLst>
          </p:cNvPr>
          <p:cNvSpPr/>
          <p:nvPr/>
        </p:nvSpPr>
        <p:spPr>
          <a:xfrm>
            <a:off x="4418922" y="2405140"/>
            <a:ext cx="2898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/messaging/v1/{channel}/definitions/{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definitionKey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}/</a:t>
            </a:r>
          </a:p>
        </p:txBody>
      </p:sp>
      <p:cxnSp>
        <p:nvCxnSpPr>
          <p:cNvPr id="63" name="SC MC Arrow">
            <a:extLst>
              <a:ext uri="{FF2B5EF4-FFF2-40B4-BE49-F238E27FC236}">
                <a16:creationId xmlns:a16="http://schemas.microsoft.com/office/drawing/2014/main" id="{FEF159D3-2151-6C44-AAAE-57D3705CAB32}"/>
              </a:ext>
            </a:extLst>
          </p:cNvPr>
          <p:cNvCxnSpPr>
            <a:cxnSpLocks/>
          </p:cNvCxnSpPr>
          <p:nvPr/>
        </p:nvCxnSpPr>
        <p:spPr>
          <a:xfrm>
            <a:off x="4259552" y="4406187"/>
            <a:ext cx="3254336" cy="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D484692-363C-0942-B53F-D77DC2C89DEA}"/>
              </a:ext>
            </a:extLst>
          </p:cNvPr>
          <p:cNvSpPr/>
          <p:nvPr/>
        </p:nvSpPr>
        <p:spPr>
          <a:xfrm>
            <a:off x="4418921" y="4142601"/>
            <a:ext cx="30725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https://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ntoretail.com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/callback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E8EC99-8E8D-094A-88CB-7E652C8F5895}"/>
              </a:ext>
            </a:extLst>
          </p:cNvPr>
          <p:cNvGrpSpPr/>
          <p:nvPr/>
        </p:nvGrpSpPr>
        <p:grpSpPr>
          <a:xfrm>
            <a:off x="4573864" y="2640405"/>
            <a:ext cx="2487538" cy="1360332"/>
            <a:chOff x="4572276" y="2640405"/>
            <a:chExt cx="2487538" cy="1360332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B68B23-DF3C-E94D-AE55-3FE2C304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276" y="2716567"/>
              <a:ext cx="299914" cy="378463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64E1779-9C07-6D44-928E-12C79AEEBF5A}"/>
                </a:ext>
              </a:extLst>
            </p:cNvPr>
            <p:cNvSpPr/>
            <p:nvPr/>
          </p:nvSpPr>
          <p:spPr>
            <a:xfrm>
              <a:off x="4940731" y="2831186"/>
              <a:ext cx="21190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/>
                <a:t>{</a:t>
              </a:r>
            </a:p>
            <a:p>
              <a:r>
                <a:rPr lang="en-US" sz="700" dirty="0"/>
                <a:t>   "</a:t>
              </a:r>
              <a:r>
                <a:rPr lang="en-US" sz="700" dirty="0" err="1"/>
                <a:t>requestId</a:t>
              </a:r>
              <a:r>
                <a:rPr lang="en-US" sz="700" dirty="0"/>
                <a:t>": "e2ddb203-ea53-4843-b2d4-9f8c0c862913",</a:t>
              </a:r>
            </a:p>
            <a:p>
              <a:r>
                <a:rPr lang="en-US" sz="700" dirty="0"/>
                <a:t>   "responses": [   {</a:t>
              </a:r>
            </a:p>
            <a:p>
              <a:r>
                <a:rPr lang="en-US" sz="700" dirty="0"/>
                <a:t>      "</a:t>
              </a:r>
              <a:r>
                <a:rPr lang="en-US" sz="700" dirty="0" err="1"/>
                <a:t>recipientSendId</a:t>
              </a:r>
              <a:r>
                <a:rPr lang="en-US" sz="700" dirty="0"/>
                <a:t>": "e2ddb203-ea53-4843-b2d4-9f8c0c862913",</a:t>
              </a:r>
            </a:p>
            <a:p>
              <a:r>
                <a:rPr lang="en-US" sz="700" dirty="0"/>
                <a:t>      "</a:t>
              </a:r>
              <a:r>
                <a:rPr lang="en-US" sz="700" dirty="0" err="1"/>
                <a:t>hasErrors</a:t>
              </a:r>
              <a:r>
                <a:rPr lang="en-US" sz="700" dirty="0"/>
                <a:t>": false,</a:t>
              </a:r>
            </a:p>
            <a:p>
              <a:r>
                <a:rPr lang="en-US" sz="700" dirty="0">
                  <a:solidFill>
                    <a:srgbClr val="FF0000"/>
                  </a:solidFill>
                </a:rPr>
                <a:t>      "messages": ["Queued"]</a:t>
              </a:r>
            </a:p>
            <a:p>
              <a:r>
                <a:rPr lang="en-US" sz="700" dirty="0"/>
                <a:t>   }]</a:t>
              </a:r>
            </a:p>
            <a:p>
              <a:r>
                <a:rPr lang="en-US" sz="700" dirty="0"/>
                <a:t>}</a:t>
              </a:r>
              <a:endParaRPr lang="en-US" sz="600" b="1" dirty="0">
                <a:latin typeface="DSCDefaultFont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9B234F7-AF72-084C-BFC9-2DE8ED92A7FF}"/>
                </a:ext>
              </a:extLst>
            </p:cNvPr>
            <p:cNvSpPr/>
            <p:nvPr/>
          </p:nvSpPr>
          <p:spPr>
            <a:xfrm>
              <a:off x="4925949" y="2640405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Response: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4D47E5E-0796-3040-B2FE-EF9EFAAAF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054" y="5670409"/>
            <a:ext cx="1445347" cy="1042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64EB46-BB70-B84A-9927-6EBE7A03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606" y="1119290"/>
            <a:ext cx="2068060" cy="6893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0965F-3187-FE4B-A5F2-1FD56AAB2C9A}"/>
              </a:ext>
            </a:extLst>
          </p:cNvPr>
          <p:cNvGrpSpPr/>
          <p:nvPr/>
        </p:nvGrpSpPr>
        <p:grpSpPr>
          <a:xfrm>
            <a:off x="7702112" y="4219352"/>
            <a:ext cx="2325357" cy="1313825"/>
            <a:chOff x="7700523" y="4219351"/>
            <a:chExt cx="2325357" cy="131382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AB6A21-E972-D648-BB48-F18B5EC013F0}"/>
                </a:ext>
              </a:extLst>
            </p:cNvPr>
            <p:cNvGrpSpPr/>
            <p:nvPr/>
          </p:nvGrpSpPr>
          <p:grpSpPr>
            <a:xfrm>
              <a:off x="7700523" y="4219351"/>
              <a:ext cx="2325357" cy="1313825"/>
              <a:chOff x="4119214" y="2135162"/>
              <a:chExt cx="2325357" cy="131382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FD62B410-796B-444A-8367-AD735BF2A542}"/>
                  </a:ext>
                </a:extLst>
              </p:cNvPr>
              <p:cNvSpPr/>
              <p:nvPr/>
            </p:nvSpPr>
            <p:spPr>
              <a:xfrm>
                <a:off x="4119214" y="2135162"/>
                <a:ext cx="2325357" cy="1313825"/>
              </a:xfrm>
              <a:prstGeom prst="roundRect">
                <a:avLst>
                  <a:gd name="adj" fmla="val 2771"/>
                </a:avLst>
              </a:prstGeom>
              <a:solidFill>
                <a:srgbClr val="032750"/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cs typeface="Salesforce Sans"/>
                  </a:rPr>
                  <a:t>         </a:t>
                </a:r>
              </a:p>
            </p:txBody>
          </p:sp>
          <p:grpSp>
            <p:nvGrpSpPr>
              <p:cNvPr id="67" name="Group 11358">
                <a:extLst>
                  <a:ext uri="{FF2B5EF4-FFF2-40B4-BE49-F238E27FC236}">
                    <a16:creationId xmlns:a16="http://schemas.microsoft.com/office/drawing/2014/main" id="{3091F81E-E1B7-CF40-B839-EF588A4E0E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7788" y="2224062"/>
                <a:ext cx="475402" cy="382507"/>
                <a:chOff x="3390900" y="5517232"/>
                <a:chExt cx="203200" cy="203200"/>
              </a:xfrm>
              <a:solidFill>
                <a:schemeClr val="bg1"/>
              </a:solidFill>
            </p:grpSpPr>
            <p:sp>
              <p:nvSpPr>
                <p:cNvPr id="92" name="Freeform 115">
                  <a:extLst>
                    <a:ext uri="{FF2B5EF4-FFF2-40B4-BE49-F238E27FC236}">
                      <a16:creationId xmlns:a16="http://schemas.microsoft.com/office/drawing/2014/main" id="{32FA84C1-7206-B94F-A625-825AE2E9BB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0900" y="5580732"/>
                  <a:ext cx="139700" cy="139700"/>
                </a:xfrm>
                <a:custGeom>
                  <a:avLst/>
                  <a:gdLst>
                    <a:gd name="T0" fmla="*/ 2147483647 w 44"/>
                    <a:gd name="T1" fmla="*/ 2147483647 h 44"/>
                    <a:gd name="T2" fmla="*/ 2147483647 w 44"/>
                    <a:gd name="T3" fmla="*/ 2147483647 h 44"/>
                    <a:gd name="T4" fmla="*/ 2147483647 w 44"/>
                    <a:gd name="T5" fmla="*/ 2147483647 h 44"/>
                    <a:gd name="T6" fmla="*/ 2147483647 w 44"/>
                    <a:gd name="T7" fmla="*/ 2147483647 h 44"/>
                    <a:gd name="T8" fmla="*/ 2147483647 w 44"/>
                    <a:gd name="T9" fmla="*/ 2147483647 h 44"/>
                    <a:gd name="T10" fmla="*/ 2147483647 w 44"/>
                    <a:gd name="T11" fmla="*/ 2147483647 h 44"/>
                    <a:gd name="T12" fmla="*/ 2147483647 w 44"/>
                    <a:gd name="T13" fmla="*/ 2147483647 h 44"/>
                    <a:gd name="T14" fmla="*/ 2147483647 w 44"/>
                    <a:gd name="T15" fmla="*/ 2147483647 h 44"/>
                    <a:gd name="T16" fmla="*/ 2147483647 w 44"/>
                    <a:gd name="T17" fmla="*/ 2147483647 h 44"/>
                    <a:gd name="T18" fmla="*/ 2147483647 w 44"/>
                    <a:gd name="T19" fmla="*/ 2147483647 h 44"/>
                    <a:gd name="T20" fmla="*/ 2147483647 w 44"/>
                    <a:gd name="T21" fmla="*/ 0 h 44"/>
                    <a:gd name="T22" fmla="*/ 2147483647 w 44"/>
                    <a:gd name="T23" fmla="*/ 0 h 44"/>
                    <a:gd name="T24" fmla="*/ 2147483647 w 44"/>
                    <a:gd name="T25" fmla="*/ 2147483647 h 44"/>
                    <a:gd name="T26" fmla="*/ 2147483647 w 44"/>
                    <a:gd name="T27" fmla="*/ 2147483647 h 44"/>
                    <a:gd name="T28" fmla="*/ 2147483647 w 44"/>
                    <a:gd name="T29" fmla="*/ 2147483647 h 44"/>
                    <a:gd name="T30" fmla="*/ 2147483647 w 44"/>
                    <a:gd name="T31" fmla="*/ 2147483647 h 44"/>
                    <a:gd name="T32" fmla="*/ 2147483647 w 44"/>
                    <a:gd name="T33" fmla="*/ 2147483647 h 44"/>
                    <a:gd name="T34" fmla="*/ 2147483647 w 44"/>
                    <a:gd name="T35" fmla="*/ 2147483647 h 44"/>
                    <a:gd name="T36" fmla="*/ 2147483647 w 44"/>
                    <a:gd name="T37" fmla="*/ 2147483647 h 44"/>
                    <a:gd name="T38" fmla="*/ 2147483647 w 44"/>
                    <a:gd name="T39" fmla="*/ 2147483647 h 44"/>
                    <a:gd name="T40" fmla="*/ 2147483647 w 44"/>
                    <a:gd name="T41" fmla="*/ 2147483647 h 44"/>
                    <a:gd name="T42" fmla="*/ 2147483647 w 44"/>
                    <a:gd name="T43" fmla="*/ 2147483647 h 44"/>
                    <a:gd name="T44" fmla="*/ 0 w 44"/>
                    <a:gd name="T45" fmla="*/ 2147483647 h 44"/>
                    <a:gd name="T46" fmla="*/ 0 w 44"/>
                    <a:gd name="T47" fmla="*/ 2147483647 h 44"/>
                    <a:gd name="T48" fmla="*/ 2147483647 w 44"/>
                    <a:gd name="T49" fmla="*/ 2147483647 h 44"/>
                    <a:gd name="T50" fmla="*/ 2147483647 w 44"/>
                    <a:gd name="T51" fmla="*/ 2147483647 h 44"/>
                    <a:gd name="T52" fmla="*/ 2147483647 w 44"/>
                    <a:gd name="T53" fmla="*/ 2147483647 h 44"/>
                    <a:gd name="T54" fmla="*/ 2147483647 w 44"/>
                    <a:gd name="T55" fmla="*/ 2147483647 h 44"/>
                    <a:gd name="T56" fmla="*/ 2147483647 w 44"/>
                    <a:gd name="T57" fmla="*/ 2147483647 h 44"/>
                    <a:gd name="T58" fmla="*/ 2147483647 w 44"/>
                    <a:gd name="T59" fmla="*/ 2147483647 h 44"/>
                    <a:gd name="T60" fmla="*/ 2147483647 w 44"/>
                    <a:gd name="T61" fmla="*/ 2147483647 h 44"/>
                    <a:gd name="T62" fmla="*/ 2147483647 w 44"/>
                    <a:gd name="T63" fmla="*/ 2147483647 h 44"/>
                    <a:gd name="T64" fmla="*/ 2147483647 w 44"/>
                    <a:gd name="T65" fmla="*/ 2147483647 h 44"/>
                    <a:gd name="T66" fmla="*/ 2147483647 w 44"/>
                    <a:gd name="T67" fmla="*/ 2147483647 h 44"/>
                    <a:gd name="T68" fmla="*/ 2147483647 w 44"/>
                    <a:gd name="T69" fmla="*/ 2147483647 h 44"/>
                    <a:gd name="T70" fmla="*/ 2147483647 w 44"/>
                    <a:gd name="T71" fmla="*/ 2147483647 h 44"/>
                    <a:gd name="T72" fmla="*/ 2147483647 w 44"/>
                    <a:gd name="T73" fmla="*/ 2147483647 h 44"/>
                    <a:gd name="T74" fmla="*/ 2147483647 w 44"/>
                    <a:gd name="T75" fmla="*/ 2147483647 h 44"/>
                    <a:gd name="T76" fmla="*/ 2147483647 w 44"/>
                    <a:gd name="T77" fmla="*/ 2147483647 h 44"/>
                    <a:gd name="T78" fmla="*/ 2147483647 w 44"/>
                    <a:gd name="T79" fmla="*/ 2147483647 h 44"/>
                    <a:gd name="T80" fmla="*/ 2147483647 w 44"/>
                    <a:gd name="T81" fmla="*/ 2147483647 h 44"/>
                    <a:gd name="T82" fmla="*/ 2147483647 w 44"/>
                    <a:gd name="T83" fmla="*/ 2147483647 h 44"/>
                    <a:gd name="T84" fmla="*/ 2147483647 w 44"/>
                    <a:gd name="T85" fmla="*/ 2147483647 h 44"/>
                    <a:gd name="T86" fmla="*/ 2147483647 w 44"/>
                    <a:gd name="T87" fmla="*/ 2147483647 h 44"/>
                    <a:gd name="T88" fmla="*/ 2147483647 w 44"/>
                    <a:gd name="T89" fmla="*/ 2147483647 h 44"/>
                    <a:gd name="T90" fmla="*/ 2147483647 w 44"/>
                    <a:gd name="T91" fmla="*/ 2147483647 h 44"/>
                    <a:gd name="T92" fmla="*/ 2147483647 w 44"/>
                    <a:gd name="T93" fmla="*/ 2147483647 h 44"/>
                    <a:gd name="T94" fmla="*/ 2147483647 w 44"/>
                    <a:gd name="T95" fmla="*/ 2147483647 h 44"/>
                    <a:gd name="T96" fmla="*/ 2147483647 w 44"/>
                    <a:gd name="T97" fmla="*/ 2147483647 h 44"/>
                    <a:gd name="T98" fmla="*/ 2147483647 w 44"/>
                    <a:gd name="T99" fmla="*/ 2147483647 h 44"/>
                    <a:gd name="T100" fmla="*/ 2147483647 w 44"/>
                    <a:gd name="T101" fmla="*/ 2147483647 h 44"/>
                    <a:gd name="T102" fmla="*/ 2147483647 w 44"/>
                    <a:gd name="T103" fmla="*/ 2147483647 h 44"/>
                    <a:gd name="T104" fmla="*/ 2147483647 w 44"/>
                    <a:gd name="T105" fmla="*/ 2147483647 h 44"/>
                    <a:gd name="T106" fmla="*/ 2147483647 w 44"/>
                    <a:gd name="T107" fmla="*/ 2147483647 h 4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44"/>
                    <a:gd name="T163" fmla="*/ 0 h 44"/>
                    <a:gd name="T164" fmla="*/ 44 w 44"/>
                    <a:gd name="T165" fmla="*/ 44 h 4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44" h="44">
                      <a:moveTo>
                        <a:pt x="42" y="18"/>
                      </a:move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5" y="17"/>
                        <a:pt x="35" y="15"/>
                        <a:pt x="34" y="14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9"/>
                        <a:pt x="39" y="8"/>
                        <a:pt x="38" y="7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9"/>
                        <a:pt x="26" y="8"/>
                        <a:pt x="25" y="8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4" y="10"/>
                        <a:pt x="5" y="11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6"/>
                        <a:pt x="7" y="17"/>
                        <a:pt x="7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19"/>
                        <a:pt x="0" y="20"/>
                        <a:pt x="0" y="2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5"/>
                        <a:pt x="1" y="26"/>
                        <a:pt x="3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" y="28"/>
                        <a:pt x="9" y="29"/>
                        <a:pt x="9" y="30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5" y="35"/>
                        <a:pt x="5" y="36"/>
                        <a:pt x="6" y="37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40"/>
                        <a:pt x="10" y="40"/>
                        <a:pt x="11" y="39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6" y="36"/>
                        <a:pt x="18" y="36"/>
                        <a:pt x="19" y="36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3"/>
                        <a:pt x="20" y="44"/>
                        <a:pt x="21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2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8" y="35"/>
                        <a:pt x="29" y="35"/>
                        <a:pt x="30" y="34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5" y="39"/>
                        <a:pt x="36" y="39"/>
                        <a:pt x="37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5"/>
                        <a:pt x="40" y="34"/>
                        <a:pt x="39" y="33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7"/>
                        <a:pt x="36" y="26"/>
                        <a:pt x="36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3" y="25"/>
                        <a:pt x="44" y="24"/>
                        <a:pt x="44" y="23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lose/>
                      <a:moveTo>
                        <a:pt x="21" y="28"/>
                      </a:moveTo>
                      <a:cubicBezTo>
                        <a:pt x="18" y="28"/>
                        <a:pt x="15" y="25"/>
                        <a:pt x="15" y="22"/>
                      </a:cubicBezTo>
                      <a:cubicBezTo>
                        <a:pt x="15" y="19"/>
                        <a:pt x="18" y="16"/>
                        <a:pt x="21" y="16"/>
                      </a:cubicBezTo>
                      <a:cubicBezTo>
                        <a:pt x="25" y="16"/>
                        <a:pt x="28" y="19"/>
                        <a:pt x="28" y="22"/>
                      </a:cubicBezTo>
                      <a:cubicBezTo>
                        <a:pt x="28" y="25"/>
                        <a:pt x="25" y="28"/>
                        <a:pt x="21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116">
                  <a:extLst>
                    <a:ext uri="{FF2B5EF4-FFF2-40B4-BE49-F238E27FC236}">
                      <a16:creationId xmlns:a16="http://schemas.microsoft.com/office/drawing/2014/main" id="{23CF8A0F-A481-7D4C-9DEE-3A6455CB83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5200" y="5517232"/>
                  <a:ext cx="88900" cy="88900"/>
                </a:xfrm>
                <a:custGeom>
                  <a:avLst/>
                  <a:gdLst>
                    <a:gd name="T0" fmla="*/ 2147483647 w 28"/>
                    <a:gd name="T1" fmla="*/ 2147483647 h 28"/>
                    <a:gd name="T2" fmla="*/ 2147483647 w 28"/>
                    <a:gd name="T3" fmla="*/ 2147483647 h 28"/>
                    <a:gd name="T4" fmla="*/ 2147483647 w 28"/>
                    <a:gd name="T5" fmla="*/ 2147483647 h 28"/>
                    <a:gd name="T6" fmla="*/ 2147483647 w 28"/>
                    <a:gd name="T7" fmla="*/ 2147483647 h 28"/>
                    <a:gd name="T8" fmla="*/ 2147483647 w 28"/>
                    <a:gd name="T9" fmla="*/ 2147483647 h 28"/>
                    <a:gd name="T10" fmla="*/ 2147483647 w 28"/>
                    <a:gd name="T11" fmla="*/ 2147483647 h 28"/>
                    <a:gd name="T12" fmla="*/ 2147483647 w 28"/>
                    <a:gd name="T13" fmla="*/ 2147483647 h 28"/>
                    <a:gd name="T14" fmla="*/ 2147483647 w 28"/>
                    <a:gd name="T15" fmla="*/ 2147483647 h 28"/>
                    <a:gd name="T16" fmla="*/ 2147483647 w 28"/>
                    <a:gd name="T17" fmla="*/ 2147483647 h 28"/>
                    <a:gd name="T18" fmla="*/ 2147483647 w 28"/>
                    <a:gd name="T19" fmla="*/ 2147483647 h 28"/>
                    <a:gd name="T20" fmla="*/ 2147483647 w 28"/>
                    <a:gd name="T21" fmla="*/ 0 h 28"/>
                    <a:gd name="T22" fmla="*/ 2147483647 w 28"/>
                    <a:gd name="T23" fmla="*/ 0 h 28"/>
                    <a:gd name="T24" fmla="*/ 2147483647 w 28"/>
                    <a:gd name="T25" fmla="*/ 2147483647 h 28"/>
                    <a:gd name="T26" fmla="*/ 2147483647 w 28"/>
                    <a:gd name="T27" fmla="*/ 2147483647 h 28"/>
                    <a:gd name="T28" fmla="*/ 2147483647 w 28"/>
                    <a:gd name="T29" fmla="*/ 2147483647 h 28"/>
                    <a:gd name="T30" fmla="*/ 2147483647 w 28"/>
                    <a:gd name="T31" fmla="*/ 2147483647 h 28"/>
                    <a:gd name="T32" fmla="*/ 2147483647 w 28"/>
                    <a:gd name="T33" fmla="*/ 2147483647 h 28"/>
                    <a:gd name="T34" fmla="*/ 2147483647 w 28"/>
                    <a:gd name="T35" fmla="*/ 2147483647 h 28"/>
                    <a:gd name="T36" fmla="*/ 2147483647 w 28"/>
                    <a:gd name="T37" fmla="*/ 2147483647 h 28"/>
                    <a:gd name="T38" fmla="*/ 2147483647 w 28"/>
                    <a:gd name="T39" fmla="*/ 2147483647 h 28"/>
                    <a:gd name="T40" fmla="*/ 2147483647 w 28"/>
                    <a:gd name="T41" fmla="*/ 2147483647 h 28"/>
                    <a:gd name="T42" fmla="*/ 2147483647 w 28"/>
                    <a:gd name="T43" fmla="*/ 2147483647 h 28"/>
                    <a:gd name="T44" fmla="*/ 0 w 28"/>
                    <a:gd name="T45" fmla="*/ 2147483647 h 28"/>
                    <a:gd name="T46" fmla="*/ 0 w 28"/>
                    <a:gd name="T47" fmla="*/ 2147483647 h 28"/>
                    <a:gd name="T48" fmla="*/ 2147483647 w 28"/>
                    <a:gd name="T49" fmla="*/ 2147483647 h 28"/>
                    <a:gd name="T50" fmla="*/ 2147483647 w 28"/>
                    <a:gd name="T51" fmla="*/ 2147483647 h 28"/>
                    <a:gd name="T52" fmla="*/ 2147483647 w 28"/>
                    <a:gd name="T53" fmla="*/ 2147483647 h 28"/>
                    <a:gd name="T54" fmla="*/ 2147483647 w 28"/>
                    <a:gd name="T55" fmla="*/ 2147483647 h 28"/>
                    <a:gd name="T56" fmla="*/ 2147483647 w 28"/>
                    <a:gd name="T57" fmla="*/ 2147483647 h 28"/>
                    <a:gd name="T58" fmla="*/ 2147483647 w 28"/>
                    <a:gd name="T59" fmla="*/ 2147483647 h 28"/>
                    <a:gd name="T60" fmla="*/ 2147483647 w 28"/>
                    <a:gd name="T61" fmla="*/ 2147483647 h 28"/>
                    <a:gd name="T62" fmla="*/ 2147483647 w 28"/>
                    <a:gd name="T63" fmla="*/ 2147483647 h 28"/>
                    <a:gd name="T64" fmla="*/ 2147483647 w 28"/>
                    <a:gd name="T65" fmla="*/ 2147483647 h 28"/>
                    <a:gd name="T66" fmla="*/ 2147483647 w 28"/>
                    <a:gd name="T67" fmla="*/ 2147483647 h 28"/>
                    <a:gd name="T68" fmla="*/ 2147483647 w 28"/>
                    <a:gd name="T69" fmla="*/ 2147483647 h 28"/>
                    <a:gd name="T70" fmla="*/ 2147483647 w 28"/>
                    <a:gd name="T71" fmla="*/ 2147483647 h 28"/>
                    <a:gd name="T72" fmla="*/ 2147483647 w 28"/>
                    <a:gd name="T73" fmla="*/ 2147483647 h 28"/>
                    <a:gd name="T74" fmla="*/ 2147483647 w 28"/>
                    <a:gd name="T75" fmla="*/ 2147483647 h 28"/>
                    <a:gd name="T76" fmla="*/ 2147483647 w 28"/>
                    <a:gd name="T77" fmla="*/ 2147483647 h 28"/>
                    <a:gd name="T78" fmla="*/ 2147483647 w 28"/>
                    <a:gd name="T79" fmla="*/ 2147483647 h 28"/>
                    <a:gd name="T80" fmla="*/ 2147483647 w 28"/>
                    <a:gd name="T81" fmla="*/ 2147483647 h 28"/>
                    <a:gd name="T82" fmla="*/ 2147483647 w 28"/>
                    <a:gd name="T83" fmla="*/ 2147483647 h 28"/>
                    <a:gd name="T84" fmla="*/ 2147483647 w 28"/>
                    <a:gd name="T85" fmla="*/ 2147483647 h 28"/>
                    <a:gd name="T86" fmla="*/ 2147483647 w 28"/>
                    <a:gd name="T87" fmla="*/ 2147483647 h 28"/>
                    <a:gd name="T88" fmla="*/ 2147483647 w 28"/>
                    <a:gd name="T89" fmla="*/ 2147483647 h 28"/>
                    <a:gd name="T90" fmla="*/ 2147483647 w 28"/>
                    <a:gd name="T91" fmla="*/ 2147483647 h 28"/>
                    <a:gd name="T92" fmla="*/ 2147483647 w 28"/>
                    <a:gd name="T93" fmla="*/ 2147483647 h 28"/>
                    <a:gd name="T94" fmla="*/ 2147483647 w 28"/>
                    <a:gd name="T95" fmla="*/ 2147483647 h 28"/>
                    <a:gd name="T96" fmla="*/ 2147483647 w 28"/>
                    <a:gd name="T97" fmla="*/ 2147483647 h 28"/>
                    <a:gd name="T98" fmla="*/ 2147483647 w 28"/>
                    <a:gd name="T99" fmla="*/ 2147483647 h 28"/>
                    <a:gd name="T100" fmla="*/ 2147483647 w 28"/>
                    <a:gd name="T101" fmla="*/ 2147483647 h 28"/>
                    <a:gd name="T102" fmla="*/ 2147483647 w 28"/>
                    <a:gd name="T103" fmla="*/ 2147483647 h 28"/>
                    <a:gd name="T104" fmla="*/ 2147483647 w 28"/>
                    <a:gd name="T105" fmla="*/ 2147483647 h 28"/>
                    <a:gd name="T106" fmla="*/ 2147483647 w 28"/>
                    <a:gd name="T107" fmla="*/ 2147483647 h 2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8"/>
                    <a:gd name="T163" fmla="*/ 0 h 28"/>
                    <a:gd name="T164" fmla="*/ 28 w 28"/>
                    <a:gd name="T165" fmla="*/ 28 h 2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8" h="28">
                      <a:moveTo>
                        <a:pt x="27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2" y="11"/>
                        <a:pt x="22" y="10"/>
                        <a:pt x="22" y="9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5" y="6"/>
                        <a:pt x="25" y="5"/>
                        <a:pt x="24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2" y="3"/>
                        <a:pt x="21" y="3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1" y="1"/>
                        <a:pt x="11" y="2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6"/>
                        <a:pt x="9" y="6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3"/>
                        <a:pt x="5" y="3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7"/>
                        <a:pt x="3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1"/>
                        <a:pt x="5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8"/>
                        <a:pt x="5" y="19"/>
                        <a:pt x="6" y="19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3" y="22"/>
                        <a:pt x="3" y="23"/>
                        <a:pt x="4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3"/>
                        <a:pt x="11" y="23"/>
                        <a:pt x="12" y="23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3" y="28"/>
                        <a:pt x="14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6" y="28"/>
                        <a:pt x="17" y="27"/>
                        <a:pt x="17" y="2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3"/>
                        <a:pt x="18" y="22"/>
                        <a:pt x="19" y="22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2" y="25"/>
                        <a:pt x="23" y="25"/>
                        <a:pt x="24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2"/>
                        <a:pt x="25" y="21"/>
                        <a:pt x="25" y="21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3" y="17"/>
                        <a:pt x="23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8" y="15"/>
                        <a:pt x="28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2"/>
                        <a:pt x="27" y="11"/>
                        <a:pt x="27" y="11"/>
                      </a:cubicBezTo>
                      <a:close/>
                      <a:moveTo>
                        <a:pt x="14" y="18"/>
                      </a:moveTo>
                      <a:cubicBezTo>
                        <a:pt x="12" y="18"/>
                        <a:pt x="10" y="16"/>
                        <a:pt x="10" y="14"/>
                      </a:cubicBezTo>
                      <a:cubicBezTo>
                        <a:pt x="10" y="12"/>
                        <a:pt x="12" y="10"/>
                        <a:pt x="14" y="10"/>
                      </a:cubicBezTo>
                      <a:cubicBezTo>
                        <a:pt x="16" y="10"/>
                        <a:pt x="18" y="12"/>
                        <a:pt x="18" y="14"/>
                      </a:cubicBezTo>
                      <a:cubicBezTo>
                        <a:pt x="18" y="16"/>
                        <a:pt x="16" y="18"/>
                        <a:pt x="1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8" name="5">
                <a:extLst>
                  <a:ext uri="{FF2B5EF4-FFF2-40B4-BE49-F238E27FC236}">
                    <a16:creationId xmlns:a16="http://schemas.microsoft.com/office/drawing/2014/main" id="{5B25D80F-D438-4D4B-9141-0AE3BB12707F}"/>
                  </a:ext>
                </a:extLst>
              </p:cNvPr>
              <p:cNvGrpSpPr/>
              <p:nvPr/>
            </p:nvGrpSpPr>
            <p:grpSpPr>
              <a:xfrm>
                <a:off x="4585489" y="2617229"/>
                <a:ext cx="1670859" cy="582567"/>
                <a:chOff x="6182958" y="4658489"/>
                <a:chExt cx="1670859" cy="582567"/>
              </a:xfrm>
            </p:grpSpPr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CC7C78E-9952-E64F-98CF-54DE83967C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82958" y="4795721"/>
                  <a:ext cx="1575974" cy="445335"/>
                </a:xfrm>
                <a:prstGeom prst="roundRect">
                  <a:avLst>
                    <a:gd name="adj" fmla="val 7581"/>
                  </a:avLst>
                </a:prstGeom>
                <a:solidFill>
                  <a:schemeClr val="bg1"/>
                </a:solidFill>
                <a:ln w="12700">
                  <a:solidFill>
                    <a:srgbClr val="2E3961"/>
                  </a:solidFill>
                </a:ln>
                <a:effectLst>
                  <a:softEdge rad="0"/>
                </a:effectLst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Send Message</a:t>
                  </a: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EABBC626-6086-1941-BB5A-02A7DD73B067}"/>
                    </a:ext>
                  </a:extLst>
                </p:cNvPr>
                <p:cNvSpPr/>
                <p:nvPr/>
              </p:nvSpPr>
              <p:spPr>
                <a:xfrm>
                  <a:off x="7628944" y="4658489"/>
                  <a:ext cx="224873" cy="23462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alesforce Sans"/>
                      <a:cs typeface="Salesforce Sans"/>
                    </a:rPr>
                    <a:t>3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0A941A1-260C-0146-B501-5DD258DAE7E0}"/>
                  </a:ext>
                </a:extLst>
              </p:cNvPr>
              <p:cNvSpPr txBox="1"/>
              <p:nvPr/>
            </p:nvSpPr>
            <p:spPr>
              <a:xfrm>
                <a:off x="4965977" y="2209798"/>
                <a:ext cx="1099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Marketing Cloud </a:t>
                </a:r>
              </a:p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Processing</a:t>
                </a:r>
                <a:endParaRPr lang="en-US" sz="1000" dirty="0">
                  <a:solidFill>
                    <a:schemeClr val="bg1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D8919BE-96A3-5E4F-A499-98BA78863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271" y="4910586"/>
              <a:ext cx="303458" cy="273735"/>
            </a:xfrm>
            <a:custGeom>
              <a:avLst/>
              <a:gdLst>
                <a:gd name="T0" fmla="*/ 82384413 w 704"/>
                <a:gd name="T1" fmla="*/ 5820682 h 729"/>
                <a:gd name="T2" fmla="*/ 81564199 w 704"/>
                <a:gd name="T3" fmla="*/ 18626181 h 729"/>
                <a:gd name="T4" fmla="*/ 79571760 w 704"/>
                <a:gd name="T5" fmla="*/ 37252021 h 729"/>
                <a:gd name="T6" fmla="*/ 75938892 w 704"/>
                <a:gd name="T7" fmla="*/ 61000402 h 729"/>
                <a:gd name="T8" fmla="*/ 73360684 w 704"/>
                <a:gd name="T9" fmla="*/ 74038729 h 729"/>
                <a:gd name="T10" fmla="*/ 72892137 w 704"/>
                <a:gd name="T11" fmla="*/ 75319108 h 729"/>
                <a:gd name="T12" fmla="*/ 71368588 w 704"/>
                <a:gd name="T13" fmla="*/ 77298311 h 729"/>
                <a:gd name="T14" fmla="*/ 70313929 w 704"/>
                <a:gd name="T15" fmla="*/ 77880208 h 729"/>
                <a:gd name="T16" fmla="*/ 67852943 w 704"/>
                <a:gd name="T17" fmla="*/ 78578690 h 729"/>
                <a:gd name="T18" fmla="*/ 66446616 w 704"/>
                <a:gd name="T19" fmla="*/ 78345863 h 729"/>
                <a:gd name="T20" fmla="*/ 46641508 w 704"/>
                <a:gd name="T21" fmla="*/ 68567117 h 729"/>
                <a:gd name="T22" fmla="*/ 38321113 w 704"/>
                <a:gd name="T23" fmla="*/ 81605444 h 729"/>
                <a:gd name="T24" fmla="*/ 37500899 w 704"/>
                <a:gd name="T25" fmla="*/ 82769581 h 729"/>
                <a:gd name="T26" fmla="*/ 34922691 w 704"/>
                <a:gd name="T27" fmla="*/ 84399372 h 729"/>
                <a:gd name="T28" fmla="*/ 33516364 w 704"/>
                <a:gd name="T29" fmla="*/ 84748783 h 729"/>
                <a:gd name="T30" fmla="*/ 31992815 w 704"/>
                <a:gd name="T31" fmla="*/ 84515956 h 729"/>
                <a:gd name="T32" fmla="*/ 31055379 w 704"/>
                <a:gd name="T33" fmla="*/ 84166544 h 729"/>
                <a:gd name="T34" fmla="*/ 29766274 w 704"/>
                <a:gd name="T35" fmla="*/ 83118993 h 729"/>
                <a:gd name="T36" fmla="*/ 28828838 w 704"/>
                <a:gd name="T37" fmla="*/ 81605444 h 729"/>
                <a:gd name="T38" fmla="*/ 28477170 w 704"/>
                <a:gd name="T39" fmla="*/ 79859411 h 729"/>
                <a:gd name="T40" fmla="*/ 28359948 w 704"/>
                <a:gd name="T41" fmla="*/ 61349472 h 729"/>
                <a:gd name="T42" fmla="*/ 18516005 w 704"/>
                <a:gd name="T43" fmla="*/ 53666514 h 729"/>
                <a:gd name="T44" fmla="*/ 3163978 w 704"/>
                <a:gd name="T45" fmla="*/ 47030766 h 729"/>
                <a:gd name="T46" fmla="*/ 1054659 w 704"/>
                <a:gd name="T47" fmla="*/ 45051905 h 729"/>
                <a:gd name="T48" fmla="*/ 0 w 704"/>
                <a:gd name="T49" fmla="*/ 42490805 h 729"/>
                <a:gd name="T50" fmla="*/ 0 w 704"/>
                <a:gd name="T51" fmla="*/ 40977257 h 729"/>
                <a:gd name="T52" fmla="*/ 1054659 w 704"/>
                <a:gd name="T53" fmla="*/ 38648985 h 729"/>
                <a:gd name="T54" fmla="*/ 2109318 w 704"/>
                <a:gd name="T55" fmla="*/ 37368605 h 729"/>
                <a:gd name="T56" fmla="*/ 14179803 w 704"/>
                <a:gd name="T57" fmla="*/ 28404585 h 729"/>
                <a:gd name="T58" fmla="*/ 26601954 w 704"/>
                <a:gd name="T59" fmla="*/ 20721627 h 729"/>
                <a:gd name="T60" fmla="*/ 38672781 w 704"/>
                <a:gd name="T61" fmla="*/ 14435291 h 729"/>
                <a:gd name="T62" fmla="*/ 49688606 w 704"/>
                <a:gd name="T63" fmla="*/ 9196506 h 729"/>
                <a:gd name="T64" fmla="*/ 59649771 w 704"/>
                <a:gd name="T65" fmla="*/ 5471270 h 729"/>
                <a:gd name="T66" fmla="*/ 72657692 w 704"/>
                <a:gd name="T67" fmla="*/ 814724 h 729"/>
                <a:gd name="T68" fmla="*/ 75001456 w 704"/>
                <a:gd name="T69" fmla="*/ 349070 h 729"/>
                <a:gd name="T70" fmla="*/ 77696886 w 704"/>
                <a:gd name="T71" fmla="*/ 116243 h 729"/>
                <a:gd name="T72" fmla="*/ 80157872 w 704"/>
                <a:gd name="T73" fmla="*/ 1164136 h 729"/>
                <a:gd name="T74" fmla="*/ 81212531 w 704"/>
                <a:gd name="T75" fmla="*/ 2211688 h 729"/>
                <a:gd name="T76" fmla="*/ 82149968 w 704"/>
                <a:gd name="T77" fmla="*/ 4656545 h 72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04" h="729">
                  <a:moveTo>
                    <a:pt x="703" y="50"/>
                  </a:moveTo>
                  <a:lnTo>
                    <a:pt x="703" y="50"/>
                  </a:lnTo>
                  <a:lnTo>
                    <a:pt x="700" y="105"/>
                  </a:lnTo>
                  <a:lnTo>
                    <a:pt x="696" y="160"/>
                  </a:lnTo>
                  <a:lnTo>
                    <a:pt x="688" y="234"/>
                  </a:lnTo>
                  <a:lnTo>
                    <a:pt x="679" y="320"/>
                  </a:lnTo>
                  <a:lnTo>
                    <a:pt x="666" y="418"/>
                  </a:lnTo>
                  <a:lnTo>
                    <a:pt x="648" y="524"/>
                  </a:lnTo>
                  <a:lnTo>
                    <a:pt x="638" y="579"/>
                  </a:lnTo>
                  <a:lnTo>
                    <a:pt x="626" y="636"/>
                  </a:lnTo>
                  <a:lnTo>
                    <a:pt x="622" y="647"/>
                  </a:lnTo>
                  <a:lnTo>
                    <a:pt x="616" y="656"/>
                  </a:lnTo>
                  <a:lnTo>
                    <a:pt x="609" y="664"/>
                  </a:lnTo>
                  <a:lnTo>
                    <a:pt x="600" y="669"/>
                  </a:lnTo>
                  <a:lnTo>
                    <a:pt x="590" y="673"/>
                  </a:lnTo>
                  <a:lnTo>
                    <a:pt x="579" y="675"/>
                  </a:lnTo>
                  <a:lnTo>
                    <a:pt x="567" y="673"/>
                  </a:lnTo>
                  <a:lnTo>
                    <a:pt x="557" y="669"/>
                  </a:lnTo>
                  <a:lnTo>
                    <a:pt x="398" y="589"/>
                  </a:lnTo>
                  <a:lnTo>
                    <a:pt x="327" y="701"/>
                  </a:lnTo>
                  <a:lnTo>
                    <a:pt x="324" y="707"/>
                  </a:lnTo>
                  <a:lnTo>
                    <a:pt x="320" y="711"/>
                  </a:lnTo>
                  <a:lnTo>
                    <a:pt x="310" y="720"/>
                  </a:lnTo>
                  <a:lnTo>
                    <a:pt x="298" y="725"/>
                  </a:lnTo>
                  <a:lnTo>
                    <a:pt x="292" y="726"/>
                  </a:lnTo>
                  <a:lnTo>
                    <a:pt x="286" y="728"/>
                  </a:lnTo>
                  <a:lnTo>
                    <a:pt x="273" y="726"/>
                  </a:lnTo>
                  <a:lnTo>
                    <a:pt x="265" y="723"/>
                  </a:lnTo>
                  <a:lnTo>
                    <a:pt x="259" y="719"/>
                  </a:lnTo>
                  <a:lnTo>
                    <a:pt x="254" y="714"/>
                  </a:lnTo>
                  <a:lnTo>
                    <a:pt x="249" y="709"/>
                  </a:lnTo>
                  <a:lnTo>
                    <a:pt x="246" y="701"/>
                  </a:lnTo>
                  <a:lnTo>
                    <a:pt x="245" y="694"/>
                  </a:lnTo>
                  <a:lnTo>
                    <a:pt x="243" y="686"/>
                  </a:lnTo>
                  <a:lnTo>
                    <a:pt x="242" y="678"/>
                  </a:lnTo>
                  <a:lnTo>
                    <a:pt x="242" y="527"/>
                  </a:lnTo>
                  <a:lnTo>
                    <a:pt x="485" y="249"/>
                  </a:lnTo>
                  <a:lnTo>
                    <a:pt x="158" y="461"/>
                  </a:lnTo>
                  <a:lnTo>
                    <a:pt x="27" y="404"/>
                  </a:lnTo>
                  <a:lnTo>
                    <a:pt x="16" y="396"/>
                  </a:lnTo>
                  <a:lnTo>
                    <a:pt x="9" y="387"/>
                  </a:lnTo>
                  <a:lnTo>
                    <a:pt x="3" y="377"/>
                  </a:lnTo>
                  <a:lnTo>
                    <a:pt x="0" y="365"/>
                  </a:lnTo>
                  <a:lnTo>
                    <a:pt x="0" y="352"/>
                  </a:lnTo>
                  <a:lnTo>
                    <a:pt x="3" y="342"/>
                  </a:lnTo>
                  <a:lnTo>
                    <a:pt x="9" y="332"/>
                  </a:lnTo>
                  <a:lnTo>
                    <a:pt x="18" y="321"/>
                  </a:lnTo>
                  <a:lnTo>
                    <a:pt x="69" y="281"/>
                  </a:lnTo>
                  <a:lnTo>
                    <a:pt x="121" y="244"/>
                  </a:lnTo>
                  <a:lnTo>
                    <a:pt x="174" y="211"/>
                  </a:lnTo>
                  <a:lnTo>
                    <a:pt x="227" y="178"/>
                  </a:lnTo>
                  <a:lnTo>
                    <a:pt x="279" y="150"/>
                  </a:lnTo>
                  <a:lnTo>
                    <a:pt x="330" y="124"/>
                  </a:lnTo>
                  <a:lnTo>
                    <a:pt x="379" y="102"/>
                  </a:lnTo>
                  <a:lnTo>
                    <a:pt x="424" y="79"/>
                  </a:lnTo>
                  <a:lnTo>
                    <a:pt x="469" y="62"/>
                  </a:lnTo>
                  <a:lnTo>
                    <a:pt x="509" y="47"/>
                  </a:lnTo>
                  <a:lnTo>
                    <a:pt x="575" y="22"/>
                  </a:lnTo>
                  <a:lnTo>
                    <a:pt x="620" y="7"/>
                  </a:lnTo>
                  <a:lnTo>
                    <a:pt x="640" y="3"/>
                  </a:lnTo>
                  <a:lnTo>
                    <a:pt x="651" y="0"/>
                  </a:lnTo>
                  <a:lnTo>
                    <a:pt x="663" y="1"/>
                  </a:lnTo>
                  <a:lnTo>
                    <a:pt x="673" y="4"/>
                  </a:lnTo>
                  <a:lnTo>
                    <a:pt x="684" y="10"/>
                  </a:lnTo>
                  <a:lnTo>
                    <a:pt x="693" y="19"/>
                  </a:lnTo>
                  <a:lnTo>
                    <a:pt x="698" y="28"/>
                  </a:lnTo>
                  <a:lnTo>
                    <a:pt x="701" y="40"/>
                  </a:lnTo>
                  <a:lnTo>
                    <a:pt x="703" y="5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CBAC87-3B28-4941-8A94-AADC17D07CAB}"/>
              </a:ext>
            </a:extLst>
          </p:cNvPr>
          <p:cNvGrpSpPr/>
          <p:nvPr/>
        </p:nvGrpSpPr>
        <p:grpSpPr>
          <a:xfrm>
            <a:off x="7702112" y="2049185"/>
            <a:ext cx="2325357" cy="1313825"/>
            <a:chOff x="7700523" y="1449578"/>
            <a:chExt cx="2325357" cy="13138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CBAABE-D7A9-294E-9306-8F49F28C9575}"/>
                </a:ext>
              </a:extLst>
            </p:cNvPr>
            <p:cNvGrpSpPr/>
            <p:nvPr/>
          </p:nvGrpSpPr>
          <p:grpSpPr>
            <a:xfrm>
              <a:off x="7700523" y="1449578"/>
              <a:ext cx="2325357" cy="1313825"/>
              <a:chOff x="4119214" y="2135162"/>
              <a:chExt cx="2325357" cy="1313825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EE4F9D1-B67D-ED42-9427-682F3EF12A0C}"/>
                  </a:ext>
                </a:extLst>
              </p:cNvPr>
              <p:cNvSpPr/>
              <p:nvPr/>
            </p:nvSpPr>
            <p:spPr>
              <a:xfrm>
                <a:off x="4119214" y="2135162"/>
                <a:ext cx="2325357" cy="1313825"/>
              </a:xfrm>
              <a:prstGeom prst="roundRect">
                <a:avLst>
                  <a:gd name="adj" fmla="val 2771"/>
                </a:avLst>
              </a:prstGeom>
              <a:solidFill>
                <a:srgbClr val="032750"/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b="1" dirty="0">
                    <a:cs typeface="Salesforce Sans"/>
                  </a:rPr>
                  <a:t>         </a:t>
                </a:r>
              </a:p>
            </p:txBody>
          </p:sp>
          <p:grpSp>
            <p:nvGrpSpPr>
              <p:cNvPr id="75" name="Group 11358">
                <a:extLst>
                  <a:ext uri="{FF2B5EF4-FFF2-40B4-BE49-F238E27FC236}">
                    <a16:creationId xmlns:a16="http://schemas.microsoft.com/office/drawing/2014/main" id="{E7DEA7A1-C8C2-584B-9F0C-ED30BDA900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7788" y="2224062"/>
                <a:ext cx="475402" cy="382507"/>
                <a:chOff x="3390900" y="5517232"/>
                <a:chExt cx="203200" cy="203200"/>
              </a:xfrm>
              <a:solidFill>
                <a:schemeClr val="bg1"/>
              </a:solidFill>
            </p:grpSpPr>
            <p:sp>
              <p:nvSpPr>
                <p:cNvPr id="76" name="Freeform 115">
                  <a:extLst>
                    <a:ext uri="{FF2B5EF4-FFF2-40B4-BE49-F238E27FC236}">
                      <a16:creationId xmlns:a16="http://schemas.microsoft.com/office/drawing/2014/main" id="{8DA2459E-3955-6F4C-8F67-9E969F7BB5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0900" y="5580732"/>
                  <a:ext cx="139700" cy="139700"/>
                </a:xfrm>
                <a:custGeom>
                  <a:avLst/>
                  <a:gdLst>
                    <a:gd name="T0" fmla="*/ 2147483647 w 44"/>
                    <a:gd name="T1" fmla="*/ 2147483647 h 44"/>
                    <a:gd name="T2" fmla="*/ 2147483647 w 44"/>
                    <a:gd name="T3" fmla="*/ 2147483647 h 44"/>
                    <a:gd name="T4" fmla="*/ 2147483647 w 44"/>
                    <a:gd name="T5" fmla="*/ 2147483647 h 44"/>
                    <a:gd name="T6" fmla="*/ 2147483647 w 44"/>
                    <a:gd name="T7" fmla="*/ 2147483647 h 44"/>
                    <a:gd name="T8" fmla="*/ 2147483647 w 44"/>
                    <a:gd name="T9" fmla="*/ 2147483647 h 44"/>
                    <a:gd name="T10" fmla="*/ 2147483647 w 44"/>
                    <a:gd name="T11" fmla="*/ 2147483647 h 44"/>
                    <a:gd name="T12" fmla="*/ 2147483647 w 44"/>
                    <a:gd name="T13" fmla="*/ 2147483647 h 44"/>
                    <a:gd name="T14" fmla="*/ 2147483647 w 44"/>
                    <a:gd name="T15" fmla="*/ 2147483647 h 44"/>
                    <a:gd name="T16" fmla="*/ 2147483647 w 44"/>
                    <a:gd name="T17" fmla="*/ 2147483647 h 44"/>
                    <a:gd name="T18" fmla="*/ 2147483647 w 44"/>
                    <a:gd name="T19" fmla="*/ 2147483647 h 44"/>
                    <a:gd name="T20" fmla="*/ 2147483647 w 44"/>
                    <a:gd name="T21" fmla="*/ 0 h 44"/>
                    <a:gd name="T22" fmla="*/ 2147483647 w 44"/>
                    <a:gd name="T23" fmla="*/ 0 h 44"/>
                    <a:gd name="T24" fmla="*/ 2147483647 w 44"/>
                    <a:gd name="T25" fmla="*/ 2147483647 h 44"/>
                    <a:gd name="T26" fmla="*/ 2147483647 w 44"/>
                    <a:gd name="T27" fmla="*/ 2147483647 h 44"/>
                    <a:gd name="T28" fmla="*/ 2147483647 w 44"/>
                    <a:gd name="T29" fmla="*/ 2147483647 h 44"/>
                    <a:gd name="T30" fmla="*/ 2147483647 w 44"/>
                    <a:gd name="T31" fmla="*/ 2147483647 h 44"/>
                    <a:gd name="T32" fmla="*/ 2147483647 w 44"/>
                    <a:gd name="T33" fmla="*/ 2147483647 h 44"/>
                    <a:gd name="T34" fmla="*/ 2147483647 w 44"/>
                    <a:gd name="T35" fmla="*/ 2147483647 h 44"/>
                    <a:gd name="T36" fmla="*/ 2147483647 w 44"/>
                    <a:gd name="T37" fmla="*/ 2147483647 h 44"/>
                    <a:gd name="T38" fmla="*/ 2147483647 w 44"/>
                    <a:gd name="T39" fmla="*/ 2147483647 h 44"/>
                    <a:gd name="T40" fmla="*/ 2147483647 w 44"/>
                    <a:gd name="T41" fmla="*/ 2147483647 h 44"/>
                    <a:gd name="T42" fmla="*/ 2147483647 w 44"/>
                    <a:gd name="T43" fmla="*/ 2147483647 h 44"/>
                    <a:gd name="T44" fmla="*/ 0 w 44"/>
                    <a:gd name="T45" fmla="*/ 2147483647 h 44"/>
                    <a:gd name="T46" fmla="*/ 0 w 44"/>
                    <a:gd name="T47" fmla="*/ 2147483647 h 44"/>
                    <a:gd name="T48" fmla="*/ 2147483647 w 44"/>
                    <a:gd name="T49" fmla="*/ 2147483647 h 44"/>
                    <a:gd name="T50" fmla="*/ 2147483647 w 44"/>
                    <a:gd name="T51" fmla="*/ 2147483647 h 44"/>
                    <a:gd name="T52" fmla="*/ 2147483647 w 44"/>
                    <a:gd name="T53" fmla="*/ 2147483647 h 44"/>
                    <a:gd name="T54" fmla="*/ 2147483647 w 44"/>
                    <a:gd name="T55" fmla="*/ 2147483647 h 44"/>
                    <a:gd name="T56" fmla="*/ 2147483647 w 44"/>
                    <a:gd name="T57" fmla="*/ 2147483647 h 44"/>
                    <a:gd name="T58" fmla="*/ 2147483647 w 44"/>
                    <a:gd name="T59" fmla="*/ 2147483647 h 44"/>
                    <a:gd name="T60" fmla="*/ 2147483647 w 44"/>
                    <a:gd name="T61" fmla="*/ 2147483647 h 44"/>
                    <a:gd name="T62" fmla="*/ 2147483647 w 44"/>
                    <a:gd name="T63" fmla="*/ 2147483647 h 44"/>
                    <a:gd name="T64" fmla="*/ 2147483647 w 44"/>
                    <a:gd name="T65" fmla="*/ 2147483647 h 44"/>
                    <a:gd name="T66" fmla="*/ 2147483647 w 44"/>
                    <a:gd name="T67" fmla="*/ 2147483647 h 44"/>
                    <a:gd name="T68" fmla="*/ 2147483647 w 44"/>
                    <a:gd name="T69" fmla="*/ 2147483647 h 44"/>
                    <a:gd name="T70" fmla="*/ 2147483647 w 44"/>
                    <a:gd name="T71" fmla="*/ 2147483647 h 44"/>
                    <a:gd name="T72" fmla="*/ 2147483647 w 44"/>
                    <a:gd name="T73" fmla="*/ 2147483647 h 44"/>
                    <a:gd name="T74" fmla="*/ 2147483647 w 44"/>
                    <a:gd name="T75" fmla="*/ 2147483647 h 44"/>
                    <a:gd name="T76" fmla="*/ 2147483647 w 44"/>
                    <a:gd name="T77" fmla="*/ 2147483647 h 44"/>
                    <a:gd name="T78" fmla="*/ 2147483647 w 44"/>
                    <a:gd name="T79" fmla="*/ 2147483647 h 44"/>
                    <a:gd name="T80" fmla="*/ 2147483647 w 44"/>
                    <a:gd name="T81" fmla="*/ 2147483647 h 44"/>
                    <a:gd name="T82" fmla="*/ 2147483647 w 44"/>
                    <a:gd name="T83" fmla="*/ 2147483647 h 44"/>
                    <a:gd name="T84" fmla="*/ 2147483647 w 44"/>
                    <a:gd name="T85" fmla="*/ 2147483647 h 44"/>
                    <a:gd name="T86" fmla="*/ 2147483647 w 44"/>
                    <a:gd name="T87" fmla="*/ 2147483647 h 44"/>
                    <a:gd name="T88" fmla="*/ 2147483647 w 44"/>
                    <a:gd name="T89" fmla="*/ 2147483647 h 44"/>
                    <a:gd name="T90" fmla="*/ 2147483647 w 44"/>
                    <a:gd name="T91" fmla="*/ 2147483647 h 44"/>
                    <a:gd name="T92" fmla="*/ 2147483647 w 44"/>
                    <a:gd name="T93" fmla="*/ 2147483647 h 44"/>
                    <a:gd name="T94" fmla="*/ 2147483647 w 44"/>
                    <a:gd name="T95" fmla="*/ 2147483647 h 44"/>
                    <a:gd name="T96" fmla="*/ 2147483647 w 44"/>
                    <a:gd name="T97" fmla="*/ 2147483647 h 44"/>
                    <a:gd name="T98" fmla="*/ 2147483647 w 44"/>
                    <a:gd name="T99" fmla="*/ 2147483647 h 44"/>
                    <a:gd name="T100" fmla="*/ 2147483647 w 44"/>
                    <a:gd name="T101" fmla="*/ 2147483647 h 44"/>
                    <a:gd name="T102" fmla="*/ 2147483647 w 44"/>
                    <a:gd name="T103" fmla="*/ 2147483647 h 44"/>
                    <a:gd name="T104" fmla="*/ 2147483647 w 44"/>
                    <a:gd name="T105" fmla="*/ 2147483647 h 44"/>
                    <a:gd name="T106" fmla="*/ 2147483647 w 44"/>
                    <a:gd name="T107" fmla="*/ 2147483647 h 44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44"/>
                    <a:gd name="T163" fmla="*/ 0 h 44"/>
                    <a:gd name="T164" fmla="*/ 44 w 44"/>
                    <a:gd name="T165" fmla="*/ 44 h 44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44" h="44">
                      <a:moveTo>
                        <a:pt x="42" y="18"/>
                      </a:move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5" y="17"/>
                        <a:pt x="35" y="15"/>
                        <a:pt x="34" y="14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9"/>
                        <a:pt x="39" y="8"/>
                        <a:pt x="38" y="7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9"/>
                        <a:pt x="26" y="8"/>
                        <a:pt x="25" y="8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1"/>
                        <a:pt x="18" y="2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6" y="8"/>
                        <a:pt x="15" y="9"/>
                        <a:pt x="14" y="9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4" y="10"/>
                        <a:pt x="5" y="11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6"/>
                        <a:pt x="7" y="17"/>
                        <a:pt x="7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19"/>
                        <a:pt x="0" y="20"/>
                        <a:pt x="0" y="2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5"/>
                        <a:pt x="1" y="26"/>
                        <a:pt x="3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" y="28"/>
                        <a:pt x="9" y="29"/>
                        <a:pt x="9" y="30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5" y="35"/>
                        <a:pt x="5" y="36"/>
                        <a:pt x="6" y="37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9" y="40"/>
                        <a:pt x="10" y="40"/>
                        <a:pt x="11" y="39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16" y="36"/>
                        <a:pt x="18" y="36"/>
                        <a:pt x="19" y="36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3"/>
                        <a:pt x="20" y="44"/>
                        <a:pt x="21" y="44"/>
                      </a:cubicBezTo>
                      <a:cubicBezTo>
                        <a:pt x="24" y="44"/>
                        <a:pt x="24" y="44"/>
                        <a:pt x="24" y="44"/>
                      </a:cubicBezTo>
                      <a:cubicBezTo>
                        <a:pt x="25" y="44"/>
                        <a:pt x="26" y="43"/>
                        <a:pt x="26" y="42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8" y="35"/>
                        <a:pt x="29" y="35"/>
                        <a:pt x="30" y="34"/>
                      </a:cubicBezTo>
                      <a:cubicBezTo>
                        <a:pt x="34" y="38"/>
                        <a:pt x="34" y="38"/>
                        <a:pt x="34" y="38"/>
                      </a:cubicBezTo>
                      <a:cubicBezTo>
                        <a:pt x="35" y="39"/>
                        <a:pt x="36" y="39"/>
                        <a:pt x="37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5"/>
                        <a:pt x="40" y="34"/>
                        <a:pt x="39" y="33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27"/>
                        <a:pt x="36" y="26"/>
                        <a:pt x="36" y="25"/>
                      </a:cubicBezTo>
                      <a:cubicBezTo>
                        <a:pt x="42" y="25"/>
                        <a:pt x="42" y="25"/>
                        <a:pt x="42" y="25"/>
                      </a:cubicBezTo>
                      <a:cubicBezTo>
                        <a:pt x="43" y="25"/>
                        <a:pt x="44" y="24"/>
                        <a:pt x="44" y="23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lose/>
                      <a:moveTo>
                        <a:pt x="21" y="28"/>
                      </a:moveTo>
                      <a:cubicBezTo>
                        <a:pt x="18" y="28"/>
                        <a:pt x="15" y="25"/>
                        <a:pt x="15" y="22"/>
                      </a:cubicBezTo>
                      <a:cubicBezTo>
                        <a:pt x="15" y="19"/>
                        <a:pt x="18" y="16"/>
                        <a:pt x="21" y="16"/>
                      </a:cubicBezTo>
                      <a:cubicBezTo>
                        <a:pt x="25" y="16"/>
                        <a:pt x="28" y="19"/>
                        <a:pt x="28" y="22"/>
                      </a:cubicBezTo>
                      <a:cubicBezTo>
                        <a:pt x="28" y="25"/>
                        <a:pt x="25" y="28"/>
                        <a:pt x="21" y="2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116">
                  <a:extLst>
                    <a:ext uri="{FF2B5EF4-FFF2-40B4-BE49-F238E27FC236}">
                      <a16:creationId xmlns:a16="http://schemas.microsoft.com/office/drawing/2014/main" id="{40193CD6-AD4D-964E-87CD-7C0B4F2E1F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5200" y="5517232"/>
                  <a:ext cx="88900" cy="88900"/>
                </a:xfrm>
                <a:custGeom>
                  <a:avLst/>
                  <a:gdLst>
                    <a:gd name="T0" fmla="*/ 2147483647 w 28"/>
                    <a:gd name="T1" fmla="*/ 2147483647 h 28"/>
                    <a:gd name="T2" fmla="*/ 2147483647 w 28"/>
                    <a:gd name="T3" fmla="*/ 2147483647 h 28"/>
                    <a:gd name="T4" fmla="*/ 2147483647 w 28"/>
                    <a:gd name="T5" fmla="*/ 2147483647 h 28"/>
                    <a:gd name="T6" fmla="*/ 2147483647 w 28"/>
                    <a:gd name="T7" fmla="*/ 2147483647 h 28"/>
                    <a:gd name="T8" fmla="*/ 2147483647 w 28"/>
                    <a:gd name="T9" fmla="*/ 2147483647 h 28"/>
                    <a:gd name="T10" fmla="*/ 2147483647 w 28"/>
                    <a:gd name="T11" fmla="*/ 2147483647 h 28"/>
                    <a:gd name="T12" fmla="*/ 2147483647 w 28"/>
                    <a:gd name="T13" fmla="*/ 2147483647 h 28"/>
                    <a:gd name="T14" fmla="*/ 2147483647 w 28"/>
                    <a:gd name="T15" fmla="*/ 2147483647 h 28"/>
                    <a:gd name="T16" fmla="*/ 2147483647 w 28"/>
                    <a:gd name="T17" fmla="*/ 2147483647 h 28"/>
                    <a:gd name="T18" fmla="*/ 2147483647 w 28"/>
                    <a:gd name="T19" fmla="*/ 2147483647 h 28"/>
                    <a:gd name="T20" fmla="*/ 2147483647 w 28"/>
                    <a:gd name="T21" fmla="*/ 0 h 28"/>
                    <a:gd name="T22" fmla="*/ 2147483647 w 28"/>
                    <a:gd name="T23" fmla="*/ 0 h 28"/>
                    <a:gd name="T24" fmla="*/ 2147483647 w 28"/>
                    <a:gd name="T25" fmla="*/ 2147483647 h 28"/>
                    <a:gd name="T26" fmla="*/ 2147483647 w 28"/>
                    <a:gd name="T27" fmla="*/ 2147483647 h 28"/>
                    <a:gd name="T28" fmla="*/ 2147483647 w 28"/>
                    <a:gd name="T29" fmla="*/ 2147483647 h 28"/>
                    <a:gd name="T30" fmla="*/ 2147483647 w 28"/>
                    <a:gd name="T31" fmla="*/ 2147483647 h 28"/>
                    <a:gd name="T32" fmla="*/ 2147483647 w 28"/>
                    <a:gd name="T33" fmla="*/ 2147483647 h 28"/>
                    <a:gd name="T34" fmla="*/ 2147483647 w 28"/>
                    <a:gd name="T35" fmla="*/ 2147483647 h 28"/>
                    <a:gd name="T36" fmla="*/ 2147483647 w 28"/>
                    <a:gd name="T37" fmla="*/ 2147483647 h 28"/>
                    <a:gd name="T38" fmla="*/ 2147483647 w 28"/>
                    <a:gd name="T39" fmla="*/ 2147483647 h 28"/>
                    <a:gd name="T40" fmla="*/ 2147483647 w 28"/>
                    <a:gd name="T41" fmla="*/ 2147483647 h 28"/>
                    <a:gd name="T42" fmla="*/ 2147483647 w 28"/>
                    <a:gd name="T43" fmla="*/ 2147483647 h 28"/>
                    <a:gd name="T44" fmla="*/ 0 w 28"/>
                    <a:gd name="T45" fmla="*/ 2147483647 h 28"/>
                    <a:gd name="T46" fmla="*/ 0 w 28"/>
                    <a:gd name="T47" fmla="*/ 2147483647 h 28"/>
                    <a:gd name="T48" fmla="*/ 2147483647 w 28"/>
                    <a:gd name="T49" fmla="*/ 2147483647 h 28"/>
                    <a:gd name="T50" fmla="*/ 2147483647 w 28"/>
                    <a:gd name="T51" fmla="*/ 2147483647 h 28"/>
                    <a:gd name="T52" fmla="*/ 2147483647 w 28"/>
                    <a:gd name="T53" fmla="*/ 2147483647 h 28"/>
                    <a:gd name="T54" fmla="*/ 2147483647 w 28"/>
                    <a:gd name="T55" fmla="*/ 2147483647 h 28"/>
                    <a:gd name="T56" fmla="*/ 2147483647 w 28"/>
                    <a:gd name="T57" fmla="*/ 2147483647 h 28"/>
                    <a:gd name="T58" fmla="*/ 2147483647 w 28"/>
                    <a:gd name="T59" fmla="*/ 2147483647 h 28"/>
                    <a:gd name="T60" fmla="*/ 2147483647 w 28"/>
                    <a:gd name="T61" fmla="*/ 2147483647 h 28"/>
                    <a:gd name="T62" fmla="*/ 2147483647 w 28"/>
                    <a:gd name="T63" fmla="*/ 2147483647 h 28"/>
                    <a:gd name="T64" fmla="*/ 2147483647 w 28"/>
                    <a:gd name="T65" fmla="*/ 2147483647 h 28"/>
                    <a:gd name="T66" fmla="*/ 2147483647 w 28"/>
                    <a:gd name="T67" fmla="*/ 2147483647 h 28"/>
                    <a:gd name="T68" fmla="*/ 2147483647 w 28"/>
                    <a:gd name="T69" fmla="*/ 2147483647 h 28"/>
                    <a:gd name="T70" fmla="*/ 2147483647 w 28"/>
                    <a:gd name="T71" fmla="*/ 2147483647 h 28"/>
                    <a:gd name="T72" fmla="*/ 2147483647 w 28"/>
                    <a:gd name="T73" fmla="*/ 2147483647 h 28"/>
                    <a:gd name="T74" fmla="*/ 2147483647 w 28"/>
                    <a:gd name="T75" fmla="*/ 2147483647 h 28"/>
                    <a:gd name="T76" fmla="*/ 2147483647 w 28"/>
                    <a:gd name="T77" fmla="*/ 2147483647 h 28"/>
                    <a:gd name="T78" fmla="*/ 2147483647 w 28"/>
                    <a:gd name="T79" fmla="*/ 2147483647 h 28"/>
                    <a:gd name="T80" fmla="*/ 2147483647 w 28"/>
                    <a:gd name="T81" fmla="*/ 2147483647 h 28"/>
                    <a:gd name="T82" fmla="*/ 2147483647 w 28"/>
                    <a:gd name="T83" fmla="*/ 2147483647 h 28"/>
                    <a:gd name="T84" fmla="*/ 2147483647 w 28"/>
                    <a:gd name="T85" fmla="*/ 2147483647 h 28"/>
                    <a:gd name="T86" fmla="*/ 2147483647 w 28"/>
                    <a:gd name="T87" fmla="*/ 2147483647 h 28"/>
                    <a:gd name="T88" fmla="*/ 2147483647 w 28"/>
                    <a:gd name="T89" fmla="*/ 2147483647 h 28"/>
                    <a:gd name="T90" fmla="*/ 2147483647 w 28"/>
                    <a:gd name="T91" fmla="*/ 2147483647 h 28"/>
                    <a:gd name="T92" fmla="*/ 2147483647 w 28"/>
                    <a:gd name="T93" fmla="*/ 2147483647 h 28"/>
                    <a:gd name="T94" fmla="*/ 2147483647 w 28"/>
                    <a:gd name="T95" fmla="*/ 2147483647 h 28"/>
                    <a:gd name="T96" fmla="*/ 2147483647 w 28"/>
                    <a:gd name="T97" fmla="*/ 2147483647 h 28"/>
                    <a:gd name="T98" fmla="*/ 2147483647 w 28"/>
                    <a:gd name="T99" fmla="*/ 2147483647 h 28"/>
                    <a:gd name="T100" fmla="*/ 2147483647 w 28"/>
                    <a:gd name="T101" fmla="*/ 2147483647 h 28"/>
                    <a:gd name="T102" fmla="*/ 2147483647 w 28"/>
                    <a:gd name="T103" fmla="*/ 2147483647 h 28"/>
                    <a:gd name="T104" fmla="*/ 2147483647 w 28"/>
                    <a:gd name="T105" fmla="*/ 2147483647 h 28"/>
                    <a:gd name="T106" fmla="*/ 2147483647 w 28"/>
                    <a:gd name="T107" fmla="*/ 2147483647 h 2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8"/>
                    <a:gd name="T163" fmla="*/ 0 h 28"/>
                    <a:gd name="T164" fmla="*/ 28 w 28"/>
                    <a:gd name="T165" fmla="*/ 28 h 2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8" h="28">
                      <a:moveTo>
                        <a:pt x="27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2" y="11"/>
                        <a:pt x="22" y="10"/>
                        <a:pt x="22" y="9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5" y="6"/>
                        <a:pt x="25" y="5"/>
                        <a:pt x="24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2" y="3"/>
                        <a:pt x="21" y="3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7" y="5"/>
                        <a:pt x="16" y="5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2" y="0"/>
                        <a:pt x="11" y="1"/>
                        <a:pt x="11" y="2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6"/>
                        <a:pt x="9" y="6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3"/>
                        <a:pt x="5" y="3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7"/>
                        <a:pt x="3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1"/>
                        <a:pt x="5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7"/>
                        <a:pt x="2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8"/>
                        <a:pt x="5" y="19"/>
                        <a:pt x="6" y="19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3" y="22"/>
                        <a:pt x="3" y="23"/>
                        <a:pt x="4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0" y="23"/>
                        <a:pt x="11" y="23"/>
                        <a:pt x="12" y="23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2" y="27"/>
                        <a:pt x="13" y="28"/>
                        <a:pt x="14" y="28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6" y="28"/>
                        <a:pt x="17" y="27"/>
                        <a:pt x="17" y="2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8" y="23"/>
                        <a:pt x="18" y="22"/>
                        <a:pt x="19" y="22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22" y="25"/>
                        <a:pt x="23" y="25"/>
                        <a:pt x="24" y="24"/>
                      </a:cubicBezTo>
                      <a:cubicBezTo>
                        <a:pt x="25" y="23"/>
                        <a:pt x="25" y="23"/>
                        <a:pt x="25" y="23"/>
                      </a:cubicBezTo>
                      <a:cubicBezTo>
                        <a:pt x="25" y="22"/>
                        <a:pt x="25" y="21"/>
                        <a:pt x="25" y="21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3" y="17"/>
                        <a:pt x="23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8" y="15"/>
                        <a:pt x="28" y="14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2"/>
                        <a:pt x="27" y="11"/>
                        <a:pt x="27" y="11"/>
                      </a:cubicBezTo>
                      <a:close/>
                      <a:moveTo>
                        <a:pt x="14" y="18"/>
                      </a:moveTo>
                      <a:cubicBezTo>
                        <a:pt x="12" y="18"/>
                        <a:pt x="10" y="16"/>
                        <a:pt x="10" y="14"/>
                      </a:cubicBezTo>
                      <a:cubicBezTo>
                        <a:pt x="10" y="12"/>
                        <a:pt x="12" y="10"/>
                        <a:pt x="14" y="10"/>
                      </a:cubicBezTo>
                      <a:cubicBezTo>
                        <a:pt x="16" y="10"/>
                        <a:pt x="18" y="12"/>
                        <a:pt x="18" y="14"/>
                      </a:cubicBezTo>
                      <a:cubicBezTo>
                        <a:pt x="18" y="16"/>
                        <a:pt x="16" y="18"/>
                        <a:pt x="1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4" name="5">
                <a:extLst>
                  <a:ext uri="{FF2B5EF4-FFF2-40B4-BE49-F238E27FC236}">
                    <a16:creationId xmlns:a16="http://schemas.microsoft.com/office/drawing/2014/main" id="{A38EE4D7-93B3-A144-AF98-57C621B93B5F}"/>
                  </a:ext>
                </a:extLst>
              </p:cNvPr>
              <p:cNvGrpSpPr/>
              <p:nvPr/>
            </p:nvGrpSpPr>
            <p:grpSpPr>
              <a:xfrm>
                <a:off x="4585489" y="2617229"/>
                <a:ext cx="1670859" cy="582567"/>
                <a:chOff x="6182958" y="4658489"/>
                <a:chExt cx="1670859" cy="582567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0DBB392A-4773-3F4A-A8D7-D87A589615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82958" y="4795721"/>
                  <a:ext cx="1575974" cy="445335"/>
                </a:xfrm>
                <a:prstGeom prst="roundRect">
                  <a:avLst>
                    <a:gd name="adj" fmla="val 7581"/>
                  </a:avLst>
                </a:prstGeom>
                <a:solidFill>
                  <a:schemeClr val="bg1"/>
                </a:solidFill>
                <a:ln w="12700">
                  <a:solidFill>
                    <a:srgbClr val="2E3961"/>
                  </a:solidFill>
                </a:ln>
                <a:effectLst>
                  <a:softEdge rad="0"/>
                </a:effectLst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Triggered </a:t>
                  </a:r>
                </a:p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Send</a:t>
                  </a:r>
                </a:p>
                <a:p>
                  <a:pPr marL="7938" algn="ctr"/>
                  <a:r>
                    <a:rPr lang="en-US" sz="800" b="1" dirty="0">
                      <a:solidFill>
                        <a:srgbClr val="2E3961"/>
                      </a:solidFill>
                      <a:latin typeface="Salesforce Sans"/>
                      <a:cs typeface="Salesforce Sans"/>
                    </a:rPr>
                    <a:t>Queued</a:t>
                  </a: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D1532C6-066C-7643-BC53-70B51BB528EE}"/>
                    </a:ext>
                  </a:extLst>
                </p:cNvPr>
                <p:cNvSpPr/>
                <p:nvPr/>
              </p:nvSpPr>
              <p:spPr>
                <a:xfrm>
                  <a:off x="7628944" y="4658489"/>
                  <a:ext cx="224873" cy="23462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alesforce Sans"/>
                      <a:cs typeface="Salesforce Sans"/>
                    </a:rPr>
                    <a:t>2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0A8140-D75B-0C45-A8B9-7A46436C174A}"/>
                  </a:ext>
                </a:extLst>
              </p:cNvPr>
              <p:cNvSpPr txBox="1"/>
              <p:nvPr/>
            </p:nvSpPr>
            <p:spPr>
              <a:xfrm>
                <a:off x="4965977" y="2209798"/>
                <a:ext cx="1099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Marketing Cloud </a:t>
                </a:r>
              </a:p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cs typeface="Salesforce Sans"/>
                  </a:rPr>
                  <a:t>Processing</a:t>
                </a:r>
                <a:endParaRPr lang="en-US" sz="1000" dirty="0">
                  <a:solidFill>
                    <a:schemeClr val="bg1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1B0892B-011A-2149-BF35-5144723C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465" y="2107903"/>
              <a:ext cx="338556" cy="352331"/>
            </a:xfrm>
            <a:custGeom>
              <a:avLst/>
              <a:gdLst>
                <a:gd name="T0" fmla="*/ 84863999 w 727"/>
                <a:gd name="T1" fmla="*/ 46384267 h 729"/>
                <a:gd name="T2" fmla="*/ 83108369 w 727"/>
                <a:gd name="T3" fmla="*/ 54481301 h 729"/>
                <a:gd name="T4" fmla="*/ 75382708 w 727"/>
                <a:gd name="T5" fmla="*/ 68824279 h 729"/>
                <a:gd name="T6" fmla="*/ 62740872 w 727"/>
                <a:gd name="T7" fmla="*/ 79119249 h 729"/>
                <a:gd name="T8" fmla="*/ 51035647 w 727"/>
                <a:gd name="T9" fmla="*/ 83283438 h 729"/>
                <a:gd name="T10" fmla="*/ 42373375 w 727"/>
                <a:gd name="T11" fmla="*/ 84208813 h 729"/>
                <a:gd name="T12" fmla="*/ 36052629 w 727"/>
                <a:gd name="T13" fmla="*/ 83630284 h 729"/>
                <a:gd name="T14" fmla="*/ 25868881 w 727"/>
                <a:gd name="T15" fmla="*/ 80738656 h 729"/>
                <a:gd name="T16" fmla="*/ 12407683 w 727"/>
                <a:gd name="T17" fmla="*/ 71716247 h 729"/>
                <a:gd name="T18" fmla="*/ 3277449 w 727"/>
                <a:gd name="T19" fmla="*/ 58413807 h 729"/>
                <a:gd name="T20" fmla="*/ 351057 w 727"/>
                <a:gd name="T21" fmla="*/ 48581864 h 729"/>
                <a:gd name="T22" fmla="*/ 0 w 727"/>
                <a:gd name="T23" fmla="*/ 42104237 h 729"/>
                <a:gd name="T24" fmla="*/ 819362 w 727"/>
                <a:gd name="T25" fmla="*/ 33544515 h 729"/>
                <a:gd name="T26" fmla="*/ 5033422 w 727"/>
                <a:gd name="T27" fmla="*/ 21977664 h 729"/>
                <a:gd name="T28" fmla="*/ 15334075 w 727"/>
                <a:gd name="T29" fmla="*/ 9716441 h 729"/>
                <a:gd name="T30" fmla="*/ 29848788 w 727"/>
                <a:gd name="T31" fmla="*/ 1850751 h 729"/>
                <a:gd name="T32" fmla="*/ 38159659 w 727"/>
                <a:gd name="T33" fmla="*/ 231344 h 729"/>
                <a:gd name="T34" fmla="*/ 44597653 w 727"/>
                <a:gd name="T35" fmla="*/ 231344 h 729"/>
                <a:gd name="T36" fmla="*/ 53142334 w 727"/>
                <a:gd name="T37" fmla="*/ 1388063 h 729"/>
                <a:gd name="T38" fmla="*/ 66252474 w 727"/>
                <a:gd name="T39" fmla="*/ 7171659 h 729"/>
                <a:gd name="T40" fmla="*/ 77723890 w 727"/>
                <a:gd name="T41" fmla="*/ 18623008 h 729"/>
                <a:gd name="T42" fmla="*/ 83576331 w 727"/>
                <a:gd name="T43" fmla="*/ 31578263 h 729"/>
                <a:gd name="T44" fmla="*/ 84981246 w 727"/>
                <a:gd name="T45" fmla="*/ 39906640 h 729"/>
                <a:gd name="T46" fmla="*/ 74095040 w 727"/>
                <a:gd name="T47" fmla="*/ 38865423 h 729"/>
                <a:gd name="T48" fmla="*/ 70349286 w 727"/>
                <a:gd name="T49" fmla="*/ 27298572 h 729"/>
                <a:gd name="T50" fmla="*/ 62623967 w 727"/>
                <a:gd name="T51" fmla="*/ 18044819 h 729"/>
                <a:gd name="T52" fmla="*/ 51855009 w 727"/>
                <a:gd name="T53" fmla="*/ 12145381 h 729"/>
                <a:gd name="T54" fmla="*/ 42373375 w 727"/>
                <a:gd name="T55" fmla="*/ 10757318 h 729"/>
                <a:gd name="T56" fmla="*/ 30317093 w 727"/>
                <a:gd name="T57" fmla="*/ 13302100 h 729"/>
                <a:gd name="T58" fmla="*/ 20133344 w 727"/>
                <a:gd name="T59" fmla="*/ 20126913 h 729"/>
                <a:gd name="T60" fmla="*/ 13227045 w 727"/>
                <a:gd name="T61" fmla="*/ 29958856 h 729"/>
                <a:gd name="T62" fmla="*/ 10652053 w 727"/>
                <a:gd name="T63" fmla="*/ 42104237 h 729"/>
                <a:gd name="T64" fmla="*/ 12290778 w 727"/>
                <a:gd name="T65" fmla="*/ 51242488 h 729"/>
                <a:gd name="T66" fmla="*/ 18143219 w 727"/>
                <a:gd name="T67" fmla="*/ 61883964 h 729"/>
                <a:gd name="T68" fmla="*/ 27624853 w 727"/>
                <a:gd name="T69" fmla="*/ 69518310 h 729"/>
                <a:gd name="T70" fmla="*/ 39330079 w 727"/>
                <a:gd name="T71" fmla="*/ 73335653 h 729"/>
                <a:gd name="T72" fmla="*/ 48811369 w 727"/>
                <a:gd name="T73" fmla="*/ 72757124 h 729"/>
                <a:gd name="T74" fmla="*/ 60165538 w 727"/>
                <a:gd name="T75" fmla="*/ 68014745 h 729"/>
                <a:gd name="T76" fmla="*/ 68827809 w 727"/>
                <a:gd name="T77" fmla="*/ 59455024 h 729"/>
                <a:gd name="T78" fmla="*/ 73626735 w 727"/>
                <a:gd name="T79" fmla="*/ 48350520 h 729"/>
                <a:gd name="T80" fmla="*/ 38393811 w 727"/>
                <a:gd name="T81" fmla="*/ 47540987 h 729"/>
                <a:gd name="T82" fmla="*/ 36871992 w 727"/>
                <a:gd name="T83" fmla="*/ 44649019 h 729"/>
                <a:gd name="T84" fmla="*/ 37925506 w 727"/>
                <a:gd name="T85" fmla="*/ 20473759 h 729"/>
                <a:gd name="T86" fmla="*/ 40032536 w 727"/>
                <a:gd name="T87" fmla="*/ 17582131 h 729"/>
                <a:gd name="T88" fmla="*/ 42607528 w 727"/>
                <a:gd name="T89" fmla="*/ 16888099 h 729"/>
                <a:gd name="T90" fmla="*/ 45884977 w 727"/>
                <a:gd name="T91" fmla="*/ 18276162 h 729"/>
                <a:gd name="T92" fmla="*/ 47289892 w 727"/>
                <a:gd name="T93" fmla="*/ 21283632 h 729"/>
                <a:gd name="T94" fmla="*/ 59697575 w 727"/>
                <a:gd name="T95" fmla="*/ 52630551 h 729"/>
                <a:gd name="T96" fmla="*/ 60165538 w 727"/>
                <a:gd name="T97" fmla="*/ 56216210 h 729"/>
                <a:gd name="T98" fmla="*/ 58760965 w 727"/>
                <a:gd name="T99" fmla="*/ 58645151 h 729"/>
                <a:gd name="T100" fmla="*/ 55717668 w 727"/>
                <a:gd name="T101" fmla="*/ 59801870 h 729"/>
                <a:gd name="T102" fmla="*/ 52557124 w 727"/>
                <a:gd name="T103" fmla="*/ 58645151 h 7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27" h="729">
                  <a:moveTo>
                    <a:pt x="726" y="364"/>
                  </a:moveTo>
                  <a:lnTo>
                    <a:pt x="726" y="364"/>
                  </a:lnTo>
                  <a:lnTo>
                    <a:pt x="726" y="383"/>
                  </a:lnTo>
                  <a:lnTo>
                    <a:pt x="725" y="401"/>
                  </a:lnTo>
                  <a:lnTo>
                    <a:pt x="722" y="420"/>
                  </a:lnTo>
                  <a:lnTo>
                    <a:pt x="719" y="438"/>
                  </a:lnTo>
                  <a:lnTo>
                    <a:pt x="714" y="455"/>
                  </a:lnTo>
                  <a:lnTo>
                    <a:pt x="710" y="471"/>
                  </a:lnTo>
                  <a:lnTo>
                    <a:pt x="698" y="505"/>
                  </a:lnTo>
                  <a:lnTo>
                    <a:pt x="682" y="538"/>
                  </a:lnTo>
                  <a:lnTo>
                    <a:pt x="664" y="567"/>
                  </a:lnTo>
                  <a:lnTo>
                    <a:pt x="644" y="595"/>
                  </a:lnTo>
                  <a:lnTo>
                    <a:pt x="620" y="620"/>
                  </a:lnTo>
                  <a:lnTo>
                    <a:pt x="594" y="644"/>
                  </a:lnTo>
                  <a:lnTo>
                    <a:pt x="566" y="666"/>
                  </a:lnTo>
                  <a:lnTo>
                    <a:pt x="536" y="684"/>
                  </a:lnTo>
                  <a:lnTo>
                    <a:pt x="504" y="698"/>
                  </a:lnTo>
                  <a:lnTo>
                    <a:pt x="471" y="712"/>
                  </a:lnTo>
                  <a:lnTo>
                    <a:pt x="454" y="716"/>
                  </a:lnTo>
                  <a:lnTo>
                    <a:pt x="436" y="720"/>
                  </a:lnTo>
                  <a:lnTo>
                    <a:pt x="418" y="723"/>
                  </a:lnTo>
                  <a:lnTo>
                    <a:pt x="401" y="726"/>
                  </a:lnTo>
                  <a:lnTo>
                    <a:pt x="381" y="726"/>
                  </a:lnTo>
                  <a:lnTo>
                    <a:pt x="362" y="728"/>
                  </a:lnTo>
                  <a:lnTo>
                    <a:pt x="345" y="726"/>
                  </a:lnTo>
                  <a:lnTo>
                    <a:pt x="326" y="726"/>
                  </a:lnTo>
                  <a:lnTo>
                    <a:pt x="308" y="723"/>
                  </a:lnTo>
                  <a:lnTo>
                    <a:pt x="290" y="720"/>
                  </a:lnTo>
                  <a:lnTo>
                    <a:pt x="272" y="716"/>
                  </a:lnTo>
                  <a:lnTo>
                    <a:pt x="255" y="712"/>
                  </a:lnTo>
                  <a:lnTo>
                    <a:pt x="221" y="698"/>
                  </a:lnTo>
                  <a:lnTo>
                    <a:pt x="190" y="684"/>
                  </a:lnTo>
                  <a:lnTo>
                    <a:pt x="159" y="666"/>
                  </a:lnTo>
                  <a:lnTo>
                    <a:pt x="131" y="644"/>
                  </a:lnTo>
                  <a:lnTo>
                    <a:pt x="106" y="620"/>
                  </a:lnTo>
                  <a:lnTo>
                    <a:pt x="82" y="595"/>
                  </a:lnTo>
                  <a:lnTo>
                    <a:pt x="62" y="567"/>
                  </a:lnTo>
                  <a:lnTo>
                    <a:pt x="43" y="538"/>
                  </a:lnTo>
                  <a:lnTo>
                    <a:pt x="28" y="505"/>
                  </a:lnTo>
                  <a:lnTo>
                    <a:pt x="16" y="471"/>
                  </a:lnTo>
                  <a:lnTo>
                    <a:pt x="10" y="455"/>
                  </a:lnTo>
                  <a:lnTo>
                    <a:pt x="7" y="438"/>
                  </a:lnTo>
                  <a:lnTo>
                    <a:pt x="3" y="420"/>
                  </a:lnTo>
                  <a:lnTo>
                    <a:pt x="1" y="401"/>
                  </a:lnTo>
                  <a:lnTo>
                    <a:pt x="0" y="383"/>
                  </a:lnTo>
                  <a:lnTo>
                    <a:pt x="0" y="364"/>
                  </a:lnTo>
                  <a:lnTo>
                    <a:pt x="0" y="345"/>
                  </a:lnTo>
                  <a:lnTo>
                    <a:pt x="1" y="327"/>
                  </a:lnTo>
                  <a:lnTo>
                    <a:pt x="3" y="308"/>
                  </a:lnTo>
                  <a:lnTo>
                    <a:pt x="7" y="290"/>
                  </a:lnTo>
                  <a:lnTo>
                    <a:pt x="10" y="273"/>
                  </a:lnTo>
                  <a:lnTo>
                    <a:pt x="16" y="256"/>
                  </a:lnTo>
                  <a:lnTo>
                    <a:pt x="28" y="222"/>
                  </a:lnTo>
                  <a:lnTo>
                    <a:pt x="43" y="190"/>
                  </a:lnTo>
                  <a:lnTo>
                    <a:pt x="62" y="161"/>
                  </a:lnTo>
                  <a:lnTo>
                    <a:pt x="82" y="133"/>
                  </a:lnTo>
                  <a:lnTo>
                    <a:pt x="106" y="106"/>
                  </a:lnTo>
                  <a:lnTo>
                    <a:pt x="131" y="84"/>
                  </a:lnTo>
                  <a:lnTo>
                    <a:pt x="159" y="62"/>
                  </a:lnTo>
                  <a:lnTo>
                    <a:pt x="190" y="44"/>
                  </a:lnTo>
                  <a:lnTo>
                    <a:pt x="221" y="29"/>
                  </a:lnTo>
                  <a:lnTo>
                    <a:pt x="255" y="16"/>
                  </a:lnTo>
                  <a:lnTo>
                    <a:pt x="272" y="12"/>
                  </a:lnTo>
                  <a:lnTo>
                    <a:pt x="290" y="7"/>
                  </a:lnTo>
                  <a:lnTo>
                    <a:pt x="308" y="4"/>
                  </a:lnTo>
                  <a:lnTo>
                    <a:pt x="326" y="2"/>
                  </a:lnTo>
                  <a:lnTo>
                    <a:pt x="345" y="2"/>
                  </a:lnTo>
                  <a:lnTo>
                    <a:pt x="362" y="0"/>
                  </a:lnTo>
                  <a:lnTo>
                    <a:pt x="381" y="2"/>
                  </a:lnTo>
                  <a:lnTo>
                    <a:pt x="401" y="2"/>
                  </a:lnTo>
                  <a:lnTo>
                    <a:pt x="418" y="4"/>
                  </a:lnTo>
                  <a:lnTo>
                    <a:pt x="436" y="7"/>
                  </a:lnTo>
                  <a:lnTo>
                    <a:pt x="454" y="12"/>
                  </a:lnTo>
                  <a:lnTo>
                    <a:pt x="471" y="16"/>
                  </a:lnTo>
                  <a:lnTo>
                    <a:pt x="504" y="29"/>
                  </a:lnTo>
                  <a:lnTo>
                    <a:pt x="536" y="44"/>
                  </a:lnTo>
                  <a:lnTo>
                    <a:pt x="566" y="62"/>
                  </a:lnTo>
                  <a:lnTo>
                    <a:pt x="594" y="84"/>
                  </a:lnTo>
                  <a:lnTo>
                    <a:pt x="620" y="106"/>
                  </a:lnTo>
                  <a:lnTo>
                    <a:pt x="644" y="133"/>
                  </a:lnTo>
                  <a:lnTo>
                    <a:pt x="664" y="161"/>
                  </a:lnTo>
                  <a:lnTo>
                    <a:pt x="682" y="190"/>
                  </a:lnTo>
                  <a:lnTo>
                    <a:pt x="698" y="222"/>
                  </a:lnTo>
                  <a:lnTo>
                    <a:pt x="710" y="256"/>
                  </a:lnTo>
                  <a:lnTo>
                    <a:pt x="714" y="273"/>
                  </a:lnTo>
                  <a:lnTo>
                    <a:pt x="719" y="290"/>
                  </a:lnTo>
                  <a:lnTo>
                    <a:pt x="722" y="308"/>
                  </a:lnTo>
                  <a:lnTo>
                    <a:pt x="725" y="327"/>
                  </a:lnTo>
                  <a:lnTo>
                    <a:pt x="726" y="345"/>
                  </a:lnTo>
                  <a:lnTo>
                    <a:pt x="726" y="364"/>
                  </a:lnTo>
                  <a:close/>
                  <a:moveTo>
                    <a:pt x="635" y="364"/>
                  </a:moveTo>
                  <a:lnTo>
                    <a:pt x="635" y="364"/>
                  </a:lnTo>
                  <a:lnTo>
                    <a:pt x="633" y="336"/>
                  </a:lnTo>
                  <a:lnTo>
                    <a:pt x="629" y="309"/>
                  </a:lnTo>
                  <a:lnTo>
                    <a:pt x="622" y="284"/>
                  </a:lnTo>
                  <a:lnTo>
                    <a:pt x="613" y="259"/>
                  </a:lnTo>
                  <a:lnTo>
                    <a:pt x="601" y="236"/>
                  </a:lnTo>
                  <a:lnTo>
                    <a:pt x="588" y="214"/>
                  </a:lnTo>
                  <a:lnTo>
                    <a:pt x="572" y="193"/>
                  </a:lnTo>
                  <a:lnTo>
                    <a:pt x="554" y="174"/>
                  </a:lnTo>
                  <a:lnTo>
                    <a:pt x="535" y="156"/>
                  </a:lnTo>
                  <a:lnTo>
                    <a:pt x="514" y="140"/>
                  </a:lnTo>
                  <a:lnTo>
                    <a:pt x="492" y="127"/>
                  </a:lnTo>
                  <a:lnTo>
                    <a:pt x="467" y="115"/>
                  </a:lnTo>
                  <a:lnTo>
                    <a:pt x="443" y="105"/>
                  </a:lnTo>
                  <a:lnTo>
                    <a:pt x="417" y="99"/>
                  </a:lnTo>
                  <a:lnTo>
                    <a:pt x="390" y="94"/>
                  </a:lnTo>
                  <a:lnTo>
                    <a:pt x="362" y="93"/>
                  </a:lnTo>
                  <a:lnTo>
                    <a:pt x="336" y="94"/>
                  </a:lnTo>
                  <a:lnTo>
                    <a:pt x="309" y="99"/>
                  </a:lnTo>
                  <a:lnTo>
                    <a:pt x="283" y="105"/>
                  </a:lnTo>
                  <a:lnTo>
                    <a:pt x="259" y="115"/>
                  </a:lnTo>
                  <a:lnTo>
                    <a:pt x="236" y="127"/>
                  </a:lnTo>
                  <a:lnTo>
                    <a:pt x="212" y="140"/>
                  </a:lnTo>
                  <a:lnTo>
                    <a:pt x="191" y="156"/>
                  </a:lnTo>
                  <a:lnTo>
                    <a:pt x="172" y="174"/>
                  </a:lnTo>
                  <a:lnTo>
                    <a:pt x="155" y="193"/>
                  </a:lnTo>
                  <a:lnTo>
                    <a:pt x="138" y="214"/>
                  </a:lnTo>
                  <a:lnTo>
                    <a:pt x="125" y="236"/>
                  </a:lnTo>
                  <a:lnTo>
                    <a:pt x="113" y="259"/>
                  </a:lnTo>
                  <a:lnTo>
                    <a:pt x="105" y="284"/>
                  </a:lnTo>
                  <a:lnTo>
                    <a:pt x="97" y="309"/>
                  </a:lnTo>
                  <a:lnTo>
                    <a:pt x="93" y="336"/>
                  </a:lnTo>
                  <a:lnTo>
                    <a:pt x="91" y="364"/>
                  </a:lnTo>
                  <a:lnTo>
                    <a:pt x="93" y="390"/>
                  </a:lnTo>
                  <a:lnTo>
                    <a:pt x="97" y="418"/>
                  </a:lnTo>
                  <a:lnTo>
                    <a:pt x="105" y="443"/>
                  </a:lnTo>
                  <a:lnTo>
                    <a:pt x="113" y="469"/>
                  </a:lnTo>
                  <a:lnTo>
                    <a:pt x="125" y="492"/>
                  </a:lnTo>
                  <a:lnTo>
                    <a:pt x="138" y="514"/>
                  </a:lnTo>
                  <a:lnTo>
                    <a:pt x="155" y="535"/>
                  </a:lnTo>
                  <a:lnTo>
                    <a:pt x="172" y="554"/>
                  </a:lnTo>
                  <a:lnTo>
                    <a:pt x="191" y="572"/>
                  </a:lnTo>
                  <a:lnTo>
                    <a:pt x="212" y="588"/>
                  </a:lnTo>
                  <a:lnTo>
                    <a:pt x="236" y="601"/>
                  </a:lnTo>
                  <a:lnTo>
                    <a:pt x="259" y="613"/>
                  </a:lnTo>
                  <a:lnTo>
                    <a:pt x="283" y="623"/>
                  </a:lnTo>
                  <a:lnTo>
                    <a:pt x="309" y="629"/>
                  </a:lnTo>
                  <a:lnTo>
                    <a:pt x="336" y="634"/>
                  </a:lnTo>
                  <a:lnTo>
                    <a:pt x="362" y="635"/>
                  </a:lnTo>
                  <a:lnTo>
                    <a:pt x="390" y="634"/>
                  </a:lnTo>
                  <a:lnTo>
                    <a:pt x="417" y="629"/>
                  </a:lnTo>
                  <a:lnTo>
                    <a:pt x="443" y="623"/>
                  </a:lnTo>
                  <a:lnTo>
                    <a:pt x="467" y="613"/>
                  </a:lnTo>
                  <a:lnTo>
                    <a:pt x="492" y="601"/>
                  </a:lnTo>
                  <a:lnTo>
                    <a:pt x="514" y="588"/>
                  </a:lnTo>
                  <a:lnTo>
                    <a:pt x="535" y="572"/>
                  </a:lnTo>
                  <a:lnTo>
                    <a:pt x="554" y="554"/>
                  </a:lnTo>
                  <a:lnTo>
                    <a:pt x="572" y="535"/>
                  </a:lnTo>
                  <a:lnTo>
                    <a:pt x="588" y="514"/>
                  </a:lnTo>
                  <a:lnTo>
                    <a:pt x="601" y="492"/>
                  </a:lnTo>
                  <a:lnTo>
                    <a:pt x="613" y="469"/>
                  </a:lnTo>
                  <a:lnTo>
                    <a:pt x="622" y="443"/>
                  </a:lnTo>
                  <a:lnTo>
                    <a:pt x="629" y="418"/>
                  </a:lnTo>
                  <a:lnTo>
                    <a:pt x="633" y="390"/>
                  </a:lnTo>
                  <a:lnTo>
                    <a:pt x="635" y="364"/>
                  </a:lnTo>
                  <a:close/>
                  <a:moveTo>
                    <a:pt x="449" y="507"/>
                  </a:moveTo>
                  <a:lnTo>
                    <a:pt x="328" y="411"/>
                  </a:lnTo>
                  <a:lnTo>
                    <a:pt x="323" y="404"/>
                  </a:lnTo>
                  <a:lnTo>
                    <a:pt x="318" y="395"/>
                  </a:lnTo>
                  <a:lnTo>
                    <a:pt x="315" y="386"/>
                  </a:lnTo>
                  <a:lnTo>
                    <a:pt x="315" y="377"/>
                  </a:lnTo>
                  <a:lnTo>
                    <a:pt x="323" y="184"/>
                  </a:lnTo>
                  <a:lnTo>
                    <a:pt x="324" y="177"/>
                  </a:lnTo>
                  <a:lnTo>
                    <a:pt x="327" y="168"/>
                  </a:lnTo>
                  <a:lnTo>
                    <a:pt x="330" y="162"/>
                  </a:lnTo>
                  <a:lnTo>
                    <a:pt x="336" y="156"/>
                  </a:lnTo>
                  <a:lnTo>
                    <a:pt x="342" y="152"/>
                  </a:lnTo>
                  <a:lnTo>
                    <a:pt x="349" y="149"/>
                  </a:lnTo>
                  <a:lnTo>
                    <a:pt x="356" y="146"/>
                  </a:lnTo>
                  <a:lnTo>
                    <a:pt x="364" y="146"/>
                  </a:lnTo>
                  <a:lnTo>
                    <a:pt x="373" y="147"/>
                  </a:lnTo>
                  <a:lnTo>
                    <a:pt x="380" y="149"/>
                  </a:lnTo>
                  <a:lnTo>
                    <a:pt x="386" y="153"/>
                  </a:lnTo>
                  <a:lnTo>
                    <a:pt x="392" y="158"/>
                  </a:lnTo>
                  <a:lnTo>
                    <a:pt x="396" y="164"/>
                  </a:lnTo>
                  <a:lnTo>
                    <a:pt x="399" y="169"/>
                  </a:lnTo>
                  <a:lnTo>
                    <a:pt x="402" y="177"/>
                  </a:lnTo>
                  <a:lnTo>
                    <a:pt x="404" y="184"/>
                  </a:lnTo>
                  <a:lnTo>
                    <a:pt x="411" y="356"/>
                  </a:lnTo>
                  <a:lnTo>
                    <a:pt x="505" y="449"/>
                  </a:lnTo>
                  <a:lnTo>
                    <a:pt x="510" y="455"/>
                  </a:lnTo>
                  <a:lnTo>
                    <a:pt x="513" y="463"/>
                  </a:lnTo>
                  <a:lnTo>
                    <a:pt x="515" y="470"/>
                  </a:lnTo>
                  <a:lnTo>
                    <a:pt x="515" y="477"/>
                  </a:lnTo>
                  <a:lnTo>
                    <a:pt x="514" y="486"/>
                  </a:lnTo>
                  <a:lnTo>
                    <a:pt x="511" y="494"/>
                  </a:lnTo>
                  <a:lnTo>
                    <a:pt x="508" y="499"/>
                  </a:lnTo>
                  <a:lnTo>
                    <a:pt x="502" y="507"/>
                  </a:lnTo>
                  <a:lnTo>
                    <a:pt x="496" y="511"/>
                  </a:lnTo>
                  <a:lnTo>
                    <a:pt x="489" y="514"/>
                  </a:lnTo>
                  <a:lnTo>
                    <a:pt x="483" y="516"/>
                  </a:lnTo>
                  <a:lnTo>
                    <a:pt x="476" y="517"/>
                  </a:lnTo>
                  <a:lnTo>
                    <a:pt x="468" y="516"/>
                  </a:lnTo>
                  <a:lnTo>
                    <a:pt x="461" y="514"/>
                  </a:lnTo>
                  <a:lnTo>
                    <a:pt x="455" y="511"/>
                  </a:lnTo>
                  <a:lnTo>
                    <a:pt x="449" y="5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3" name="SC MC Arrow">
            <a:extLst>
              <a:ext uri="{FF2B5EF4-FFF2-40B4-BE49-F238E27FC236}">
                <a16:creationId xmlns:a16="http://schemas.microsoft.com/office/drawing/2014/main" id="{9F48D420-C3D8-BD4F-AB57-6C204FD8DD5C}"/>
              </a:ext>
            </a:extLst>
          </p:cNvPr>
          <p:cNvCxnSpPr>
            <a:cxnSpLocks/>
          </p:cNvCxnSpPr>
          <p:nvPr/>
        </p:nvCxnSpPr>
        <p:spPr>
          <a:xfrm>
            <a:off x="8949114" y="3507698"/>
            <a:ext cx="0" cy="56710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9794B4-725B-C940-B288-5DC421C074B3}"/>
              </a:ext>
            </a:extLst>
          </p:cNvPr>
          <p:cNvGrpSpPr/>
          <p:nvPr/>
        </p:nvGrpSpPr>
        <p:grpSpPr>
          <a:xfrm>
            <a:off x="4570293" y="4444902"/>
            <a:ext cx="2532038" cy="2076696"/>
            <a:chOff x="4568705" y="4444902"/>
            <a:chExt cx="2532038" cy="207669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7225215-2D97-584E-9D45-1D51CB9DD183}"/>
                </a:ext>
              </a:extLst>
            </p:cNvPr>
            <p:cNvSpPr/>
            <p:nvPr/>
          </p:nvSpPr>
          <p:spPr>
            <a:xfrm>
              <a:off x="4981660" y="4705716"/>
              <a:ext cx="211908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/>
                <a:t>[{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eventCategoryType</a:t>
              </a:r>
              <a:r>
                <a:rPr lang="en-US" sz="700" dirty="0"/>
                <a:t>":</a:t>
              </a:r>
            </a:p>
            <a:p>
              <a:r>
                <a:rPr lang="en-US" sz="700" dirty="0">
                  <a:solidFill>
                    <a:srgbClr val="FF0000"/>
                  </a:solidFill>
                </a:rPr>
                <a:t>    "</a:t>
              </a:r>
              <a:r>
                <a:rPr lang="en-US" sz="700" dirty="0" err="1">
                  <a:solidFill>
                    <a:srgbClr val="FF0000"/>
                  </a:solidFill>
                </a:rPr>
                <a:t>TransactionalSendEvents.EmailSent</a:t>
              </a:r>
              <a:r>
                <a:rPr lang="en-US" sz="700" dirty="0">
                  <a:solidFill>
                    <a:srgbClr val="FF0000"/>
                  </a:solidFill>
                </a:rPr>
                <a:t>",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timestampUTC</a:t>
              </a:r>
              <a:r>
                <a:rPr lang="en-US" sz="700" dirty="0"/>
                <a:t>":&lt;timestamp&gt;,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compositeId</a:t>
              </a:r>
              <a:r>
                <a:rPr lang="en-US" sz="700" dirty="0"/>
                <a:t>":"&lt;</a:t>
              </a:r>
              <a:r>
                <a:rPr lang="en-US" sz="700" dirty="0" err="1"/>
                <a:t>compositeIDString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definitionId</a:t>
              </a:r>
              <a:r>
                <a:rPr lang="en-US" sz="700" dirty="0"/>
                <a:t>":"&lt;</a:t>
              </a:r>
              <a:r>
                <a:rPr lang="en-US" sz="700" dirty="0" err="1"/>
                <a:t>defIDString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definitionKey</a:t>
              </a:r>
              <a:r>
                <a:rPr lang="en-US" sz="700" dirty="0"/>
                <a:t>":"&lt;</a:t>
              </a:r>
              <a:r>
                <a:rPr lang="en-US" sz="700" dirty="0" err="1"/>
                <a:t>definitionKeyString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"mid":&lt;</a:t>
              </a:r>
              <a:r>
                <a:rPr lang="en-US" sz="700" dirty="0" err="1"/>
                <a:t>midNumber</a:t>
              </a:r>
              <a:r>
                <a:rPr lang="en-US" sz="700" dirty="0"/>
                <a:t>&gt;,</a:t>
              </a:r>
            </a:p>
            <a:p>
              <a:r>
                <a:rPr lang="en-US" sz="700" dirty="0"/>
                <a:t>"</a:t>
              </a:r>
              <a:r>
                <a:rPr lang="en-US" sz="700" dirty="0" err="1"/>
                <a:t>eid</a:t>
              </a:r>
              <a:r>
                <a:rPr lang="en-US" sz="700" dirty="0"/>
                <a:t>":&lt;</a:t>
              </a:r>
              <a:r>
                <a:rPr lang="en-US" sz="700" dirty="0" err="1"/>
                <a:t>eidNumber</a:t>
              </a:r>
              <a:r>
                <a:rPr lang="en-US" sz="700" dirty="0"/>
                <a:t>&gt;,</a:t>
              </a:r>
            </a:p>
            <a:p>
              <a:r>
                <a:rPr lang="en-US" sz="700" dirty="0"/>
                <a:t>"info":{</a:t>
              </a:r>
            </a:p>
            <a:p>
              <a:r>
                <a:rPr lang="en-US" sz="700" dirty="0"/>
                <a:t>   "to":"&lt;</a:t>
              </a:r>
              <a:r>
                <a:rPr lang="en-US" sz="700" dirty="0" err="1"/>
                <a:t>emailAddressString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   "</a:t>
              </a:r>
              <a:r>
                <a:rPr lang="en-US" sz="700" dirty="0" err="1"/>
                <a:t>subscriberKey</a:t>
              </a:r>
              <a:r>
                <a:rPr lang="en-US" sz="700" dirty="0"/>
                <a:t>":"&lt;</a:t>
              </a:r>
              <a:r>
                <a:rPr lang="en-US" sz="700" dirty="0" err="1"/>
                <a:t>subscriberKeyString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   "</a:t>
              </a:r>
              <a:r>
                <a:rPr lang="en-US" sz="700" dirty="0" err="1"/>
                <a:t>messageKey</a:t>
              </a:r>
              <a:r>
                <a:rPr lang="en-US" sz="700" dirty="0"/>
                <a:t>":"&lt;</a:t>
              </a:r>
              <a:r>
                <a:rPr lang="en-US" sz="700" dirty="0" err="1"/>
                <a:t>messageKeyString</a:t>
              </a:r>
              <a:r>
                <a:rPr lang="en-US" sz="700" dirty="0"/>
                <a:t>&gt;",</a:t>
              </a:r>
            </a:p>
            <a:p>
              <a:r>
                <a:rPr lang="en-US" sz="700" dirty="0"/>
                <a:t>   "</a:t>
              </a:r>
              <a:r>
                <a:rPr lang="en-US" sz="700" dirty="0" err="1"/>
                <a:t>status":"Sent</a:t>
              </a:r>
              <a:r>
                <a:rPr lang="en-US" sz="700" dirty="0"/>
                <a:t>"</a:t>
              </a:r>
            </a:p>
            <a:p>
              <a:r>
                <a:rPr lang="en-US" sz="700" dirty="0"/>
                <a:t>   }</a:t>
              </a:r>
            </a:p>
            <a:p>
              <a:r>
                <a:rPr lang="en-US" sz="700" dirty="0"/>
                <a:t>}]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A4C36F7-1650-9244-8485-F17BA6FF5ED2}"/>
                </a:ext>
              </a:extLst>
            </p:cNvPr>
            <p:cNvSpPr/>
            <p:nvPr/>
          </p:nvSpPr>
          <p:spPr>
            <a:xfrm>
              <a:off x="4981660" y="4444902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Response: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840B89B-229C-6F45-A051-5E6F092FB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8705" y="4486502"/>
              <a:ext cx="299914" cy="378463"/>
            </a:xfrm>
            <a:prstGeom prst="rect">
              <a:avLst/>
            </a:prstGeom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E91BEF-B1B9-A249-ADCD-024D040F5902}"/>
              </a:ext>
            </a:extLst>
          </p:cNvPr>
          <p:cNvSpPr/>
          <p:nvPr/>
        </p:nvSpPr>
        <p:spPr>
          <a:xfrm>
            <a:off x="2002502" y="1909599"/>
            <a:ext cx="2079737" cy="3026442"/>
          </a:xfrm>
          <a:prstGeom prst="roundRect">
            <a:avLst>
              <a:gd name="adj" fmla="val 4146"/>
            </a:avLst>
          </a:prstGeom>
          <a:solidFill>
            <a:srgbClr val="032750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4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b="1" dirty="0">
              <a:latin typeface="Salesforce Sans"/>
              <a:cs typeface="Salesforce Sans"/>
            </a:endParaRPr>
          </a:p>
        </p:txBody>
      </p:sp>
      <p:grpSp>
        <p:nvGrpSpPr>
          <p:cNvPr id="91" name="1">
            <a:extLst>
              <a:ext uri="{FF2B5EF4-FFF2-40B4-BE49-F238E27FC236}">
                <a16:creationId xmlns:a16="http://schemas.microsoft.com/office/drawing/2014/main" id="{93F66740-23A6-1843-90E2-8552303AD7AB}"/>
              </a:ext>
            </a:extLst>
          </p:cNvPr>
          <p:cNvGrpSpPr/>
          <p:nvPr/>
        </p:nvGrpSpPr>
        <p:grpSpPr>
          <a:xfrm>
            <a:off x="2137059" y="2400342"/>
            <a:ext cx="1790597" cy="615067"/>
            <a:chOff x="276122" y="2656968"/>
            <a:chExt cx="1790597" cy="61506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8919DE5-8A20-E84E-B9CC-8C500A40898A}"/>
                </a:ext>
              </a:extLst>
            </p:cNvPr>
            <p:cNvSpPr>
              <a:spLocks/>
            </p:cNvSpPr>
            <p:nvPr/>
          </p:nvSpPr>
          <p:spPr>
            <a:xfrm>
              <a:off x="408082" y="2791248"/>
              <a:ext cx="1658637" cy="480787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    Triggered</a:t>
              </a: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Send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DC2BD77-7397-BA44-9557-DC2E737F4912}"/>
                </a:ext>
              </a:extLst>
            </p:cNvPr>
            <p:cNvGrpSpPr/>
            <p:nvPr/>
          </p:nvGrpSpPr>
          <p:grpSpPr>
            <a:xfrm>
              <a:off x="540701" y="2832744"/>
              <a:ext cx="386560" cy="386560"/>
              <a:chOff x="3244472" y="3275223"/>
              <a:chExt cx="386560" cy="38656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CB14366-1C59-514C-B67F-FDE2F7BF2D66}"/>
                  </a:ext>
                </a:extLst>
              </p:cNvPr>
              <p:cNvGrpSpPr/>
              <p:nvPr/>
            </p:nvGrpSpPr>
            <p:grpSpPr>
              <a:xfrm>
                <a:off x="3244472" y="3275223"/>
                <a:ext cx="386560" cy="386560"/>
                <a:chOff x="3009497" y="3306303"/>
                <a:chExt cx="386560" cy="38656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4E9CD68-8C50-FB4C-AADC-A72B0AE8713D}"/>
                    </a:ext>
                  </a:extLst>
                </p:cNvPr>
                <p:cNvSpPr/>
                <p:nvPr/>
              </p:nvSpPr>
              <p:spPr>
                <a:xfrm>
                  <a:off x="3009497" y="3306303"/>
                  <a:ext cx="386560" cy="3865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orthographicFront"/>
                  <a:lightRig rig="contrasting" dir="t">
                    <a:rot lat="0" lon="0" rev="2400000"/>
                  </a:lightRig>
                </a:scene3d>
                <a:sp3d prstMaterial="powder"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Salesforce Sans"/>
                    <a:cs typeface="Salesforce Sans"/>
                  </a:endParaRPr>
                </a:p>
              </p:txBody>
            </p:sp>
            <p:sp>
              <p:nvSpPr>
                <p:cNvPr id="59" name="Freeform 271">
                  <a:extLst>
                    <a:ext uri="{FF2B5EF4-FFF2-40B4-BE49-F238E27FC236}">
                      <a16:creationId xmlns:a16="http://schemas.microsoft.com/office/drawing/2014/main" id="{D957A96A-2403-7945-A5DC-ACFFCDB9D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707" y="3313101"/>
                  <a:ext cx="376140" cy="372965"/>
                </a:xfrm>
                <a:custGeom>
                  <a:avLst/>
                  <a:gdLst>
                    <a:gd name="T0" fmla="*/ 845 w 1044"/>
                    <a:gd name="T1" fmla="*/ 572 h 1038"/>
                    <a:gd name="T2" fmla="*/ 961 w 1044"/>
                    <a:gd name="T3" fmla="*/ 557 h 1038"/>
                    <a:gd name="T4" fmla="*/ 980 w 1044"/>
                    <a:gd name="T5" fmla="*/ 488 h 1038"/>
                    <a:gd name="T6" fmla="*/ 845 w 1044"/>
                    <a:gd name="T7" fmla="*/ 469 h 1038"/>
                    <a:gd name="T8" fmla="*/ 787 w 1044"/>
                    <a:gd name="T9" fmla="*/ 329 h 1038"/>
                    <a:gd name="T10" fmla="*/ 855 w 1044"/>
                    <a:gd name="T11" fmla="*/ 236 h 1038"/>
                    <a:gd name="T12" fmla="*/ 821 w 1044"/>
                    <a:gd name="T13" fmla="*/ 173 h 1038"/>
                    <a:gd name="T14" fmla="*/ 712 w 1044"/>
                    <a:gd name="T15" fmla="*/ 258 h 1038"/>
                    <a:gd name="T16" fmla="*/ 556 w 1044"/>
                    <a:gd name="T17" fmla="*/ 197 h 1038"/>
                    <a:gd name="T18" fmla="*/ 535 w 1044"/>
                    <a:gd name="T19" fmla="*/ 51 h 1038"/>
                    <a:gd name="T20" fmla="*/ 488 w 1044"/>
                    <a:gd name="T21" fmla="*/ 197 h 1038"/>
                    <a:gd name="T22" fmla="*/ 354 w 1044"/>
                    <a:gd name="T23" fmla="*/ 236 h 1038"/>
                    <a:gd name="T24" fmla="*/ 312 w 1044"/>
                    <a:gd name="T25" fmla="*/ 263 h 1038"/>
                    <a:gd name="T26" fmla="*/ 198 w 1044"/>
                    <a:gd name="T27" fmla="*/ 181 h 1038"/>
                    <a:gd name="T28" fmla="*/ 264 w 1044"/>
                    <a:gd name="T29" fmla="*/ 310 h 1038"/>
                    <a:gd name="T30" fmla="*/ 238 w 1044"/>
                    <a:gd name="T31" fmla="*/ 353 h 1038"/>
                    <a:gd name="T32" fmla="*/ 196 w 1044"/>
                    <a:gd name="T33" fmla="*/ 488 h 1038"/>
                    <a:gd name="T34" fmla="*/ 50 w 1044"/>
                    <a:gd name="T35" fmla="*/ 509 h 1038"/>
                    <a:gd name="T36" fmla="*/ 196 w 1044"/>
                    <a:gd name="T37" fmla="*/ 557 h 1038"/>
                    <a:gd name="T38" fmla="*/ 256 w 1044"/>
                    <a:gd name="T39" fmla="*/ 714 h 1038"/>
                    <a:gd name="T40" fmla="*/ 174 w 1044"/>
                    <a:gd name="T41" fmla="*/ 820 h 1038"/>
                    <a:gd name="T42" fmla="*/ 211 w 1044"/>
                    <a:gd name="T43" fmla="*/ 867 h 1038"/>
                    <a:gd name="T44" fmla="*/ 235 w 1044"/>
                    <a:gd name="T45" fmla="*/ 857 h 1038"/>
                    <a:gd name="T46" fmla="*/ 330 w 1044"/>
                    <a:gd name="T47" fmla="*/ 785 h 1038"/>
                    <a:gd name="T48" fmla="*/ 488 w 1044"/>
                    <a:gd name="T49" fmla="*/ 846 h 1038"/>
                    <a:gd name="T50" fmla="*/ 535 w 1044"/>
                    <a:gd name="T51" fmla="*/ 992 h 1038"/>
                    <a:gd name="T52" fmla="*/ 556 w 1044"/>
                    <a:gd name="T53" fmla="*/ 846 h 1038"/>
                    <a:gd name="T54" fmla="*/ 689 w 1044"/>
                    <a:gd name="T55" fmla="*/ 806 h 1038"/>
                    <a:gd name="T56" fmla="*/ 731 w 1044"/>
                    <a:gd name="T57" fmla="*/ 780 h 1038"/>
                    <a:gd name="T58" fmla="*/ 832 w 1044"/>
                    <a:gd name="T59" fmla="*/ 867 h 1038"/>
                    <a:gd name="T60" fmla="*/ 869 w 1044"/>
                    <a:gd name="T61" fmla="*/ 820 h 1038"/>
                    <a:gd name="T62" fmla="*/ 789 w 1044"/>
                    <a:gd name="T63" fmla="*/ 716 h 1038"/>
                    <a:gd name="T64" fmla="*/ 1001 w 1044"/>
                    <a:gd name="T65" fmla="*/ 451 h 1038"/>
                    <a:gd name="T66" fmla="*/ 961 w 1044"/>
                    <a:gd name="T67" fmla="*/ 596 h 1038"/>
                    <a:gd name="T68" fmla="*/ 842 w 1044"/>
                    <a:gd name="T69" fmla="*/ 708 h 1038"/>
                    <a:gd name="T70" fmla="*/ 908 w 1044"/>
                    <a:gd name="T71" fmla="*/ 804 h 1038"/>
                    <a:gd name="T72" fmla="*/ 887 w 1044"/>
                    <a:gd name="T73" fmla="*/ 883 h 1038"/>
                    <a:gd name="T74" fmla="*/ 779 w 1044"/>
                    <a:gd name="T75" fmla="*/ 886 h 1038"/>
                    <a:gd name="T76" fmla="*/ 726 w 1044"/>
                    <a:gd name="T77" fmla="*/ 833 h 1038"/>
                    <a:gd name="T78" fmla="*/ 596 w 1044"/>
                    <a:gd name="T79" fmla="*/ 880 h 1038"/>
                    <a:gd name="T80" fmla="*/ 548 w 1044"/>
                    <a:gd name="T81" fmla="*/ 1031 h 1038"/>
                    <a:gd name="T82" fmla="*/ 452 w 1044"/>
                    <a:gd name="T83" fmla="*/ 999 h 1038"/>
                    <a:gd name="T84" fmla="*/ 447 w 1044"/>
                    <a:gd name="T85" fmla="*/ 880 h 1038"/>
                    <a:gd name="T86" fmla="*/ 264 w 1044"/>
                    <a:gd name="T87" fmla="*/ 886 h 1038"/>
                    <a:gd name="T88" fmla="*/ 156 w 1044"/>
                    <a:gd name="T89" fmla="*/ 883 h 1038"/>
                    <a:gd name="T90" fmla="*/ 135 w 1044"/>
                    <a:gd name="T91" fmla="*/ 804 h 1038"/>
                    <a:gd name="T92" fmla="*/ 214 w 1044"/>
                    <a:gd name="T93" fmla="*/ 722 h 1038"/>
                    <a:gd name="T94" fmla="*/ 50 w 1044"/>
                    <a:gd name="T95" fmla="*/ 596 h 1038"/>
                    <a:gd name="T96" fmla="*/ 13 w 1044"/>
                    <a:gd name="T97" fmla="*/ 496 h 1038"/>
                    <a:gd name="T98" fmla="*/ 161 w 1044"/>
                    <a:gd name="T99" fmla="*/ 445 h 1038"/>
                    <a:gd name="T100" fmla="*/ 211 w 1044"/>
                    <a:gd name="T101" fmla="*/ 316 h 1038"/>
                    <a:gd name="T102" fmla="*/ 135 w 1044"/>
                    <a:gd name="T103" fmla="*/ 234 h 1038"/>
                    <a:gd name="T104" fmla="*/ 264 w 1044"/>
                    <a:gd name="T105" fmla="*/ 157 h 1038"/>
                    <a:gd name="T106" fmla="*/ 317 w 1044"/>
                    <a:gd name="T107" fmla="*/ 210 h 1038"/>
                    <a:gd name="T108" fmla="*/ 447 w 1044"/>
                    <a:gd name="T109" fmla="*/ 162 h 1038"/>
                    <a:gd name="T110" fmla="*/ 452 w 1044"/>
                    <a:gd name="T111" fmla="*/ 42 h 1038"/>
                    <a:gd name="T112" fmla="*/ 596 w 1044"/>
                    <a:gd name="T113" fmla="*/ 83 h 1038"/>
                    <a:gd name="T114" fmla="*/ 723 w 1044"/>
                    <a:gd name="T115" fmla="*/ 213 h 1038"/>
                    <a:gd name="T116" fmla="*/ 810 w 1044"/>
                    <a:gd name="T117" fmla="*/ 133 h 1038"/>
                    <a:gd name="T118" fmla="*/ 884 w 1044"/>
                    <a:gd name="T119" fmla="*/ 266 h 1038"/>
                    <a:gd name="T120" fmla="*/ 829 w 1044"/>
                    <a:gd name="T121" fmla="*/ 321 h 1038"/>
                    <a:gd name="T122" fmla="*/ 996 w 1044"/>
                    <a:gd name="T123" fmla="*/ 445 h 1038"/>
                    <a:gd name="T124" fmla="*/ 1001 w 1044"/>
                    <a:gd name="T125" fmla="*/ 451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44" h="1038">
                      <a:moveTo>
                        <a:pt x="789" y="716"/>
                      </a:moveTo>
                      <a:cubicBezTo>
                        <a:pt x="797" y="708"/>
                        <a:pt x="802" y="698"/>
                        <a:pt x="808" y="690"/>
                      </a:cubicBezTo>
                      <a:cubicBezTo>
                        <a:pt x="826" y="653"/>
                        <a:pt x="840" y="612"/>
                        <a:pt x="845" y="572"/>
                      </a:cubicBezTo>
                      <a:lnTo>
                        <a:pt x="845" y="572"/>
                      </a:lnTo>
                      <a:lnTo>
                        <a:pt x="847" y="557"/>
                      </a:lnTo>
                      <a:lnTo>
                        <a:pt x="961" y="557"/>
                      </a:lnTo>
                      <a:lnTo>
                        <a:pt x="961" y="557"/>
                      </a:lnTo>
                      <a:cubicBezTo>
                        <a:pt x="974" y="557"/>
                        <a:pt x="988" y="546"/>
                        <a:pt x="993" y="533"/>
                      </a:cubicBezTo>
                      <a:cubicBezTo>
                        <a:pt x="998" y="517"/>
                        <a:pt x="993" y="501"/>
                        <a:pt x="980" y="488"/>
                      </a:cubicBezTo>
                      <a:lnTo>
                        <a:pt x="980" y="488"/>
                      </a:lnTo>
                      <a:lnTo>
                        <a:pt x="847" y="488"/>
                      </a:lnTo>
                      <a:lnTo>
                        <a:pt x="845" y="469"/>
                      </a:lnTo>
                      <a:lnTo>
                        <a:pt x="845" y="469"/>
                      </a:lnTo>
                      <a:cubicBezTo>
                        <a:pt x="837" y="419"/>
                        <a:pt x="816" y="371"/>
                        <a:pt x="787" y="329"/>
                      </a:cubicBezTo>
                      <a:lnTo>
                        <a:pt x="787" y="329"/>
                      </a:lnTo>
                      <a:lnTo>
                        <a:pt x="776" y="316"/>
                      </a:lnTo>
                      <a:lnTo>
                        <a:pt x="855" y="236"/>
                      </a:lnTo>
                      <a:lnTo>
                        <a:pt x="855" y="236"/>
                      </a:lnTo>
                      <a:cubicBezTo>
                        <a:pt x="866" y="226"/>
                        <a:pt x="869" y="210"/>
                        <a:pt x="863" y="197"/>
                      </a:cubicBezTo>
                      <a:cubicBezTo>
                        <a:pt x="858" y="181"/>
                        <a:pt x="842" y="173"/>
                        <a:pt x="821" y="173"/>
                      </a:cubicBezTo>
                      <a:lnTo>
                        <a:pt x="821" y="173"/>
                      </a:lnTo>
                      <a:lnTo>
                        <a:pt x="728" y="266"/>
                      </a:lnTo>
                      <a:lnTo>
                        <a:pt x="712" y="258"/>
                      </a:lnTo>
                      <a:lnTo>
                        <a:pt x="712" y="258"/>
                      </a:lnTo>
                      <a:cubicBezTo>
                        <a:pt x="673" y="226"/>
                        <a:pt x="625" y="207"/>
                        <a:pt x="575" y="199"/>
                      </a:cubicBezTo>
                      <a:lnTo>
                        <a:pt x="575" y="199"/>
                      </a:lnTo>
                      <a:lnTo>
                        <a:pt x="556" y="197"/>
                      </a:lnTo>
                      <a:lnTo>
                        <a:pt x="556" y="83"/>
                      </a:lnTo>
                      <a:lnTo>
                        <a:pt x="556" y="83"/>
                      </a:lnTo>
                      <a:cubicBezTo>
                        <a:pt x="556" y="70"/>
                        <a:pt x="548" y="56"/>
                        <a:pt x="535" y="51"/>
                      </a:cubicBezTo>
                      <a:cubicBezTo>
                        <a:pt x="519" y="46"/>
                        <a:pt x="503" y="49"/>
                        <a:pt x="488" y="64"/>
                      </a:cubicBezTo>
                      <a:lnTo>
                        <a:pt x="488" y="64"/>
                      </a:lnTo>
                      <a:lnTo>
                        <a:pt x="488" y="197"/>
                      </a:lnTo>
                      <a:lnTo>
                        <a:pt x="471" y="199"/>
                      </a:lnTo>
                      <a:lnTo>
                        <a:pt x="471" y="199"/>
                      </a:lnTo>
                      <a:cubicBezTo>
                        <a:pt x="431" y="205"/>
                        <a:pt x="391" y="218"/>
                        <a:pt x="354" y="236"/>
                      </a:cubicBezTo>
                      <a:cubicBezTo>
                        <a:pt x="344" y="242"/>
                        <a:pt x="336" y="247"/>
                        <a:pt x="325" y="255"/>
                      </a:cubicBezTo>
                      <a:lnTo>
                        <a:pt x="325" y="255"/>
                      </a:lnTo>
                      <a:lnTo>
                        <a:pt x="312" y="263"/>
                      </a:lnTo>
                      <a:lnTo>
                        <a:pt x="235" y="186"/>
                      </a:lnTo>
                      <a:lnTo>
                        <a:pt x="235" y="186"/>
                      </a:lnTo>
                      <a:cubicBezTo>
                        <a:pt x="225" y="176"/>
                        <a:pt x="211" y="173"/>
                        <a:pt x="198" y="181"/>
                      </a:cubicBezTo>
                      <a:cubicBezTo>
                        <a:pt x="182" y="186"/>
                        <a:pt x="174" y="202"/>
                        <a:pt x="174" y="223"/>
                      </a:cubicBezTo>
                      <a:lnTo>
                        <a:pt x="174" y="223"/>
                      </a:lnTo>
                      <a:lnTo>
                        <a:pt x="264" y="310"/>
                      </a:lnTo>
                      <a:lnTo>
                        <a:pt x="254" y="326"/>
                      </a:lnTo>
                      <a:lnTo>
                        <a:pt x="254" y="326"/>
                      </a:lnTo>
                      <a:cubicBezTo>
                        <a:pt x="248" y="334"/>
                        <a:pt x="240" y="345"/>
                        <a:pt x="238" y="353"/>
                      </a:cubicBezTo>
                      <a:cubicBezTo>
                        <a:pt x="217" y="393"/>
                        <a:pt x="206" y="430"/>
                        <a:pt x="198" y="469"/>
                      </a:cubicBezTo>
                      <a:lnTo>
                        <a:pt x="198" y="469"/>
                      </a:lnTo>
                      <a:lnTo>
                        <a:pt x="196" y="488"/>
                      </a:lnTo>
                      <a:lnTo>
                        <a:pt x="84" y="488"/>
                      </a:lnTo>
                      <a:lnTo>
                        <a:pt x="84" y="488"/>
                      </a:lnTo>
                      <a:cubicBezTo>
                        <a:pt x="69" y="488"/>
                        <a:pt x="55" y="496"/>
                        <a:pt x="50" y="509"/>
                      </a:cubicBezTo>
                      <a:cubicBezTo>
                        <a:pt x="45" y="525"/>
                        <a:pt x="50" y="541"/>
                        <a:pt x="66" y="557"/>
                      </a:cubicBezTo>
                      <a:lnTo>
                        <a:pt x="66" y="557"/>
                      </a:lnTo>
                      <a:lnTo>
                        <a:pt x="196" y="557"/>
                      </a:lnTo>
                      <a:lnTo>
                        <a:pt x="198" y="572"/>
                      </a:lnTo>
                      <a:lnTo>
                        <a:pt x="198" y="572"/>
                      </a:lnTo>
                      <a:cubicBezTo>
                        <a:pt x="206" y="623"/>
                        <a:pt x="227" y="671"/>
                        <a:pt x="256" y="714"/>
                      </a:cubicBezTo>
                      <a:lnTo>
                        <a:pt x="256" y="714"/>
                      </a:lnTo>
                      <a:lnTo>
                        <a:pt x="267" y="727"/>
                      </a:lnTo>
                      <a:lnTo>
                        <a:pt x="174" y="820"/>
                      </a:lnTo>
                      <a:lnTo>
                        <a:pt x="174" y="820"/>
                      </a:lnTo>
                      <a:cubicBezTo>
                        <a:pt x="174" y="835"/>
                        <a:pt x="180" y="846"/>
                        <a:pt x="188" y="857"/>
                      </a:cubicBezTo>
                      <a:cubicBezTo>
                        <a:pt x="193" y="862"/>
                        <a:pt x="201" y="865"/>
                        <a:pt x="211" y="867"/>
                      </a:cubicBezTo>
                      <a:lnTo>
                        <a:pt x="211" y="867"/>
                      </a:lnTo>
                      <a:cubicBezTo>
                        <a:pt x="222" y="867"/>
                        <a:pt x="230" y="862"/>
                        <a:pt x="235" y="857"/>
                      </a:cubicBezTo>
                      <a:lnTo>
                        <a:pt x="235" y="857"/>
                      </a:lnTo>
                      <a:lnTo>
                        <a:pt x="315" y="777"/>
                      </a:lnTo>
                      <a:lnTo>
                        <a:pt x="330" y="785"/>
                      </a:lnTo>
                      <a:lnTo>
                        <a:pt x="330" y="785"/>
                      </a:lnTo>
                      <a:cubicBezTo>
                        <a:pt x="370" y="817"/>
                        <a:pt x="420" y="835"/>
                        <a:pt x="471" y="843"/>
                      </a:cubicBezTo>
                      <a:lnTo>
                        <a:pt x="471" y="843"/>
                      </a:lnTo>
                      <a:lnTo>
                        <a:pt x="488" y="846"/>
                      </a:lnTo>
                      <a:lnTo>
                        <a:pt x="488" y="978"/>
                      </a:lnTo>
                      <a:lnTo>
                        <a:pt x="488" y="978"/>
                      </a:lnTo>
                      <a:cubicBezTo>
                        <a:pt x="503" y="994"/>
                        <a:pt x="519" y="997"/>
                        <a:pt x="535" y="992"/>
                      </a:cubicBezTo>
                      <a:cubicBezTo>
                        <a:pt x="548" y="986"/>
                        <a:pt x="556" y="976"/>
                        <a:pt x="556" y="960"/>
                      </a:cubicBezTo>
                      <a:lnTo>
                        <a:pt x="556" y="960"/>
                      </a:lnTo>
                      <a:lnTo>
                        <a:pt x="556" y="846"/>
                      </a:lnTo>
                      <a:lnTo>
                        <a:pt x="575" y="843"/>
                      </a:lnTo>
                      <a:lnTo>
                        <a:pt x="575" y="843"/>
                      </a:lnTo>
                      <a:cubicBezTo>
                        <a:pt x="612" y="838"/>
                        <a:pt x="652" y="825"/>
                        <a:pt x="689" y="806"/>
                      </a:cubicBezTo>
                      <a:cubicBezTo>
                        <a:pt x="699" y="801"/>
                        <a:pt x="707" y="796"/>
                        <a:pt x="718" y="790"/>
                      </a:cubicBezTo>
                      <a:lnTo>
                        <a:pt x="718" y="790"/>
                      </a:lnTo>
                      <a:lnTo>
                        <a:pt x="731" y="780"/>
                      </a:lnTo>
                      <a:lnTo>
                        <a:pt x="808" y="857"/>
                      </a:lnTo>
                      <a:lnTo>
                        <a:pt x="808" y="857"/>
                      </a:lnTo>
                      <a:cubicBezTo>
                        <a:pt x="813" y="862"/>
                        <a:pt x="824" y="867"/>
                        <a:pt x="832" y="867"/>
                      </a:cubicBezTo>
                      <a:lnTo>
                        <a:pt x="832" y="867"/>
                      </a:lnTo>
                      <a:cubicBezTo>
                        <a:pt x="842" y="865"/>
                        <a:pt x="850" y="862"/>
                        <a:pt x="858" y="857"/>
                      </a:cubicBezTo>
                      <a:cubicBezTo>
                        <a:pt x="866" y="846"/>
                        <a:pt x="869" y="835"/>
                        <a:pt x="869" y="820"/>
                      </a:cubicBezTo>
                      <a:lnTo>
                        <a:pt x="869" y="820"/>
                      </a:lnTo>
                      <a:lnTo>
                        <a:pt x="781" y="732"/>
                      </a:lnTo>
                      <a:lnTo>
                        <a:pt x="789" y="716"/>
                      </a:lnTo>
                      <a:lnTo>
                        <a:pt x="789" y="716"/>
                      </a:lnTo>
                      <a:lnTo>
                        <a:pt x="789" y="716"/>
                      </a:lnTo>
                      <a:close/>
                      <a:moveTo>
                        <a:pt x="1001" y="451"/>
                      </a:moveTo>
                      <a:cubicBezTo>
                        <a:pt x="1033" y="480"/>
                        <a:pt x="1043" y="514"/>
                        <a:pt x="1030" y="549"/>
                      </a:cubicBezTo>
                      <a:cubicBezTo>
                        <a:pt x="1019" y="578"/>
                        <a:pt x="990" y="596"/>
                        <a:pt x="961" y="596"/>
                      </a:cubicBezTo>
                      <a:lnTo>
                        <a:pt x="961" y="596"/>
                      </a:lnTo>
                      <a:lnTo>
                        <a:pt x="882" y="596"/>
                      </a:lnTo>
                      <a:lnTo>
                        <a:pt x="882" y="596"/>
                      </a:lnTo>
                      <a:cubicBezTo>
                        <a:pt x="874" y="633"/>
                        <a:pt x="861" y="671"/>
                        <a:pt x="842" y="708"/>
                      </a:cubicBezTo>
                      <a:cubicBezTo>
                        <a:pt x="840" y="714"/>
                        <a:pt x="837" y="719"/>
                        <a:pt x="832" y="727"/>
                      </a:cubicBezTo>
                      <a:lnTo>
                        <a:pt x="832" y="727"/>
                      </a:lnTo>
                      <a:lnTo>
                        <a:pt x="908" y="804"/>
                      </a:lnTo>
                      <a:lnTo>
                        <a:pt x="911" y="812"/>
                      </a:lnTo>
                      <a:lnTo>
                        <a:pt x="911" y="812"/>
                      </a:lnTo>
                      <a:cubicBezTo>
                        <a:pt x="911" y="849"/>
                        <a:pt x="898" y="870"/>
                        <a:pt x="887" y="883"/>
                      </a:cubicBezTo>
                      <a:cubicBezTo>
                        <a:pt x="874" y="899"/>
                        <a:pt x="853" y="907"/>
                        <a:pt x="834" y="907"/>
                      </a:cubicBezTo>
                      <a:cubicBezTo>
                        <a:pt x="832" y="907"/>
                        <a:pt x="832" y="907"/>
                        <a:pt x="832" y="907"/>
                      </a:cubicBezTo>
                      <a:cubicBezTo>
                        <a:pt x="813" y="907"/>
                        <a:pt x="792" y="899"/>
                        <a:pt x="779" y="886"/>
                      </a:cubicBezTo>
                      <a:lnTo>
                        <a:pt x="779" y="886"/>
                      </a:lnTo>
                      <a:lnTo>
                        <a:pt x="726" y="833"/>
                      </a:lnTo>
                      <a:lnTo>
                        <a:pt x="726" y="833"/>
                      </a:lnTo>
                      <a:cubicBezTo>
                        <a:pt x="720" y="835"/>
                        <a:pt x="712" y="841"/>
                        <a:pt x="707" y="843"/>
                      </a:cubicBezTo>
                      <a:cubicBezTo>
                        <a:pt x="673" y="862"/>
                        <a:pt x="636" y="875"/>
                        <a:pt x="596" y="880"/>
                      </a:cubicBezTo>
                      <a:lnTo>
                        <a:pt x="596" y="880"/>
                      </a:lnTo>
                      <a:lnTo>
                        <a:pt x="596" y="960"/>
                      </a:lnTo>
                      <a:lnTo>
                        <a:pt x="596" y="960"/>
                      </a:lnTo>
                      <a:cubicBezTo>
                        <a:pt x="596" y="992"/>
                        <a:pt x="578" y="1021"/>
                        <a:pt x="548" y="1031"/>
                      </a:cubicBezTo>
                      <a:cubicBezTo>
                        <a:pt x="541" y="1034"/>
                        <a:pt x="533" y="1037"/>
                        <a:pt x="522" y="1037"/>
                      </a:cubicBezTo>
                      <a:cubicBezTo>
                        <a:pt x="498" y="1037"/>
                        <a:pt x="471" y="1023"/>
                        <a:pt x="452" y="999"/>
                      </a:cubicBezTo>
                      <a:lnTo>
                        <a:pt x="452" y="999"/>
                      </a:lnTo>
                      <a:lnTo>
                        <a:pt x="447" y="994"/>
                      </a:lnTo>
                      <a:lnTo>
                        <a:pt x="447" y="880"/>
                      </a:lnTo>
                      <a:lnTo>
                        <a:pt x="447" y="880"/>
                      </a:lnTo>
                      <a:cubicBezTo>
                        <a:pt x="402" y="872"/>
                        <a:pt x="360" y="854"/>
                        <a:pt x="320" y="830"/>
                      </a:cubicBezTo>
                      <a:lnTo>
                        <a:pt x="320" y="830"/>
                      </a:lnTo>
                      <a:lnTo>
                        <a:pt x="264" y="886"/>
                      </a:lnTo>
                      <a:lnTo>
                        <a:pt x="264" y="886"/>
                      </a:lnTo>
                      <a:cubicBezTo>
                        <a:pt x="251" y="899"/>
                        <a:pt x="233" y="907"/>
                        <a:pt x="211" y="907"/>
                      </a:cubicBezTo>
                      <a:cubicBezTo>
                        <a:pt x="190" y="907"/>
                        <a:pt x="169" y="899"/>
                        <a:pt x="156" y="883"/>
                      </a:cubicBezTo>
                      <a:cubicBezTo>
                        <a:pt x="145" y="870"/>
                        <a:pt x="132" y="849"/>
                        <a:pt x="135" y="812"/>
                      </a:cubicBezTo>
                      <a:lnTo>
                        <a:pt x="135" y="812"/>
                      </a:lnTo>
                      <a:lnTo>
                        <a:pt x="135" y="804"/>
                      </a:lnTo>
                      <a:lnTo>
                        <a:pt x="140" y="798"/>
                      </a:lnTo>
                      <a:lnTo>
                        <a:pt x="214" y="722"/>
                      </a:lnTo>
                      <a:lnTo>
                        <a:pt x="214" y="722"/>
                      </a:lnTo>
                      <a:cubicBezTo>
                        <a:pt x="190" y="685"/>
                        <a:pt x="172" y="642"/>
                        <a:pt x="161" y="596"/>
                      </a:cubicBezTo>
                      <a:lnTo>
                        <a:pt x="161" y="596"/>
                      </a:lnTo>
                      <a:lnTo>
                        <a:pt x="50" y="596"/>
                      </a:lnTo>
                      <a:lnTo>
                        <a:pt x="45" y="591"/>
                      </a:lnTo>
                      <a:lnTo>
                        <a:pt x="45" y="591"/>
                      </a:lnTo>
                      <a:cubicBezTo>
                        <a:pt x="13" y="565"/>
                        <a:pt x="0" y="527"/>
                        <a:pt x="13" y="496"/>
                      </a:cubicBezTo>
                      <a:cubicBezTo>
                        <a:pt x="24" y="467"/>
                        <a:pt x="53" y="445"/>
                        <a:pt x="84" y="445"/>
                      </a:cubicBezTo>
                      <a:lnTo>
                        <a:pt x="84" y="445"/>
                      </a:lnTo>
                      <a:lnTo>
                        <a:pt x="161" y="445"/>
                      </a:lnTo>
                      <a:lnTo>
                        <a:pt x="161" y="445"/>
                      </a:lnTo>
                      <a:cubicBezTo>
                        <a:pt x="169" y="408"/>
                        <a:pt x="182" y="371"/>
                        <a:pt x="201" y="334"/>
                      </a:cubicBezTo>
                      <a:cubicBezTo>
                        <a:pt x="203" y="329"/>
                        <a:pt x="206" y="324"/>
                        <a:pt x="211" y="316"/>
                      </a:cubicBezTo>
                      <a:lnTo>
                        <a:pt x="211" y="316"/>
                      </a:lnTo>
                      <a:lnTo>
                        <a:pt x="135" y="239"/>
                      </a:lnTo>
                      <a:lnTo>
                        <a:pt x="135" y="234"/>
                      </a:lnTo>
                      <a:lnTo>
                        <a:pt x="135" y="234"/>
                      </a:lnTo>
                      <a:cubicBezTo>
                        <a:pt x="132" y="191"/>
                        <a:pt x="148" y="157"/>
                        <a:pt x="180" y="144"/>
                      </a:cubicBezTo>
                      <a:cubicBezTo>
                        <a:pt x="209" y="131"/>
                        <a:pt x="243" y="136"/>
                        <a:pt x="264" y="157"/>
                      </a:cubicBezTo>
                      <a:lnTo>
                        <a:pt x="264" y="157"/>
                      </a:lnTo>
                      <a:lnTo>
                        <a:pt x="317" y="210"/>
                      </a:lnTo>
                      <a:lnTo>
                        <a:pt x="317" y="210"/>
                      </a:lnTo>
                      <a:cubicBezTo>
                        <a:pt x="325" y="207"/>
                        <a:pt x="330" y="202"/>
                        <a:pt x="336" y="199"/>
                      </a:cubicBezTo>
                      <a:cubicBezTo>
                        <a:pt x="370" y="181"/>
                        <a:pt x="410" y="168"/>
                        <a:pt x="447" y="162"/>
                      </a:cubicBezTo>
                      <a:lnTo>
                        <a:pt x="447" y="162"/>
                      </a:lnTo>
                      <a:lnTo>
                        <a:pt x="447" y="49"/>
                      </a:lnTo>
                      <a:lnTo>
                        <a:pt x="452" y="42"/>
                      </a:lnTo>
                      <a:lnTo>
                        <a:pt x="452" y="42"/>
                      </a:lnTo>
                      <a:cubicBezTo>
                        <a:pt x="480" y="10"/>
                        <a:pt x="517" y="0"/>
                        <a:pt x="548" y="10"/>
                      </a:cubicBezTo>
                      <a:cubicBezTo>
                        <a:pt x="578" y="24"/>
                        <a:pt x="596" y="51"/>
                        <a:pt x="596" y="83"/>
                      </a:cubicBezTo>
                      <a:lnTo>
                        <a:pt x="596" y="83"/>
                      </a:lnTo>
                      <a:lnTo>
                        <a:pt x="596" y="162"/>
                      </a:lnTo>
                      <a:lnTo>
                        <a:pt x="596" y="162"/>
                      </a:lnTo>
                      <a:cubicBezTo>
                        <a:pt x="641" y="170"/>
                        <a:pt x="686" y="189"/>
                        <a:pt x="723" y="213"/>
                      </a:cubicBezTo>
                      <a:lnTo>
                        <a:pt x="723" y="213"/>
                      </a:lnTo>
                      <a:lnTo>
                        <a:pt x="802" y="133"/>
                      </a:lnTo>
                      <a:lnTo>
                        <a:pt x="810" y="133"/>
                      </a:lnTo>
                      <a:lnTo>
                        <a:pt x="810" y="133"/>
                      </a:lnTo>
                      <a:cubicBezTo>
                        <a:pt x="853" y="131"/>
                        <a:pt x="887" y="149"/>
                        <a:pt x="900" y="181"/>
                      </a:cubicBezTo>
                      <a:cubicBezTo>
                        <a:pt x="914" y="207"/>
                        <a:pt x="908" y="242"/>
                        <a:pt x="884" y="266"/>
                      </a:cubicBezTo>
                      <a:lnTo>
                        <a:pt x="884" y="266"/>
                      </a:lnTo>
                      <a:lnTo>
                        <a:pt x="829" y="321"/>
                      </a:lnTo>
                      <a:lnTo>
                        <a:pt x="829" y="321"/>
                      </a:lnTo>
                      <a:cubicBezTo>
                        <a:pt x="855" y="358"/>
                        <a:pt x="871" y="400"/>
                        <a:pt x="882" y="445"/>
                      </a:cubicBezTo>
                      <a:lnTo>
                        <a:pt x="882" y="445"/>
                      </a:lnTo>
                      <a:lnTo>
                        <a:pt x="996" y="445"/>
                      </a:lnTo>
                      <a:lnTo>
                        <a:pt x="1001" y="451"/>
                      </a:lnTo>
                      <a:lnTo>
                        <a:pt x="1001" y="451"/>
                      </a:lnTo>
                      <a:lnTo>
                        <a:pt x="1001" y="451"/>
                      </a:lnTo>
                      <a:close/>
                    </a:path>
                  </a:pathLst>
                </a:custGeom>
                <a:solidFill>
                  <a:srgbClr val="032E61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en-US" sz="1799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40A3C7-5793-C44C-96F6-9CF45A577477}"/>
                  </a:ext>
                </a:extLst>
              </p:cNvPr>
              <p:cNvSpPr txBox="1"/>
              <p:nvPr/>
            </p:nvSpPr>
            <p:spPr>
              <a:xfrm>
                <a:off x="3313017" y="3414823"/>
                <a:ext cx="25019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800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API</a:t>
                </a:r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62FD5FF-EF54-7144-8A92-D86F51A4EABF}"/>
                </a:ext>
              </a:extLst>
            </p:cNvPr>
            <p:cNvSpPr/>
            <p:nvPr/>
          </p:nvSpPr>
          <p:spPr>
            <a:xfrm>
              <a:off x="276122" y="2656968"/>
              <a:ext cx="261948" cy="25631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1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D2D4445-499D-1044-AD2D-ABD85B18B1FC}"/>
              </a:ext>
            </a:extLst>
          </p:cNvPr>
          <p:cNvSpPr txBox="1"/>
          <p:nvPr/>
        </p:nvSpPr>
        <p:spPr>
          <a:xfrm>
            <a:off x="2601441" y="2012005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cs typeface="Salesforce Sans"/>
              </a:rPr>
              <a:t>Customer Event</a:t>
            </a:r>
            <a:endParaRPr lang="en-US" sz="1000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BD9D77-978C-B24A-9641-17911B4323F4}"/>
              </a:ext>
            </a:extLst>
          </p:cNvPr>
          <p:cNvGrpSpPr/>
          <p:nvPr/>
        </p:nvGrpSpPr>
        <p:grpSpPr>
          <a:xfrm>
            <a:off x="2111219" y="4074798"/>
            <a:ext cx="1769660" cy="624156"/>
            <a:chOff x="2109631" y="4074798"/>
            <a:chExt cx="1769660" cy="62415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540C316A-2B99-204B-81DE-E88CCACABD23}"/>
                </a:ext>
              </a:extLst>
            </p:cNvPr>
            <p:cNvSpPr>
              <a:spLocks/>
            </p:cNvSpPr>
            <p:nvPr/>
          </p:nvSpPr>
          <p:spPr>
            <a:xfrm>
              <a:off x="2220654" y="4218167"/>
              <a:ext cx="1658637" cy="480787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            Callback URL</a:t>
              </a:r>
            </a:p>
          </p:txBody>
        </p:sp>
        <p:sp>
          <p:nvSpPr>
            <p:cNvPr id="70" name="Freeform 1523">
              <a:extLst>
                <a:ext uri="{FF2B5EF4-FFF2-40B4-BE49-F238E27FC236}">
                  <a16:creationId xmlns:a16="http://schemas.microsoft.com/office/drawing/2014/main" id="{58CE2844-F383-D64C-82CA-884A1908A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970" y="4298286"/>
              <a:ext cx="361320" cy="337158"/>
            </a:xfrm>
            <a:custGeom>
              <a:avLst/>
              <a:gdLst>
                <a:gd name="T0" fmla="*/ 144 w 242"/>
                <a:gd name="T1" fmla="*/ 169 h 244"/>
                <a:gd name="T2" fmla="*/ 144 w 242"/>
                <a:gd name="T3" fmla="*/ 169 h 244"/>
                <a:gd name="T4" fmla="*/ 135 w 242"/>
                <a:gd name="T5" fmla="*/ 172 h 244"/>
                <a:gd name="T6" fmla="*/ 124 w 242"/>
                <a:gd name="T7" fmla="*/ 183 h 244"/>
                <a:gd name="T8" fmla="*/ 116 w 242"/>
                <a:gd name="T9" fmla="*/ 185 h 244"/>
                <a:gd name="T10" fmla="*/ 54 w 242"/>
                <a:gd name="T11" fmla="*/ 123 h 244"/>
                <a:gd name="T12" fmla="*/ 56 w 242"/>
                <a:gd name="T13" fmla="*/ 114 h 244"/>
                <a:gd name="T14" fmla="*/ 69 w 242"/>
                <a:gd name="T15" fmla="*/ 101 h 244"/>
                <a:gd name="T16" fmla="*/ 72 w 242"/>
                <a:gd name="T17" fmla="*/ 92 h 244"/>
                <a:gd name="T18" fmla="*/ 58 w 242"/>
                <a:gd name="T19" fmla="*/ 53 h 244"/>
                <a:gd name="T20" fmla="*/ 47 w 242"/>
                <a:gd name="T21" fmla="*/ 44 h 244"/>
                <a:gd name="T22" fmla="*/ 9 w 242"/>
                <a:gd name="T23" fmla="*/ 68 h 244"/>
                <a:gd name="T24" fmla="*/ 5 w 242"/>
                <a:gd name="T25" fmla="*/ 77 h 244"/>
                <a:gd name="T26" fmla="*/ 162 w 242"/>
                <a:gd name="T27" fmla="*/ 234 h 244"/>
                <a:gd name="T28" fmla="*/ 172 w 242"/>
                <a:gd name="T29" fmla="*/ 232 h 244"/>
                <a:gd name="T30" fmla="*/ 197 w 242"/>
                <a:gd name="T31" fmla="*/ 200 h 244"/>
                <a:gd name="T32" fmla="*/ 197 w 242"/>
                <a:gd name="T33" fmla="*/ 189 h 244"/>
                <a:gd name="T34" fmla="*/ 188 w 242"/>
                <a:gd name="T35" fmla="*/ 180 h 244"/>
                <a:gd name="T36" fmla="*/ 144 w 242"/>
                <a:gd name="T37" fmla="*/ 169 h 244"/>
                <a:gd name="T38" fmla="*/ 203 w 242"/>
                <a:gd name="T39" fmla="*/ 38 h 244"/>
                <a:gd name="T40" fmla="*/ 203 w 242"/>
                <a:gd name="T41" fmla="*/ 38 h 244"/>
                <a:gd name="T42" fmla="*/ 111 w 242"/>
                <a:gd name="T43" fmla="*/ 0 h 244"/>
                <a:gd name="T44" fmla="*/ 100 w 242"/>
                <a:gd name="T45" fmla="*/ 11 h 244"/>
                <a:gd name="T46" fmla="*/ 111 w 242"/>
                <a:gd name="T47" fmla="*/ 22 h 244"/>
                <a:gd name="T48" fmla="*/ 187 w 242"/>
                <a:gd name="T49" fmla="*/ 54 h 244"/>
                <a:gd name="T50" fmla="*/ 219 w 242"/>
                <a:gd name="T51" fmla="*/ 130 h 244"/>
                <a:gd name="T52" fmla="*/ 230 w 242"/>
                <a:gd name="T53" fmla="*/ 141 h 244"/>
                <a:gd name="T54" fmla="*/ 241 w 242"/>
                <a:gd name="T55" fmla="*/ 130 h 244"/>
                <a:gd name="T56" fmla="*/ 203 w 242"/>
                <a:gd name="T57" fmla="*/ 38 h 244"/>
                <a:gd name="T58" fmla="*/ 154 w 242"/>
                <a:gd name="T59" fmla="*/ 87 h 244"/>
                <a:gd name="T60" fmla="*/ 154 w 242"/>
                <a:gd name="T61" fmla="*/ 87 h 244"/>
                <a:gd name="T62" fmla="*/ 171 w 242"/>
                <a:gd name="T63" fmla="*/ 130 h 244"/>
                <a:gd name="T64" fmla="*/ 182 w 242"/>
                <a:gd name="T65" fmla="*/ 141 h 244"/>
                <a:gd name="T66" fmla="*/ 193 w 242"/>
                <a:gd name="T67" fmla="*/ 130 h 244"/>
                <a:gd name="T68" fmla="*/ 170 w 242"/>
                <a:gd name="T69" fmla="*/ 73 h 244"/>
                <a:gd name="T70" fmla="*/ 111 w 242"/>
                <a:gd name="T71" fmla="*/ 48 h 244"/>
                <a:gd name="T72" fmla="*/ 100 w 242"/>
                <a:gd name="T73" fmla="*/ 59 h 244"/>
                <a:gd name="T74" fmla="*/ 111 w 242"/>
                <a:gd name="T75" fmla="*/ 70 h 244"/>
                <a:gd name="T76" fmla="*/ 154 w 242"/>
                <a:gd name="T77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" h="244">
                  <a:moveTo>
                    <a:pt x="144" y="169"/>
                  </a:moveTo>
                  <a:lnTo>
                    <a:pt x="144" y="169"/>
                  </a:lnTo>
                  <a:cubicBezTo>
                    <a:pt x="141" y="169"/>
                    <a:pt x="138" y="171"/>
                    <a:pt x="135" y="172"/>
                  </a:cubicBezTo>
                  <a:cubicBezTo>
                    <a:pt x="124" y="183"/>
                    <a:pt x="124" y="183"/>
                    <a:pt x="124" y="183"/>
                  </a:cubicBezTo>
                  <a:cubicBezTo>
                    <a:pt x="123" y="185"/>
                    <a:pt x="118" y="187"/>
                    <a:pt x="116" y="185"/>
                  </a:cubicBezTo>
                  <a:cubicBezTo>
                    <a:pt x="78" y="169"/>
                    <a:pt x="59" y="135"/>
                    <a:pt x="54" y="123"/>
                  </a:cubicBezTo>
                  <a:cubicBezTo>
                    <a:pt x="53" y="120"/>
                    <a:pt x="53" y="117"/>
                    <a:pt x="56" y="114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72" y="98"/>
                    <a:pt x="72" y="95"/>
                    <a:pt x="72" y="92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6" y="46"/>
                    <a:pt x="47" y="44"/>
                    <a:pt x="47" y="44"/>
                  </a:cubicBezTo>
                  <a:cubicBezTo>
                    <a:pt x="25" y="42"/>
                    <a:pt x="13" y="59"/>
                    <a:pt x="9" y="68"/>
                  </a:cubicBezTo>
                  <a:cubicBezTo>
                    <a:pt x="7" y="70"/>
                    <a:pt x="5" y="75"/>
                    <a:pt x="5" y="77"/>
                  </a:cubicBezTo>
                  <a:cubicBezTo>
                    <a:pt x="0" y="145"/>
                    <a:pt x="105" y="243"/>
                    <a:pt x="162" y="234"/>
                  </a:cubicBezTo>
                  <a:cubicBezTo>
                    <a:pt x="165" y="234"/>
                    <a:pt x="170" y="233"/>
                    <a:pt x="172" y="232"/>
                  </a:cubicBezTo>
                  <a:cubicBezTo>
                    <a:pt x="192" y="222"/>
                    <a:pt x="197" y="207"/>
                    <a:pt x="197" y="200"/>
                  </a:cubicBezTo>
                  <a:cubicBezTo>
                    <a:pt x="198" y="196"/>
                    <a:pt x="198" y="191"/>
                    <a:pt x="197" y="189"/>
                  </a:cubicBezTo>
                  <a:cubicBezTo>
                    <a:pt x="194" y="183"/>
                    <a:pt x="188" y="180"/>
                    <a:pt x="188" y="180"/>
                  </a:cubicBezTo>
                  <a:lnTo>
                    <a:pt x="144" y="169"/>
                  </a:lnTo>
                  <a:close/>
                  <a:moveTo>
                    <a:pt x="203" y="38"/>
                  </a:moveTo>
                  <a:lnTo>
                    <a:pt x="203" y="38"/>
                  </a:lnTo>
                  <a:cubicBezTo>
                    <a:pt x="178" y="14"/>
                    <a:pt x="145" y="0"/>
                    <a:pt x="111" y="0"/>
                  </a:cubicBezTo>
                  <a:cubicBezTo>
                    <a:pt x="105" y="0"/>
                    <a:pt x="100" y="5"/>
                    <a:pt x="100" y="11"/>
                  </a:cubicBezTo>
                  <a:cubicBezTo>
                    <a:pt x="100" y="17"/>
                    <a:pt x="105" y="22"/>
                    <a:pt x="111" y="22"/>
                  </a:cubicBezTo>
                  <a:cubicBezTo>
                    <a:pt x="139" y="22"/>
                    <a:pt x="167" y="33"/>
                    <a:pt x="187" y="54"/>
                  </a:cubicBezTo>
                  <a:cubicBezTo>
                    <a:pt x="208" y="75"/>
                    <a:pt x="219" y="102"/>
                    <a:pt x="219" y="130"/>
                  </a:cubicBezTo>
                  <a:cubicBezTo>
                    <a:pt x="219" y="136"/>
                    <a:pt x="224" y="141"/>
                    <a:pt x="230" y="141"/>
                  </a:cubicBezTo>
                  <a:cubicBezTo>
                    <a:pt x="236" y="141"/>
                    <a:pt x="241" y="136"/>
                    <a:pt x="241" y="130"/>
                  </a:cubicBezTo>
                  <a:cubicBezTo>
                    <a:pt x="241" y="96"/>
                    <a:pt x="227" y="63"/>
                    <a:pt x="203" y="38"/>
                  </a:cubicBezTo>
                  <a:close/>
                  <a:moveTo>
                    <a:pt x="154" y="87"/>
                  </a:moveTo>
                  <a:lnTo>
                    <a:pt x="154" y="87"/>
                  </a:lnTo>
                  <a:cubicBezTo>
                    <a:pt x="165" y="100"/>
                    <a:pt x="171" y="114"/>
                    <a:pt x="171" y="130"/>
                  </a:cubicBezTo>
                  <a:cubicBezTo>
                    <a:pt x="171" y="136"/>
                    <a:pt x="176" y="141"/>
                    <a:pt x="182" y="141"/>
                  </a:cubicBezTo>
                  <a:cubicBezTo>
                    <a:pt x="188" y="141"/>
                    <a:pt x="193" y="136"/>
                    <a:pt x="193" y="130"/>
                  </a:cubicBezTo>
                  <a:cubicBezTo>
                    <a:pt x="193" y="108"/>
                    <a:pt x="184" y="87"/>
                    <a:pt x="170" y="73"/>
                  </a:cubicBezTo>
                  <a:cubicBezTo>
                    <a:pt x="154" y="57"/>
                    <a:pt x="133" y="48"/>
                    <a:pt x="111" y="48"/>
                  </a:cubicBezTo>
                  <a:cubicBezTo>
                    <a:pt x="105" y="48"/>
                    <a:pt x="100" y="53"/>
                    <a:pt x="100" y="59"/>
                  </a:cubicBezTo>
                  <a:cubicBezTo>
                    <a:pt x="100" y="65"/>
                    <a:pt x="105" y="70"/>
                    <a:pt x="111" y="70"/>
                  </a:cubicBezTo>
                  <a:cubicBezTo>
                    <a:pt x="127" y="70"/>
                    <a:pt x="141" y="76"/>
                    <a:pt x="154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4E0F9-A38A-5C48-86AC-3BEAE2D45F82}"/>
                </a:ext>
              </a:extLst>
            </p:cNvPr>
            <p:cNvSpPr/>
            <p:nvPr/>
          </p:nvSpPr>
          <p:spPr>
            <a:xfrm>
              <a:off x="2109631" y="4074798"/>
              <a:ext cx="261948" cy="2744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4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AD1B4F9-EC25-A247-86A3-4A25F14BAEF5}"/>
              </a:ext>
            </a:extLst>
          </p:cNvPr>
          <p:cNvGrpSpPr/>
          <p:nvPr/>
        </p:nvGrpSpPr>
        <p:grpSpPr>
          <a:xfrm>
            <a:off x="158167" y="2083900"/>
            <a:ext cx="1596340" cy="1328108"/>
            <a:chOff x="1283468" y="4065606"/>
            <a:chExt cx="1596340" cy="1328108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49441F4-BFD5-AC4C-A749-788E00AC4E30}"/>
                </a:ext>
              </a:extLst>
            </p:cNvPr>
            <p:cNvSpPr/>
            <p:nvPr/>
          </p:nvSpPr>
          <p:spPr>
            <a:xfrm>
              <a:off x="1283468" y="4200606"/>
              <a:ext cx="1596340" cy="1193108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NTO events such as order confirmation, purchase receipt, </a:t>
              </a:r>
              <a:r>
                <a:rPr lang="en-US" sz="800" dirty="0" err="1">
                  <a:solidFill>
                    <a:schemeClr val="tx1"/>
                  </a:solidFill>
                  <a:latin typeface="Salesforce Sans"/>
                  <a:cs typeface="Salesforce Sans"/>
                </a:rPr>
                <a:t>etc</a:t>
              </a:r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 occur causing NTO to send an API call to Marketing Cloud to send a transactional message.</a:t>
              </a:r>
            </a:p>
          </p:txBody>
        </p:sp>
        <p:sp>
          <p:nvSpPr>
            <p:cNvPr id="98" name="6">
              <a:extLst>
                <a:ext uri="{FF2B5EF4-FFF2-40B4-BE49-F238E27FC236}">
                  <a16:creationId xmlns:a16="http://schemas.microsoft.com/office/drawing/2014/main" id="{7ABD138B-0A6F-D84B-8C85-512524DE4D23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DFBE160-E90A-574E-AA19-69483A965480}"/>
              </a:ext>
            </a:extLst>
          </p:cNvPr>
          <p:cNvGrpSpPr/>
          <p:nvPr/>
        </p:nvGrpSpPr>
        <p:grpSpPr>
          <a:xfrm>
            <a:off x="10335591" y="2146397"/>
            <a:ext cx="1596340" cy="1138641"/>
            <a:chOff x="1283468" y="4065606"/>
            <a:chExt cx="1596340" cy="1138641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1E47D1B-70D8-1548-AF3F-F5855412F82A}"/>
                </a:ext>
              </a:extLst>
            </p:cNvPr>
            <p:cNvSpPr/>
            <p:nvPr/>
          </p:nvSpPr>
          <p:spPr>
            <a:xfrm>
              <a:off x="1283468" y="4200606"/>
              <a:ext cx="1596340" cy="1003641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Marketing Cloud receives NTO’s request and responds back to NTO that the message has been queued.</a:t>
              </a:r>
            </a:p>
          </p:txBody>
        </p:sp>
        <p:sp>
          <p:nvSpPr>
            <p:cNvPr id="101" name="6">
              <a:extLst>
                <a:ext uri="{FF2B5EF4-FFF2-40B4-BE49-F238E27FC236}">
                  <a16:creationId xmlns:a16="http://schemas.microsoft.com/office/drawing/2014/main" id="{40CC4CF7-68C6-1146-BFB9-3BBD4801DDBB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2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C553EAE-1337-2048-AD82-FEFCDD4A5853}"/>
              </a:ext>
            </a:extLst>
          </p:cNvPr>
          <p:cNvGrpSpPr/>
          <p:nvPr/>
        </p:nvGrpSpPr>
        <p:grpSpPr>
          <a:xfrm>
            <a:off x="10259803" y="4263218"/>
            <a:ext cx="1596340" cy="1138641"/>
            <a:chOff x="1283468" y="4065606"/>
            <a:chExt cx="1596340" cy="1138641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D68AD172-2892-9448-BF60-ECEE501E5906}"/>
                </a:ext>
              </a:extLst>
            </p:cNvPr>
            <p:cNvSpPr/>
            <p:nvPr/>
          </p:nvSpPr>
          <p:spPr>
            <a:xfrm>
              <a:off x="1283468" y="4200606"/>
              <a:ext cx="1596340" cy="1003641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As Marketing Cloud processes the queue the message is sent, errors, or bounces.</a:t>
              </a:r>
            </a:p>
          </p:txBody>
        </p:sp>
        <p:sp>
          <p:nvSpPr>
            <p:cNvPr id="105" name="6">
              <a:extLst>
                <a:ext uri="{FF2B5EF4-FFF2-40B4-BE49-F238E27FC236}">
                  <a16:creationId xmlns:a16="http://schemas.microsoft.com/office/drawing/2014/main" id="{C9948F30-0063-A94D-949C-24D82DA5AF7D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3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975E4FE-DB5B-A14A-BA57-5AC6E7BD1B60}"/>
              </a:ext>
            </a:extLst>
          </p:cNvPr>
          <p:cNvGrpSpPr/>
          <p:nvPr/>
        </p:nvGrpSpPr>
        <p:grpSpPr>
          <a:xfrm>
            <a:off x="162546" y="3833522"/>
            <a:ext cx="1596340" cy="2154129"/>
            <a:chOff x="1283468" y="4065606"/>
            <a:chExt cx="1596340" cy="2154129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B158E90C-C8DA-DC47-82F3-8BFE9D844B97}"/>
                </a:ext>
              </a:extLst>
            </p:cNvPr>
            <p:cNvSpPr/>
            <p:nvPr/>
          </p:nvSpPr>
          <p:spPr>
            <a:xfrm>
              <a:off x="1283468" y="4200606"/>
              <a:ext cx="1596340" cy="2019129"/>
            </a:xfrm>
            <a:prstGeom prst="roundRect">
              <a:avLst>
                <a:gd name="adj" fmla="val 414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NTO has a URL that is configured to accept POST calls from Marketing Cloud.</a:t>
              </a:r>
            </a:p>
            <a:p>
              <a:pPr algn="ctr"/>
              <a:endParaRPr lang="en-US" sz="800" dirty="0">
                <a:solidFill>
                  <a:schemeClr val="tx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Salesforce Sans"/>
                  <a:cs typeface="Salesforce Sans"/>
                </a:rPr>
                <a:t>As Marketing Cloud processes the messages they make calls back to NTO to inform them of the message status.</a:t>
              </a:r>
            </a:p>
          </p:txBody>
        </p:sp>
        <p:sp>
          <p:nvSpPr>
            <p:cNvPr id="108" name="6">
              <a:extLst>
                <a:ext uri="{FF2B5EF4-FFF2-40B4-BE49-F238E27FC236}">
                  <a16:creationId xmlns:a16="http://schemas.microsoft.com/office/drawing/2014/main" id="{BDB13418-A984-F04A-93DF-213841B4A66F}"/>
                </a:ext>
              </a:extLst>
            </p:cNvPr>
            <p:cNvSpPr/>
            <p:nvPr/>
          </p:nvSpPr>
          <p:spPr>
            <a:xfrm>
              <a:off x="1954168" y="4065606"/>
              <a:ext cx="274676" cy="27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Salesforce Sans"/>
                  <a:cs typeface="Salesforce Sans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598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Business Unit Setup - Blocks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D558F9-559A-1647-BF76-B40423E3D666}"/>
              </a:ext>
            </a:extLst>
          </p:cNvPr>
          <p:cNvGrpSpPr/>
          <p:nvPr/>
        </p:nvGrpSpPr>
        <p:grpSpPr>
          <a:xfrm>
            <a:off x="6830015" y="2322921"/>
            <a:ext cx="3416359" cy="3552559"/>
            <a:chOff x="6612518" y="2249443"/>
            <a:chExt cx="3416359" cy="3552559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5B9BB986-214D-FF4B-BAAE-A5F95281C1F2}"/>
                </a:ext>
              </a:extLst>
            </p:cNvPr>
            <p:cNvSpPr>
              <a:spLocks/>
            </p:cNvSpPr>
            <p:nvPr/>
          </p:nvSpPr>
          <p:spPr>
            <a:xfrm>
              <a:off x="7865161" y="224944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Ent. BU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7C041A0B-EB5C-4545-ACE3-B5B0F7DC2237}"/>
                </a:ext>
              </a:extLst>
            </p:cNvPr>
            <p:cNvSpPr>
              <a:spLocks/>
            </p:cNvSpPr>
            <p:nvPr/>
          </p:nvSpPr>
          <p:spPr>
            <a:xfrm>
              <a:off x="6612518" y="3074703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2D3B523-F2CF-9A42-9BF6-982275776DD3}"/>
                </a:ext>
              </a:extLst>
            </p:cNvPr>
            <p:cNvSpPr>
              <a:spLocks/>
            </p:cNvSpPr>
            <p:nvPr/>
          </p:nvSpPr>
          <p:spPr>
            <a:xfrm>
              <a:off x="7626497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BU2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6180BCA-A877-264D-96D5-A19E9803012B}"/>
                </a:ext>
              </a:extLst>
            </p:cNvPr>
            <p:cNvSpPr>
              <a:spLocks/>
            </p:cNvSpPr>
            <p:nvPr/>
          </p:nvSpPr>
          <p:spPr>
            <a:xfrm>
              <a:off x="8469011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BU3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E8BDFD1C-733C-AB47-9BE3-0B279895EA43}"/>
                </a:ext>
              </a:extLst>
            </p:cNvPr>
            <p:cNvSpPr>
              <a:spLocks/>
            </p:cNvSpPr>
            <p:nvPr/>
          </p:nvSpPr>
          <p:spPr>
            <a:xfrm>
              <a:off x="9328778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BU4</a:t>
              </a:r>
            </a:p>
          </p:txBody>
        </p:sp>
        <p:cxnSp>
          <p:nvCxnSpPr>
            <p:cNvPr id="102" name="Elbow Connector 172">
              <a:extLst>
                <a:ext uri="{FF2B5EF4-FFF2-40B4-BE49-F238E27FC236}">
                  <a16:creationId xmlns:a16="http://schemas.microsoft.com/office/drawing/2014/main" id="{98CE1876-94E7-A04D-965A-9D73DCA46529}"/>
                </a:ext>
              </a:extLst>
            </p:cNvPr>
            <p:cNvCxnSpPr>
              <a:cxnSpLocks/>
              <a:stCxn id="98" idx="0"/>
              <a:endCxn id="101" idx="0"/>
            </p:cNvCxnSpPr>
            <p:nvPr/>
          </p:nvCxnSpPr>
          <p:spPr>
            <a:xfrm rot="5400000" flipH="1" flipV="1">
              <a:off x="8319947" y="1716573"/>
              <a:ext cx="1" cy="2716261"/>
            </a:xfrm>
            <a:prstGeom prst="bentConnector3">
              <a:avLst>
                <a:gd name="adj1" fmla="val 22860100000"/>
              </a:avLst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72">
              <a:extLst>
                <a:ext uri="{FF2B5EF4-FFF2-40B4-BE49-F238E27FC236}">
                  <a16:creationId xmlns:a16="http://schemas.microsoft.com/office/drawing/2014/main" id="{71AC5DC6-3BAA-A843-BCB8-85D9C206CAE5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>
              <a:off x="8504923" y="2694778"/>
              <a:ext cx="1" cy="139334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72">
              <a:extLst>
                <a:ext uri="{FF2B5EF4-FFF2-40B4-BE49-F238E27FC236}">
                  <a16:creationId xmlns:a16="http://schemas.microsoft.com/office/drawing/2014/main" id="{0574828A-AC1D-C140-8364-60914DB4F034}"/>
                </a:ext>
              </a:extLst>
            </p:cNvPr>
            <p:cNvCxnSpPr>
              <a:cxnSpLocks/>
            </p:cNvCxnSpPr>
            <p:nvPr/>
          </p:nvCxnSpPr>
          <p:spPr>
            <a:xfrm>
              <a:off x="7975794" y="2846507"/>
              <a:ext cx="0" cy="219456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172">
              <a:extLst>
                <a:ext uri="{FF2B5EF4-FFF2-40B4-BE49-F238E27FC236}">
                  <a16:creationId xmlns:a16="http://schemas.microsoft.com/office/drawing/2014/main" id="{A33FB8ED-CE2E-E74A-A023-666200305878}"/>
                </a:ext>
              </a:extLst>
            </p:cNvPr>
            <p:cNvCxnSpPr>
              <a:cxnSpLocks/>
            </p:cNvCxnSpPr>
            <p:nvPr/>
          </p:nvCxnSpPr>
          <p:spPr>
            <a:xfrm>
              <a:off x="8818308" y="2846507"/>
              <a:ext cx="0" cy="219456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0638220-C608-D943-A09C-FB92191EE829}"/>
                </a:ext>
              </a:extLst>
            </p:cNvPr>
            <p:cNvSpPr>
              <a:spLocks/>
            </p:cNvSpPr>
            <p:nvPr/>
          </p:nvSpPr>
          <p:spPr>
            <a:xfrm>
              <a:off x="6756437" y="3743041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BU-1a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8D55FC98-E3D3-9347-9F92-381665DD55BC}"/>
                </a:ext>
              </a:extLst>
            </p:cNvPr>
            <p:cNvSpPr>
              <a:spLocks/>
            </p:cNvSpPr>
            <p:nvPr/>
          </p:nvSpPr>
          <p:spPr>
            <a:xfrm>
              <a:off x="6756437" y="4828005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Bu-1b</a:t>
              </a:r>
            </a:p>
          </p:txBody>
        </p:sp>
        <p:cxnSp>
          <p:nvCxnSpPr>
            <p:cNvPr id="110" name="Elbow Connector 172">
              <a:extLst>
                <a:ext uri="{FF2B5EF4-FFF2-40B4-BE49-F238E27FC236}">
                  <a16:creationId xmlns:a16="http://schemas.microsoft.com/office/drawing/2014/main" id="{B501FE43-E7E1-8146-A8AB-01F882D43178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rot="16200000" flipH="1">
              <a:off x="5947112" y="4171448"/>
              <a:ext cx="1478322" cy="140328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72">
              <a:extLst>
                <a:ext uri="{FF2B5EF4-FFF2-40B4-BE49-F238E27FC236}">
                  <a16:creationId xmlns:a16="http://schemas.microsoft.com/office/drawing/2014/main" id="{7C3F163A-0454-5548-BA51-DA0B5BF0E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0034" y="3895809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9A6B5D7F-9B35-1445-8595-92F66F100CF6}"/>
                </a:ext>
              </a:extLst>
            </p:cNvPr>
            <p:cNvSpPr>
              <a:spLocks/>
            </p:cNvSpPr>
            <p:nvPr/>
          </p:nvSpPr>
          <p:spPr>
            <a:xfrm>
              <a:off x="7767399" y="3743037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BU-2a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84A7CF-F938-D442-A358-C276895A17D7}"/>
                </a:ext>
              </a:extLst>
            </p:cNvPr>
            <p:cNvSpPr>
              <a:spLocks/>
            </p:cNvSpPr>
            <p:nvPr/>
          </p:nvSpPr>
          <p:spPr>
            <a:xfrm>
              <a:off x="7767399" y="4289161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BU-2b</a:t>
              </a:r>
            </a:p>
          </p:txBody>
        </p:sp>
        <p:cxnSp>
          <p:nvCxnSpPr>
            <p:cNvPr id="121" name="Elbow Connector 172">
              <a:extLst>
                <a:ext uri="{FF2B5EF4-FFF2-40B4-BE49-F238E27FC236}">
                  <a16:creationId xmlns:a16="http://schemas.microsoft.com/office/drawing/2014/main" id="{9521FAB3-B280-F544-91FD-E00D7220F3A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92862" y="4425696"/>
              <a:ext cx="1994282" cy="133047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72">
              <a:extLst>
                <a:ext uri="{FF2B5EF4-FFF2-40B4-BE49-F238E27FC236}">
                  <a16:creationId xmlns:a16="http://schemas.microsoft.com/office/drawing/2014/main" id="{29551A5B-082E-E54A-91EA-F98F4DF28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7404" y="3895805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EA6E327C-C3F6-B14B-AAEF-A3C8E770529D}"/>
                </a:ext>
              </a:extLst>
            </p:cNvPr>
            <p:cNvSpPr>
              <a:spLocks/>
            </p:cNvSpPr>
            <p:nvPr/>
          </p:nvSpPr>
          <p:spPr>
            <a:xfrm>
              <a:off x="7756527" y="5343960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BU-2c</a:t>
              </a:r>
            </a:p>
          </p:txBody>
        </p:sp>
        <p:cxnSp>
          <p:nvCxnSpPr>
            <p:cNvPr id="125" name="Elbow Connector 172">
              <a:extLst>
                <a:ext uri="{FF2B5EF4-FFF2-40B4-BE49-F238E27FC236}">
                  <a16:creationId xmlns:a16="http://schemas.microsoft.com/office/drawing/2014/main" id="{98469E00-838F-E945-82AA-EBA7EDD8A15D}"/>
                </a:ext>
              </a:extLst>
            </p:cNvPr>
            <p:cNvCxnSpPr>
              <a:cxnSpLocks/>
            </p:cNvCxnSpPr>
            <p:nvPr/>
          </p:nvCxnSpPr>
          <p:spPr>
            <a:xfrm>
              <a:off x="7631205" y="4441929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72">
              <a:extLst>
                <a:ext uri="{FF2B5EF4-FFF2-40B4-BE49-F238E27FC236}">
                  <a16:creationId xmlns:a16="http://schemas.microsoft.com/office/drawing/2014/main" id="{FE165EC5-DBC2-3A48-9A17-C7DFBD13235D}"/>
                </a:ext>
              </a:extLst>
            </p:cNvPr>
            <p:cNvCxnSpPr>
              <a:cxnSpLocks/>
              <a:stCxn id="120" idx="2"/>
            </p:cNvCxnSpPr>
            <p:nvPr/>
          </p:nvCxnSpPr>
          <p:spPr>
            <a:xfrm>
              <a:off x="8044737" y="4594695"/>
              <a:ext cx="0" cy="740664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dash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93BD1A0C-D755-1D4C-9440-97E6E6D91653}"/>
                </a:ext>
              </a:extLst>
            </p:cNvPr>
            <p:cNvSpPr>
              <a:spLocks/>
            </p:cNvSpPr>
            <p:nvPr/>
          </p:nvSpPr>
          <p:spPr>
            <a:xfrm>
              <a:off x="8612280" y="3743037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BU-3a</a:t>
              </a: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04D32B1C-C952-264A-8ED2-85E8CBB77AD1}"/>
                </a:ext>
              </a:extLst>
            </p:cNvPr>
            <p:cNvSpPr>
              <a:spLocks/>
            </p:cNvSpPr>
            <p:nvPr/>
          </p:nvSpPr>
          <p:spPr>
            <a:xfrm>
              <a:off x="8620444" y="4289161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BU-3b</a:t>
              </a:r>
            </a:p>
          </p:txBody>
        </p:sp>
        <p:cxnSp>
          <p:nvCxnSpPr>
            <p:cNvPr id="166" name="Elbow Connector 172">
              <a:extLst>
                <a:ext uri="{FF2B5EF4-FFF2-40B4-BE49-F238E27FC236}">
                  <a16:creationId xmlns:a16="http://schemas.microsoft.com/office/drawing/2014/main" id="{D29A3A7C-C355-0A4E-87B6-D0D1CE4C9B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34656" y="4425696"/>
              <a:ext cx="1994282" cy="133047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Elbow Connector 172">
              <a:extLst>
                <a:ext uri="{FF2B5EF4-FFF2-40B4-BE49-F238E27FC236}">
                  <a16:creationId xmlns:a16="http://schemas.microsoft.com/office/drawing/2014/main" id="{8C6B5112-A1D2-024A-B2EA-DB72B19904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285" y="3895805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E5288CA1-EA86-5548-B663-151DE02D9ED5}"/>
                </a:ext>
              </a:extLst>
            </p:cNvPr>
            <p:cNvSpPr>
              <a:spLocks/>
            </p:cNvSpPr>
            <p:nvPr/>
          </p:nvSpPr>
          <p:spPr>
            <a:xfrm>
              <a:off x="8609572" y="5343960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BU-3c</a:t>
              </a:r>
            </a:p>
          </p:txBody>
        </p:sp>
        <p:cxnSp>
          <p:nvCxnSpPr>
            <p:cNvPr id="170" name="Elbow Connector 172">
              <a:extLst>
                <a:ext uri="{FF2B5EF4-FFF2-40B4-BE49-F238E27FC236}">
                  <a16:creationId xmlns:a16="http://schemas.microsoft.com/office/drawing/2014/main" id="{85585684-634C-D94D-AB3A-A9BEBD38C9F1}"/>
                </a:ext>
              </a:extLst>
            </p:cNvPr>
            <p:cNvCxnSpPr>
              <a:cxnSpLocks/>
            </p:cNvCxnSpPr>
            <p:nvPr/>
          </p:nvCxnSpPr>
          <p:spPr>
            <a:xfrm>
              <a:off x="8476086" y="4441929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2">
              <a:extLst>
                <a:ext uri="{FF2B5EF4-FFF2-40B4-BE49-F238E27FC236}">
                  <a16:creationId xmlns:a16="http://schemas.microsoft.com/office/drawing/2014/main" id="{122F53E8-38BB-8042-A5D4-7F2A94CBF782}"/>
                </a:ext>
              </a:extLst>
            </p:cNvPr>
            <p:cNvCxnSpPr>
              <a:cxnSpLocks/>
            </p:cNvCxnSpPr>
            <p:nvPr/>
          </p:nvCxnSpPr>
          <p:spPr>
            <a:xfrm>
              <a:off x="8889618" y="4594695"/>
              <a:ext cx="0" cy="740664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dash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0B6651C2-A57A-ED4E-9E4F-78D60BB1A89C}"/>
                </a:ext>
              </a:extLst>
            </p:cNvPr>
            <p:cNvSpPr>
              <a:spLocks/>
            </p:cNvSpPr>
            <p:nvPr/>
          </p:nvSpPr>
          <p:spPr>
            <a:xfrm>
              <a:off x="9474202" y="3750404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BU-4a</a:t>
              </a: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CFE0DD32-0A3D-FB4E-ACD1-E00377913E14}"/>
                </a:ext>
              </a:extLst>
            </p:cNvPr>
            <p:cNvSpPr>
              <a:spLocks/>
            </p:cNvSpPr>
            <p:nvPr/>
          </p:nvSpPr>
          <p:spPr>
            <a:xfrm>
              <a:off x="9474202" y="4296528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BU-4b</a:t>
              </a:r>
            </a:p>
          </p:txBody>
        </p:sp>
        <p:cxnSp>
          <p:nvCxnSpPr>
            <p:cNvPr id="178" name="Elbow Connector 172">
              <a:extLst>
                <a:ext uri="{FF2B5EF4-FFF2-40B4-BE49-F238E27FC236}">
                  <a16:creationId xmlns:a16="http://schemas.microsoft.com/office/drawing/2014/main" id="{A02A0D70-756C-AC4C-A1A3-66AA522F20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399665" y="4433063"/>
              <a:ext cx="1994282" cy="133047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2">
              <a:extLst>
                <a:ext uri="{FF2B5EF4-FFF2-40B4-BE49-F238E27FC236}">
                  <a16:creationId xmlns:a16="http://schemas.microsoft.com/office/drawing/2014/main" id="{DD8F5C8D-F312-9F4A-A12E-C7412CCDA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4207" y="3903172"/>
              <a:ext cx="128016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5648BEC3-5356-CC4E-9420-A75EEEAC30D7}"/>
                </a:ext>
              </a:extLst>
            </p:cNvPr>
            <p:cNvSpPr>
              <a:spLocks/>
            </p:cNvSpPr>
            <p:nvPr/>
          </p:nvSpPr>
          <p:spPr>
            <a:xfrm>
              <a:off x="9463330" y="5351327"/>
              <a:ext cx="554675" cy="3055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BU-4c</a:t>
              </a:r>
            </a:p>
          </p:txBody>
        </p:sp>
        <p:cxnSp>
          <p:nvCxnSpPr>
            <p:cNvPr id="181" name="Elbow Connector 172">
              <a:extLst>
                <a:ext uri="{FF2B5EF4-FFF2-40B4-BE49-F238E27FC236}">
                  <a16:creationId xmlns:a16="http://schemas.microsoft.com/office/drawing/2014/main" id="{7E055708-AC02-9F4F-BE13-757920F390B7}"/>
                </a:ext>
              </a:extLst>
            </p:cNvPr>
            <p:cNvCxnSpPr>
              <a:cxnSpLocks/>
            </p:cNvCxnSpPr>
            <p:nvPr/>
          </p:nvCxnSpPr>
          <p:spPr>
            <a:xfrm>
              <a:off x="9329844" y="4449296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Elbow Connector 172">
              <a:extLst>
                <a:ext uri="{FF2B5EF4-FFF2-40B4-BE49-F238E27FC236}">
                  <a16:creationId xmlns:a16="http://schemas.microsoft.com/office/drawing/2014/main" id="{26D91E6C-3F03-9D48-8D8B-9B6BCA251640}"/>
                </a:ext>
              </a:extLst>
            </p:cNvPr>
            <p:cNvCxnSpPr>
              <a:cxnSpLocks/>
              <a:stCxn id="177" idx="2"/>
            </p:cNvCxnSpPr>
            <p:nvPr/>
          </p:nvCxnSpPr>
          <p:spPr>
            <a:xfrm>
              <a:off x="9751540" y="4602062"/>
              <a:ext cx="0" cy="740664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dash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56DA1D8B-23CB-5842-AFD9-AF339A94CDAB}"/>
                </a:ext>
              </a:extLst>
            </p:cNvPr>
            <p:cNvSpPr>
              <a:spLocks/>
            </p:cNvSpPr>
            <p:nvPr/>
          </p:nvSpPr>
          <p:spPr>
            <a:xfrm>
              <a:off x="6919114" y="4194982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1BC74851-C612-614F-AE90-55223BF413FB}"/>
                </a:ext>
              </a:extLst>
            </p:cNvPr>
            <p:cNvSpPr>
              <a:spLocks/>
            </p:cNvSpPr>
            <p:nvPr/>
          </p:nvSpPr>
          <p:spPr>
            <a:xfrm>
              <a:off x="6916395" y="4518831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186" name="Elbow Connector 172">
              <a:extLst>
                <a:ext uri="{FF2B5EF4-FFF2-40B4-BE49-F238E27FC236}">
                  <a16:creationId xmlns:a16="http://schemas.microsoft.com/office/drawing/2014/main" id="{46BB4414-0F6B-FF46-82E3-A427868BFF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0496" y="4247103"/>
              <a:ext cx="572596" cy="159202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Elbow Connector 172">
              <a:extLst>
                <a:ext uri="{FF2B5EF4-FFF2-40B4-BE49-F238E27FC236}">
                  <a16:creationId xmlns:a16="http://schemas.microsoft.com/office/drawing/2014/main" id="{BE65BEA0-3136-264D-97B2-0A5653BA5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270" y="4293129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AA42F770-1F32-154A-92A4-504A8B3A9601}"/>
                </a:ext>
              </a:extLst>
            </p:cNvPr>
            <p:cNvSpPr>
              <a:spLocks/>
            </p:cNvSpPr>
            <p:nvPr/>
          </p:nvSpPr>
          <p:spPr>
            <a:xfrm>
              <a:off x="6919114" y="5273484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C79A69F9-F933-AE42-B1E6-050190F155EA}"/>
                </a:ext>
              </a:extLst>
            </p:cNvPr>
            <p:cNvSpPr>
              <a:spLocks/>
            </p:cNvSpPr>
            <p:nvPr/>
          </p:nvSpPr>
          <p:spPr>
            <a:xfrm>
              <a:off x="6916395" y="5597333"/>
              <a:ext cx="554675" cy="204669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20000"/>
                <a:lumOff val="80000"/>
                <a:alpha val="49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190" name="Elbow Connector 172">
              <a:extLst>
                <a:ext uri="{FF2B5EF4-FFF2-40B4-BE49-F238E27FC236}">
                  <a16:creationId xmlns:a16="http://schemas.microsoft.com/office/drawing/2014/main" id="{D27D98DF-6804-9C41-A39F-5DA2B086D7E1}"/>
                </a:ext>
              </a:extLst>
            </p:cNvPr>
            <p:cNvCxnSpPr>
              <a:cxnSpLocks/>
              <a:endCxn id="189" idx="1"/>
            </p:cNvCxnSpPr>
            <p:nvPr/>
          </p:nvCxnSpPr>
          <p:spPr>
            <a:xfrm rot="16200000" flipH="1">
              <a:off x="6550496" y="5333769"/>
              <a:ext cx="572596" cy="159202"/>
            </a:xfrm>
            <a:prstGeom prst="bentConnector2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72">
              <a:extLst>
                <a:ext uri="{FF2B5EF4-FFF2-40B4-BE49-F238E27FC236}">
                  <a16:creationId xmlns:a16="http://schemas.microsoft.com/office/drawing/2014/main" id="{AF403817-5B3A-AF48-BD2C-EEFDCDCD7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4270" y="5371631"/>
              <a:ext cx="137160" cy="0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DF7090-9A47-AD4D-AEC2-B8529B1291AD}"/>
              </a:ext>
            </a:extLst>
          </p:cNvPr>
          <p:cNvGrpSpPr/>
          <p:nvPr/>
        </p:nvGrpSpPr>
        <p:grpSpPr>
          <a:xfrm>
            <a:off x="3493736" y="2522993"/>
            <a:ext cx="2573743" cy="2848638"/>
            <a:chOff x="1468525" y="2945200"/>
            <a:chExt cx="2573743" cy="2848638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238AA98E-BFB8-5A42-8F0A-984D11093B15}"/>
                </a:ext>
              </a:extLst>
            </p:cNvPr>
            <p:cNvSpPr/>
            <p:nvPr/>
          </p:nvSpPr>
          <p:spPr>
            <a:xfrm>
              <a:off x="1468525" y="2945200"/>
              <a:ext cx="2573743" cy="2848638"/>
            </a:xfrm>
            <a:prstGeom prst="roundRect">
              <a:avLst>
                <a:gd name="adj" fmla="val 4146"/>
              </a:avLst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3DF0DBDD-B59C-6C4F-833D-A10EC91AB68E}"/>
                </a:ext>
              </a:extLst>
            </p:cNvPr>
            <p:cNvSpPr>
              <a:spLocks/>
            </p:cNvSpPr>
            <p:nvPr/>
          </p:nvSpPr>
          <p:spPr>
            <a:xfrm>
              <a:off x="1550026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BU1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547357F-661D-F041-8F4E-A188402BE4A9}"/>
                </a:ext>
              </a:extLst>
            </p:cNvPr>
            <p:cNvSpPr>
              <a:spLocks/>
            </p:cNvSpPr>
            <p:nvPr/>
          </p:nvSpPr>
          <p:spPr>
            <a:xfrm>
              <a:off x="2392540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BU2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D343E7A-D599-E948-92B4-6D64A8F6D458}"/>
                </a:ext>
              </a:extLst>
            </p:cNvPr>
            <p:cNvSpPr>
              <a:spLocks/>
            </p:cNvSpPr>
            <p:nvPr/>
          </p:nvSpPr>
          <p:spPr>
            <a:xfrm>
              <a:off x="3252307" y="3074702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BU3</a:t>
              </a:r>
            </a:p>
          </p:txBody>
        </p: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9AA03CB5-0514-7246-B168-14C70721AE18}"/>
                </a:ext>
              </a:extLst>
            </p:cNvPr>
            <p:cNvSpPr/>
            <p:nvPr/>
          </p:nvSpPr>
          <p:spPr>
            <a:xfrm>
              <a:off x="1576849" y="3629238"/>
              <a:ext cx="2329976" cy="412019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Sender Authentication Package</a:t>
              </a: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(Shared click redirect, Shared link wrapping, unlimited FROM name)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FDD58302-2FCE-8E4D-B953-6DC80BB1356A}"/>
                </a:ext>
              </a:extLst>
            </p:cNvPr>
            <p:cNvSpPr/>
            <p:nvPr/>
          </p:nvSpPr>
          <p:spPr>
            <a:xfrm>
              <a:off x="1576849" y="4106243"/>
              <a:ext cx="2329976" cy="258722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2 Marketing IP Addresses (&lt;6MM per day)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67CD9313-5F24-9748-A263-179CB16C9E6D}"/>
                </a:ext>
              </a:extLst>
            </p:cNvPr>
            <p:cNvSpPr/>
            <p:nvPr/>
          </p:nvSpPr>
          <p:spPr>
            <a:xfrm>
              <a:off x="1576849" y="4449295"/>
              <a:ext cx="2329976" cy="258722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1 Transactional IP Address (&lt;3MM per day)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ECAF6CF4-56E3-2B46-82C4-630684B1A16C}"/>
                </a:ext>
              </a:extLst>
            </p:cNvPr>
            <p:cNvSpPr/>
            <p:nvPr/>
          </p:nvSpPr>
          <p:spPr>
            <a:xfrm>
              <a:off x="1576849" y="4800696"/>
              <a:ext cx="2329976" cy="258722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Managed Preference Center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9C05223A-1619-CD48-8AFA-4E2C2C3FC916}"/>
                </a:ext>
              </a:extLst>
            </p:cNvPr>
            <p:cNvSpPr/>
            <p:nvPr/>
          </p:nvSpPr>
          <p:spPr>
            <a:xfrm>
              <a:off x="1572111" y="5167743"/>
              <a:ext cx="708134" cy="407776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cs typeface="Salesforce Sans"/>
                </a:rPr>
                <a:t>BU Level</a:t>
              </a:r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Opt-Out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198" name="Rounded Rectangle 197">
              <a:extLst>
                <a:ext uri="{FF2B5EF4-FFF2-40B4-BE49-F238E27FC236}">
                  <a16:creationId xmlns:a16="http://schemas.microsoft.com/office/drawing/2014/main" id="{6F0AE4E1-07F9-C848-BCC2-3E315E808F14}"/>
                </a:ext>
              </a:extLst>
            </p:cNvPr>
            <p:cNvSpPr/>
            <p:nvPr/>
          </p:nvSpPr>
          <p:spPr>
            <a:xfrm>
              <a:off x="2387770" y="5163123"/>
              <a:ext cx="708134" cy="407776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cs typeface="Salesforce Sans"/>
                </a:rPr>
                <a:t>BU Level</a:t>
              </a:r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Opt-Out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A8866A30-E328-0F41-BCA6-87BA60015B50}"/>
                </a:ext>
              </a:extLst>
            </p:cNvPr>
            <p:cNvSpPr/>
            <p:nvPr/>
          </p:nvSpPr>
          <p:spPr>
            <a:xfrm>
              <a:off x="3192371" y="5171502"/>
              <a:ext cx="708134" cy="407776"/>
            </a:xfrm>
            <a:prstGeom prst="roundRect">
              <a:avLst>
                <a:gd name="adj" fmla="val 4146"/>
              </a:avLst>
            </a:prstGeom>
            <a:solidFill>
              <a:schemeClr val="tx1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cs typeface="Salesforce Sans"/>
                </a:rPr>
                <a:t>BU Level</a:t>
              </a:r>
              <a:endParaRPr lang="en-US" sz="800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dirty="0">
                  <a:latin typeface="Salesforce Sans"/>
                  <a:cs typeface="Salesforce Sans"/>
                </a:rPr>
                <a:t>Opt-Out</a:t>
              </a:r>
              <a:endParaRPr lang="en-US" sz="800" dirty="0">
                <a:cs typeface="Salesforce Sans"/>
              </a:endParaRPr>
            </a:p>
            <a:p>
              <a:pPr algn="ctr"/>
              <a:endParaRPr lang="en-US" sz="800" dirty="0">
                <a:latin typeface="Salesforce Sans"/>
                <a:cs typeface="Salesforce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7129-49C2-8E42-8A41-01E4AD65A0F5}"/>
              </a:ext>
            </a:extLst>
          </p:cNvPr>
          <p:cNvGrpSpPr/>
          <p:nvPr/>
        </p:nvGrpSpPr>
        <p:grpSpPr>
          <a:xfrm>
            <a:off x="782511" y="2539207"/>
            <a:ext cx="1868127" cy="873833"/>
            <a:chOff x="2781336" y="2647221"/>
            <a:chExt cx="3257161" cy="1286922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FC490A2-D57F-0A44-AEB4-A4B753B6A307}"/>
                </a:ext>
              </a:extLst>
            </p:cNvPr>
            <p:cNvSpPr>
              <a:spLocks/>
            </p:cNvSpPr>
            <p:nvPr/>
          </p:nvSpPr>
          <p:spPr>
            <a:xfrm>
              <a:off x="3876286" y="2647221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tx2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Ent. BU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727D1CA-B98C-C745-8952-E710CF58E524}"/>
                </a:ext>
              </a:extLst>
            </p:cNvPr>
            <p:cNvSpPr>
              <a:spLocks/>
            </p:cNvSpPr>
            <p:nvPr/>
          </p:nvSpPr>
          <p:spPr>
            <a:xfrm>
              <a:off x="2781336" y="3480069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BU1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538A9764-0A62-5F47-88E0-7138FF04D7A1}"/>
                </a:ext>
              </a:extLst>
            </p:cNvPr>
            <p:cNvSpPr>
              <a:spLocks/>
            </p:cNvSpPr>
            <p:nvPr/>
          </p:nvSpPr>
          <p:spPr>
            <a:xfrm>
              <a:off x="3637622" y="3488808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BU2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13C7243-C9D1-BA4F-87A4-68E13D796191}"/>
                </a:ext>
              </a:extLst>
            </p:cNvPr>
            <p:cNvSpPr>
              <a:spLocks/>
            </p:cNvSpPr>
            <p:nvPr/>
          </p:nvSpPr>
          <p:spPr>
            <a:xfrm>
              <a:off x="4480136" y="3488808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BU3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5E0240A-B03E-9B49-8925-A863ADDB9526}"/>
                </a:ext>
              </a:extLst>
            </p:cNvPr>
            <p:cNvSpPr>
              <a:spLocks/>
            </p:cNvSpPr>
            <p:nvPr/>
          </p:nvSpPr>
          <p:spPr>
            <a:xfrm>
              <a:off x="5339903" y="3488808"/>
              <a:ext cx="698594" cy="445335"/>
            </a:xfrm>
            <a:prstGeom prst="roundRect">
              <a:avLst>
                <a:gd name="adj" fmla="val 7581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BU4</a:t>
              </a:r>
            </a:p>
          </p:txBody>
        </p:sp>
        <p:cxnSp>
          <p:nvCxnSpPr>
            <p:cNvPr id="72" name="Elbow Connector 172">
              <a:extLst>
                <a:ext uri="{FF2B5EF4-FFF2-40B4-BE49-F238E27FC236}">
                  <a16:creationId xmlns:a16="http://schemas.microsoft.com/office/drawing/2014/main" id="{A331B35B-5F55-554B-A960-387E362D258C}"/>
                </a:ext>
              </a:extLst>
            </p:cNvPr>
            <p:cNvCxnSpPr>
              <a:cxnSpLocks/>
              <a:stCxn id="68" idx="0"/>
              <a:endCxn id="71" idx="0"/>
            </p:cNvCxnSpPr>
            <p:nvPr/>
          </p:nvCxnSpPr>
          <p:spPr>
            <a:xfrm rot="16200000" flipH="1">
              <a:off x="4405546" y="2205155"/>
              <a:ext cx="8739" cy="2558567"/>
            </a:xfrm>
            <a:prstGeom prst="bentConnector3">
              <a:avLst>
                <a:gd name="adj1" fmla="val -2615860"/>
              </a:avLst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172">
              <a:extLst>
                <a:ext uri="{FF2B5EF4-FFF2-40B4-BE49-F238E27FC236}">
                  <a16:creationId xmlns:a16="http://schemas.microsoft.com/office/drawing/2014/main" id="{78F1480E-CDFB-9141-9FB7-5358011892DB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19" y="3260613"/>
              <a:ext cx="0" cy="219456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172">
              <a:extLst>
                <a:ext uri="{FF2B5EF4-FFF2-40B4-BE49-F238E27FC236}">
                  <a16:creationId xmlns:a16="http://schemas.microsoft.com/office/drawing/2014/main" id="{BAD9C90F-9566-C141-BCB0-430D89E1E775}"/>
                </a:ext>
              </a:extLst>
            </p:cNvPr>
            <p:cNvCxnSpPr>
              <a:cxnSpLocks/>
            </p:cNvCxnSpPr>
            <p:nvPr/>
          </p:nvCxnSpPr>
          <p:spPr>
            <a:xfrm>
              <a:off x="4829433" y="3260613"/>
              <a:ext cx="0" cy="219456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172">
              <a:extLst>
                <a:ext uri="{FF2B5EF4-FFF2-40B4-BE49-F238E27FC236}">
                  <a16:creationId xmlns:a16="http://schemas.microsoft.com/office/drawing/2014/main" id="{C2943CA5-076C-2F48-BA9E-5A84DAB1B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048" y="3092556"/>
              <a:ext cx="2001" cy="151729"/>
            </a:xfrm>
            <a:prstGeom prst="straightConnector1">
              <a:avLst/>
            </a:prstGeom>
            <a:ln w="12700" cap="rnd" cmpd="sng">
              <a:solidFill>
                <a:srgbClr val="002060"/>
              </a:solidFill>
              <a:prstDash val="solid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3A4DB2C2-E084-0F48-B795-E1898C226E7F}"/>
              </a:ext>
            </a:extLst>
          </p:cNvPr>
          <p:cNvSpPr txBox="1">
            <a:spLocks/>
          </p:cNvSpPr>
          <p:nvPr/>
        </p:nvSpPr>
        <p:spPr bwMode="auto">
          <a:xfrm>
            <a:off x="3163437" y="2050245"/>
            <a:ext cx="1259376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latin typeface="Salesforce Sans" panose="020B0505020202020203" pitchFamily="34" charset="77"/>
              </a:rPr>
              <a:t>BU Details block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A410896C-3AD9-A448-9C5A-A445D02CB0A6}"/>
              </a:ext>
            </a:extLst>
          </p:cNvPr>
          <p:cNvSpPr txBox="1">
            <a:spLocks/>
          </p:cNvSpPr>
          <p:nvPr/>
        </p:nvSpPr>
        <p:spPr bwMode="auto">
          <a:xfrm>
            <a:off x="957216" y="2070890"/>
            <a:ext cx="1382279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latin typeface="Salesforce Sans" panose="020B0505020202020203" pitchFamily="34" charset="77"/>
              </a:rPr>
              <a:t>Single-level BU block</a:t>
            </a:r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111EDE3E-439A-EE43-BB54-D9861F299E6D}"/>
              </a:ext>
            </a:extLst>
          </p:cNvPr>
          <p:cNvSpPr txBox="1">
            <a:spLocks/>
          </p:cNvSpPr>
          <p:nvPr/>
        </p:nvSpPr>
        <p:spPr bwMode="auto">
          <a:xfrm>
            <a:off x="6631187" y="2040599"/>
            <a:ext cx="1382279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latin typeface="Salesforce Sans" panose="020B0505020202020203" pitchFamily="34" charset="77"/>
              </a:rPr>
              <a:t>Multi-tier BU block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DFD6ABE-3670-8240-8A1B-5E2F1647D975}"/>
              </a:ext>
            </a:extLst>
          </p:cNvPr>
          <p:cNvCxnSpPr>
            <a:cxnSpLocks/>
          </p:cNvCxnSpPr>
          <p:nvPr/>
        </p:nvCxnSpPr>
        <p:spPr>
          <a:xfrm>
            <a:off x="3045460" y="2266172"/>
            <a:ext cx="0" cy="3464168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8F7664E-8F2A-994A-A415-7E271148EC27}"/>
              </a:ext>
            </a:extLst>
          </p:cNvPr>
          <p:cNvCxnSpPr>
            <a:cxnSpLocks/>
          </p:cNvCxnSpPr>
          <p:nvPr/>
        </p:nvCxnSpPr>
        <p:spPr>
          <a:xfrm>
            <a:off x="6476788" y="2237198"/>
            <a:ext cx="0" cy="3464168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454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3EFD1E3-C1DC-C94B-83EB-F6DA58C696F1}"/>
              </a:ext>
            </a:extLst>
          </p:cNvPr>
          <p:cNvSpPr>
            <a:spLocks/>
          </p:cNvSpPr>
          <p:nvPr/>
        </p:nvSpPr>
        <p:spPr>
          <a:xfrm>
            <a:off x="10031121" y="1704315"/>
            <a:ext cx="1848114" cy="1101906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37EE3A30-2358-5A4D-A592-0E792E531276}"/>
              </a:ext>
            </a:extLst>
          </p:cNvPr>
          <p:cNvSpPr>
            <a:spLocks/>
          </p:cNvSpPr>
          <p:nvPr/>
        </p:nvSpPr>
        <p:spPr>
          <a:xfrm>
            <a:off x="588313" y="1871626"/>
            <a:ext cx="4167801" cy="128016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A4EA136F-F33E-9940-9F33-8ABFC82FD589}"/>
              </a:ext>
            </a:extLst>
          </p:cNvPr>
          <p:cNvCxnSpPr>
            <a:cxnSpLocks/>
            <a:stCxn id="63" idx="2"/>
            <a:endCxn id="137" idx="3"/>
          </p:cNvCxnSpPr>
          <p:nvPr/>
        </p:nvCxnSpPr>
        <p:spPr>
          <a:xfrm rot="5400000">
            <a:off x="9870824" y="2416515"/>
            <a:ext cx="694648" cy="1474060"/>
          </a:xfrm>
          <a:prstGeom prst="bentConnector2">
            <a:avLst/>
          </a:prstGeom>
          <a:ln w="9525" cmpd="sng">
            <a:solidFill>
              <a:srgbClr val="EC7A24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4043F212-9FA1-0D42-B729-3D22C1B8FFE9}"/>
              </a:ext>
            </a:extLst>
          </p:cNvPr>
          <p:cNvSpPr/>
          <p:nvPr/>
        </p:nvSpPr>
        <p:spPr>
          <a:xfrm>
            <a:off x="5151657" y="1176664"/>
            <a:ext cx="4329461" cy="4648409"/>
          </a:xfrm>
          <a:prstGeom prst="roundRect">
            <a:avLst>
              <a:gd name="adj" fmla="val 4146"/>
            </a:avLst>
          </a:prstGeom>
          <a:solidFill>
            <a:schemeClr val="bg1">
              <a:lumMod val="65000"/>
              <a:alpha val="23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Injecting data into Marketing Cloud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Data Ingress</a:t>
            </a:r>
          </a:p>
        </p:txBody>
      </p:sp>
      <p:pic>
        <p:nvPicPr>
          <p:cNvPr id="16" name="Graphic 61">
            <a:extLst>
              <a:ext uri="{FF2B5EF4-FFF2-40B4-BE49-F238E27FC236}">
                <a16:creationId xmlns:a16="http://schemas.microsoft.com/office/drawing/2014/main" id="{99C9A363-AF10-3A45-934C-818534BE9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4187" y="2369084"/>
            <a:ext cx="317500" cy="330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588313" y="2783081"/>
            <a:ext cx="88924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DATABASE</a:t>
            </a:r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>(S)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1390473" y="2796657"/>
            <a:ext cx="88924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ETL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3169442" y="2787076"/>
            <a:ext cx="88924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sFTP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3993249" y="2783081"/>
            <a:ext cx="88924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IMPORT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ACD71D4-1E5A-A545-8091-152060BF533E}"/>
              </a:ext>
            </a:extLst>
          </p:cNvPr>
          <p:cNvSpPr/>
          <p:nvPr/>
        </p:nvSpPr>
        <p:spPr>
          <a:xfrm>
            <a:off x="2527334" y="3887584"/>
            <a:ext cx="1260000" cy="2530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 w="127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REST/SOAP REQUEST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ACD71D4-1E5A-A545-8091-152060BF533E}"/>
              </a:ext>
            </a:extLst>
          </p:cNvPr>
          <p:cNvSpPr/>
          <p:nvPr/>
        </p:nvSpPr>
        <p:spPr>
          <a:xfrm>
            <a:off x="2527334" y="4683598"/>
            <a:ext cx="1260000" cy="2530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 w="127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REST/SOAP RESPONSE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9F1C8D8-396B-314D-BD8A-CBD13CAFB0B4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1144696" y="4532041"/>
            <a:ext cx="1382639" cy="278093"/>
          </a:xfrm>
          <a:prstGeom prst="bentConnector3">
            <a:avLst/>
          </a:prstGeom>
          <a:ln w="12700" cap="rnd" cmpd="sng">
            <a:solidFill>
              <a:schemeClr val="tx2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9F1C8D8-396B-314D-BD8A-CBD13CAFB0B4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170154" y="4014119"/>
            <a:ext cx="1357180" cy="390092"/>
          </a:xfrm>
          <a:prstGeom prst="bentConnector3">
            <a:avLst>
              <a:gd name="adj1" fmla="val 50000"/>
            </a:avLst>
          </a:prstGeom>
          <a:ln w="12700" cap="rnd" cmpd="sng">
            <a:solidFill>
              <a:schemeClr val="accent1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9F1C8D8-396B-314D-BD8A-CBD13CAFB0B4}"/>
              </a:ext>
            </a:extLst>
          </p:cNvPr>
          <p:cNvCxnSpPr>
            <a:cxnSpLocks/>
          </p:cNvCxnSpPr>
          <p:nvPr/>
        </p:nvCxnSpPr>
        <p:spPr>
          <a:xfrm>
            <a:off x="3787334" y="4014118"/>
            <a:ext cx="1357180" cy="300877"/>
          </a:xfrm>
          <a:prstGeom prst="bentConnector3">
            <a:avLst>
              <a:gd name="adj1" fmla="val 50000"/>
            </a:avLst>
          </a:prstGeom>
          <a:ln w="12700" cap="rnd" cmpd="sng">
            <a:solidFill>
              <a:srgbClr val="002060"/>
            </a:solidFill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9F1C8D8-396B-314D-BD8A-CBD13CAFB0B4}"/>
              </a:ext>
            </a:extLst>
          </p:cNvPr>
          <p:cNvCxnSpPr>
            <a:cxnSpLocks/>
          </p:cNvCxnSpPr>
          <p:nvPr/>
        </p:nvCxnSpPr>
        <p:spPr>
          <a:xfrm flipV="1">
            <a:off x="3787334" y="4462068"/>
            <a:ext cx="1343318" cy="336571"/>
          </a:xfrm>
          <a:prstGeom prst="bentConnector3">
            <a:avLst>
              <a:gd name="adj1" fmla="val 50000"/>
            </a:avLst>
          </a:prstGeom>
          <a:ln w="12700" cap="rnd" cmpd="sng">
            <a:solidFill>
              <a:schemeClr val="tx2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AC24BFE-820D-FC45-A3C4-45B3A847F6DF}"/>
              </a:ext>
            </a:extLst>
          </p:cNvPr>
          <p:cNvSpPr>
            <a:spLocks/>
          </p:cNvSpPr>
          <p:nvPr/>
        </p:nvSpPr>
        <p:spPr>
          <a:xfrm>
            <a:off x="2000424" y="4219306"/>
            <a:ext cx="2356300" cy="365574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2E3961">
                    <a:alpha val="35000"/>
                  </a:srgbClr>
                </a:solidFill>
                <a:latin typeface="Salesforce Sans"/>
                <a:cs typeface="Salesforce Sans"/>
              </a:rPr>
              <a:t>SYNC or ASYNC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F34C803-539F-FE45-B255-7B5AFEC95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309" y="2340789"/>
            <a:ext cx="545498" cy="374356"/>
          </a:xfrm>
          <a:prstGeom prst="rect">
            <a:avLst/>
          </a:prstGeom>
        </p:spPr>
      </p:pic>
      <p:cxnSp>
        <p:nvCxnSpPr>
          <p:cNvPr id="57" name="Shape 541">
            <a:extLst>
              <a:ext uri="{FF2B5EF4-FFF2-40B4-BE49-F238E27FC236}">
                <a16:creationId xmlns:a16="http://schemas.microsoft.com/office/drawing/2014/main" id="{0535B5D2-3680-3C44-BD6D-727D008B2540}"/>
              </a:ext>
            </a:extLst>
          </p:cNvPr>
          <p:cNvCxnSpPr>
            <a:cxnSpLocks/>
          </p:cNvCxnSpPr>
          <p:nvPr/>
        </p:nvCxnSpPr>
        <p:spPr>
          <a:xfrm>
            <a:off x="1264517" y="2529283"/>
            <a:ext cx="397294" cy="0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oval" w="med" len="med"/>
            <a:tailEnd type="triangle" w="med" len="lg"/>
          </a:ln>
        </p:spPr>
      </p:cxnSp>
      <p:cxnSp>
        <p:nvCxnSpPr>
          <p:cNvPr id="61" name="Shape 541">
            <a:extLst>
              <a:ext uri="{FF2B5EF4-FFF2-40B4-BE49-F238E27FC236}">
                <a16:creationId xmlns:a16="http://schemas.microsoft.com/office/drawing/2014/main" id="{36857D9A-4A72-594D-B1C3-0432BBCE5875}"/>
              </a:ext>
            </a:extLst>
          </p:cNvPr>
          <p:cNvCxnSpPr>
            <a:cxnSpLocks/>
          </p:cNvCxnSpPr>
          <p:nvPr/>
        </p:nvCxnSpPr>
        <p:spPr>
          <a:xfrm>
            <a:off x="2037990" y="2522894"/>
            <a:ext cx="397294" cy="0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oval" w="med" len="med"/>
            <a:tailEnd type="triangle" w="med" len="lg"/>
          </a:ln>
        </p:spPr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205111AF-4632-C74C-A7F1-33DCCB00A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12018" y="2380549"/>
            <a:ext cx="254000" cy="254000"/>
          </a:xfrm>
          <a:prstGeom prst="rect">
            <a:avLst/>
          </a:prstGeom>
        </p:spPr>
      </p:pic>
      <p:cxnSp>
        <p:nvCxnSpPr>
          <p:cNvPr id="65" name="Shape 547">
            <a:extLst>
              <a:ext uri="{FF2B5EF4-FFF2-40B4-BE49-F238E27FC236}">
                <a16:creationId xmlns:a16="http://schemas.microsoft.com/office/drawing/2014/main" id="{B8D625E1-18A6-1B42-A5DA-FA9384056F37}"/>
              </a:ext>
            </a:extLst>
          </p:cNvPr>
          <p:cNvCxnSpPr>
            <a:cxnSpLocks/>
          </p:cNvCxnSpPr>
          <p:nvPr/>
        </p:nvCxnSpPr>
        <p:spPr>
          <a:xfrm>
            <a:off x="3027478" y="2526949"/>
            <a:ext cx="410958" cy="0"/>
          </a:xfrm>
          <a:prstGeom prst="straightConnector1">
            <a:avLst/>
          </a:prstGeom>
          <a:noFill/>
          <a:ln w="12700" cap="flat" cmpd="sng">
            <a:solidFill>
              <a:srgbClr val="211945"/>
            </a:solidFill>
            <a:prstDash val="solid"/>
            <a:round/>
            <a:headEnd type="oval" w="med" len="med"/>
            <a:tailEnd type="triangle" w="med" len="lg"/>
          </a:ln>
        </p:spPr>
      </p:cxnSp>
      <p:cxnSp>
        <p:nvCxnSpPr>
          <p:cNvPr id="68" name="Shape 547">
            <a:extLst>
              <a:ext uri="{FF2B5EF4-FFF2-40B4-BE49-F238E27FC236}">
                <a16:creationId xmlns:a16="http://schemas.microsoft.com/office/drawing/2014/main" id="{0C6A5352-C3C0-C14E-9F2A-4D80EAC4615E}"/>
              </a:ext>
            </a:extLst>
          </p:cNvPr>
          <p:cNvCxnSpPr>
            <a:cxnSpLocks/>
          </p:cNvCxnSpPr>
          <p:nvPr/>
        </p:nvCxnSpPr>
        <p:spPr>
          <a:xfrm>
            <a:off x="3857213" y="2532592"/>
            <a:ext cx="410958" cy="0"/>
          </a:xfrm>
          <a:prstGeom prst="straightConnector1">
            <a:avLst/>
          </a:prstGeom>
          <a:noFill/>
          <a:ln w="12700" cap="flat" cmpd="sng">
            <a:solidFill>
              <a:srgbClr val="211945"/>
            </a:solidFill>
            <a:prstDash val="solid"/>
            <a:round/>
            <a:headEnd type="oval" w="med" len="med"/>
            <a:tailEnd type="triangle" w="med" len="lg"/>
          </a:ln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91B0FE7-4F1B-8345-94A9-6CBA5504F56C}"/>
              </a:ext>
            </a:extLst>
          </p:cNvPr>
          <p:cNvSpPr txBox="1"/>
          <p:nvPr/>
        </p:nvSpPr>
        <p:spPr>
          <a:xfrm>
            <a:off x="2166231" y="2023030"/>
            <a:ext cx="125927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100" b="1" dirty="0">
                <a:solidFill>
                  <a:srgbClr val="032E61"/>
                </a:solidFill>
                <a:latin typeface="Salesforce Sans"/>
                <a:cs typeface="Salesforce Sans"/>
              </a:rPr>
              <a:t>BULK DATA INPUT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E65441CC-91CA-874A-9499-0B0BC82B3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97711" y="2002167"/>
            <a:ext cx="271669" cy="226391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4B4EEB85-1066-B146-AD57-D1CC18C20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24432" y="2396509"/>
            <a:ext cx="299755" cy="2839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BFF7E8B-4B57-E840-A76C-65F1B15EE821}"/>
              </a:ext>
            </a:extLst>
          </p:cNvPr>
          <p:cNvGrpSpPr/>
          <p:nvPr/>
        </p:nvGrpSpPr>
        <p:grpSpPr>
          <a:xfrm>
            <a:off x="5874018" y="1851289"/>
            <a:ext cx="2998426" cy="1246616"/>
            <a:chOff x="6054675" y="1531886"/>
            <a:chExt cx="2998426" cy="12466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7ED4AF-A09D-8D43-8117-4A9B12343643}"/>
                </a:ext>
              </a:extLst>
            </p:cNvPr>
            <p:cNvGrpSpPr/>
            <p:nvPr/>
          </p:nvGrpSpPr>
          <p:grpSpPr>
            <a:xfrm>
              <a:off x="6054675" y="1531886"/>
              <a:ext cx="2998426" cy="1246616"/>
              <a:chOff x="1689903" y="2106592"/>
              <a:chExt cx="2716203" cy="154771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4F4216E-B64B-2946-AAC4-3EF327FB28EE}"/>
                  </a:ext>
                </a:extLst>
              </p:cNvPr>
              <p:cNvSpPr/>
              <p:nvPr/>
            </p:nvSpPr>
            <p:spPr>
              <a:xfrm>
                <a:off x="1689903" y="2106593"/>
                <a:ext cx="2716203" cy="1547718"/>
              </a:xfrm>
              <a:prstGeom prst="roundRect">
                <a:avLst>
                  <a:gd name="adj" fmla="val 4296"/>
                </a:avLst>
              </a:prstGeom>
              <a:solidFill>
                <a:schemeClr val="bg1"/>
              </a:solidFill>
              <a:ln w="15875">
                <a:solidFill>
                  <a:srgbClr val="2E3961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sp>
            <p:nvSpPr>
              <p:cNvPr id="11" name="Round Same Side Corner Rectangle 10">
                <a:extLst>
                  <a:ext uri="{FF2B5EF4-FFF2-40B4-BE49-F238E27FC236}">
                    <a16:creationId xmlns:a16="http://schemas.microsoft.com/office/drawing/2014/main" id="{6D424CE0-1737-A142-B09C-2AF94198938E}"/>
                  </a:ext>
                </a:extLst>
              </p:cNvPr>
              <p:cNvSpPr/>
              <p:nvPr/>
            </p:nvSpPr>
            <p:spPr>
              <a:xfrm>
                <a:off x="1689904" y="2106592"/>
                <a:ext cx="2716202" cy="300942"/>
              </a:xfrm>
              <a:prstGeom prst="round2SameRect">
                <a:avLst/>
              </a:prstGeom>
              <a:solidFill>
                <a:srgbClr val="2E396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/>
                <a:r>
                  <a:rPr lang="en-US" sz="1000" b="1" dirty="0">
                    <a:latin typeface="Salesforce Sans"/>
                    <a:cs typeface="Salesforce Sans"/>
                  </a:rPr>
                  <a:t>CONTACT DATASET(S)</a:t>
                </a:r>
              </a:p>
            </p:txBody>
          </p:sp>
        </p:grp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1FC04F5-1F28-E840-9EA4-D86945B8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43206" y="1978062"/>
              <a:ext cx="317500" cy="33020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B6A39FA9-AD4B-7D40-A47C-07AE789C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09705" y="1981563"/>
              <a:ext cx="317500" cy="330200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BA4458BB-91F1-6248-99E3-868539F7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675133" y="1964905"/>
              <a:ext cx="317500" cy="330200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4291AD5E-6EA4-0346-9108-4DEC7783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340058" y="1957913"/>
              <a:ext cx="317500" cy="3302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FFBC65-0BA1-134D-87C7-7892A8458688}"/>
                </a:ext>
              </a:extLst>
            </p:cNvPr>
            <p:cNvSpPr txBox="1"/>
            <p:nvPr/>
          </p:nvSpPr>
          <p:spPr>
            <a:xfrm>
              <a:off x="6108058" y="2372069"/>
              <a:ext cx="7083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CUSTOMER DATA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3546090-57D5-3045-8D0B-DFBE0771552E}"/>
                </a:ext>
              </a:extLst>
            </p:cNvPr>
            <p:cNvSpPr txBox="1"/>
            <p:nvPr/>
          </p:nvSpPr>
          <p:spPr>
            <a:xfrm>
              <a:off x="6819502" y="2382981"/>
              <a:ext cx="7083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PURCHASE DATA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5A13407-F3AC-264B-A9E4-DC165C2B23FA}"/>
                </a:ext>
              </a:extLst>
            </p:cNvPr>
            <p:cNvSpPr txBox="1"/>
            <p:nvPr/>
          </p:nvSpPr>
          <p:spPr>
            <a:xfrm>
              <a:off x="7479714" y="2376348"/>
              <a:ext cx="7083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WEB ANALYTICS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1B0A9E-DE42-7245-9709-08CBC3DCB175}"/>
                </a:ext>
              </a:extLst>
            </p:cNvPr>
            <p:cNvSpPr txBox="1"/>
            <p:nvPr/>
          </p:nvSpPr>
          <p:spPr>
            <a:xfrm>
              <a:off x="8144639" y="2375868"/>
              <a:ext cx="7083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SHIPMENT DATA</a:t>
              </a:r>
            </a:p>
          </p:txBody>
        </p:sp>
      </p:grpSp>
      <p:pic>
        <p:nvPicPr>
          <p:cNvPr id="113" name="Graphic 112">
            <a:extLst>
              <a:ext uri="{FF2B5EF4-FFF2-40B4-BE49-F238E27FC236}">
                <a16:creationId xmlns:a16="http://schemas.microsoft.com/office/drawing/2014/main" id="{8EFD976E-2E23-114C-985D-821C770C50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54216" y="4303706"/>
            <a:ext cx="379084" cy="379084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0D7E70B-F986-E74A-9085-602442D72C2C}"/>
              </a:ext>
            </a:extLst>
          </p:cNvPr>
          <p:cNvGrpSpPr/>
          <p:nvPr/>
        </p:nvGrpSpPr>
        <p:grpSpPr>
          <a:xfrm>
            <a:off x="6457430" y="3622900"/>
            <a:ext cx="1647835" cy="1923959"/>
            <a:chOff x="6563024" y="2243892"/>
            <a:chExt cx="1647835" cy="1923959"/>
          </a:xfrm>
        </p:grpSpPr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BB455131-3287-6C40-BC6A-03E36297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254777" y="2243892"/>
              <a:ext cx="317500" cy="330200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75567AD-672D-B14E-A75D-AD086B23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893359" y="2693747"/>
              <a:ext cx="317500" cy="330200"/>
            </a:xfrm>
            <a:prstGeom prst="rect">
              <a:avLst/>
            </a:prstGeom>
          </p:spPr>
        </p:pic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5A072471-CDCB-7842-962E-7F08B319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254777" y="3837651"/>
              <a:ext cx="317500" cy="330200"/>
            </a:xfrm>
            <a:prstGeom prst="rect">
              <a:avLst/>
            </a:pr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EB852E2C-0947-7949-918C-8BBF3C9A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893359" y="3384891"/>
              <a:ext cx="317500" cy="330200"/>
            </a:xfrm>
            <a:prstGeom prst="rect">
              <a:avLst/>
            </a:prstGeom>
          </p:spPr>
        </p:pic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4B61BC0F-C5FE-EF4A-A219-D8BE04F3F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563024" y="2705449"/>
              <a:ext cx="317500" cy="330200"/>
            </a:xfrm>
            <a:prstGeom prst="rect">
              <a:avLst/>
            </a:prstGeom>
          </p:spPr>
        </p:pic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5273F9F8-A4C4-A648-B898-E43281CA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563024" y="3382251"/>
              <a:ext cx="317500" cy="330200"/>
            </a:xfrm>
            <a:prstGeom prst="rect">
              <a:avLst/>
            </a:prstGeom>
          </p:spPr>
        </p:pic>
        <p:cxnSp>
          <p:nvCxnSpPr>
            <p:cNvPr id="127" name="Shape 547">
              <a:extLst>
                <a:ext uri="{FF2B5EF4-FFF2-40B4-BE49-F238E27FC236}">
                  <a16:creationId xmlns:a16="http://schemas.microsoft.com/office/drawing/2014/main" id="{24C62A21-51F7-4247-A8B9-92BCCF695CA5}"/>
                </a:ext>
              </a:extLst>
            </p:cNvPr>
            <p:cNvCxnSpPr>
              <a:cxnSpLocks/>
              <a:stCxn id="125" idx="3"/>
              <a:endCxn id="124" idx="1"/>
            </p:cNvCxnSpPr>
            <p:nvPr/>
          </p:nvCxnSpPr>
          <p:spPr>
            <a:xfrm>
              <a:off x="6880524" y="2870549"/>
              <a:ext cx="1012835" cy="679442"/>
            </a:xfrm>
            <a:prstGeom prst="straightConnector1">
              <a:avLst/>
            </a:prstGeom>
            <a:noFill/>
            <a:ln w="12700" cap="flat" cmpd="sng">
              <a:solidFill>
                <a:srgbClr val="2E3961"/>
              </a:solidFill>
              <a:prstDash val="solid"/>
              <a:round/>
              <a:headEnd type="none" w="med" len="med"/>
              <a:tailEnd type="none" w="lg" len="lg"/>
            </a:ln>
          </p:spPr>
        </p:cxnSp>
        <p:cxnSp>
          <p:nvCxnSpPr>
            <p:cNvPr id="128" name="Shape 547">
              <a:extLst>
                <a:ext uri="{FF2B5EF4-FFF2-40B4-BE49-F238E27FC236}">
                  <a16:creationId xmlns:a16="http://schemas.microsoft.com/office/drawing/2014/main" id="{C059E133-DFE4-4F48-B3B7-7AA717FCEC53}"/>
                </a:ext>
              </a:extLst>
            </p:cNvPr>
            <p:cNvCxnSpPr>
              <a:cxnSpLocks/>
              <a:stCxn id="126" idx="3"/>
              <a:endCxn id="122" idx="1"/>
            </p:cNvCxnSpPr>
            <p:nvPr/>
          </p:nvCxnSpPr>
          <p:spPr>
            <a:xfrm flipV="1">
              <a:off x="6880524" y="2858847"/>
              <a:ext cx="1012835" cy="688504"/>
            </a:xfrm>
            <a:prstGeom prst="straightConnector1">
              <a:avLst/>
            </a:prstGeom>
            <a:noFill/>
            <a:ln w="12700" cap="flat" cmpd="sng">
              <a:solidFill>
                <a:srgbClr val="2E3961"/>
              </a:solidFill>
              <a:prstDash val="solid"/>
              <a:round/>
              <a:headEnd type="none" w="med" len="med"/>
              <a:tailEnd type="none" w="lg" len="lg"/>
            </a:ln>
          </p:spPr>
        </p:cxnSp>
        <p:cxnSp>
          <p:nvCxnSpPr>
            <p:cNvPr id="129" name="Shape 547">
              <a:extLst>
                <a:ext uri="{FF2B5EF4-FFF2-40B4-BE49-F238E27FC236}">
                  <a16:creationId xmlns:a16="http://schemas.microsoft.com/office/drawing/2014/main" id="{96D5C82C-8EB0-F040-A153-817118235B01}"/>
                </a:ext>
              </a:extLst>
            </p:cNvPr>
            <p:cNvCxnSpPr>
              <a:cxnSpLocks/>
              <a:stCxn id="123" idx="0"/>
              <a:endCxn id="121" idx="2"/>
            </p:cNvCxnSpPr>
            <p:nvPr/>
          </p:nvCxnSpPr>
          <p:spPr>
            <a:xfrm flipV="1">
              <a:off x="7413527" y="2574092"/>
              <a:ext cx="0" cy="1263559"/>
            </a:xfrm>
            <a:prstGeom prst="straightConnector1">
              <a:avLst/>
            </a:prstGeom>
            <a:noFill/>
            <a:ln w="12700" cap="flat" cmpd="sng">
              <a:solidFill>
                <a:srgbClr val="2E3961"/>
              </a:solidFill>
              <a:prstDash val="solid"/>
              <a:round/>
              <a:headEnd type="none" w="med" len="med"/>
              <a:tailEnd type="none" w="lg" len="lg"/>
            </a:ln>
          </p:spPr>
        </p:cxn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14109CC-18B6-344F-8C8C-3BE759C36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884" y="2966228"/>
              <a:ext cx="479286" cy="4792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</p:grpSp>
      <p:pic>
        <p:nvPicPr>
          <p:cNvPr id="132" name="Graphic 131">
            <a:extLst>
              <a:ext uri="{FF2B5EF4-FFF2-40B4-BE49-F238E27FC236}">
                <a16:creationId xmlns:a16="http://schemas.microsoft.com/office/drawing/2014/main" id="{3DA5DDCC-0DC2-2F48-9C89-9654E5F1DE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491062" y="2431235"/>
            <a:ext cx="292100" cy="2286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C8E1D81-572B-9C4D-BD16-0FB81F3A8F51}"/>
              </a:ext>
            </a:extLst>
          </p:cNvPr>
          <p:cNvSpPr txBox="1"/>
          <p:nvPr/>
        </p:nvSpPr>
        <p:spPr>
          <a:xfrm>
            <a:off x="7976925" y="4483953"/>
            <a:ext cx="12592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CONTACT BUILDER</a:t>
            </a:r>
          </a:p>
        </p:txBody>
      </p:sp>
      <p:pic>
        <p:nvPicPr>
          <p:cNvPr id="148" name="Shape 911">
            <a:extLst>
              <a:ext uri="{FF2B5EF4-FFF2-40B4-BE49-F238E27FC236}">
                <a16:creationId xmlns:a16="http://schemas.microsoft.com/office/drawing/2014/main" id="{C9F84DE6-E5A6-8B42-AB86-8B77DC40E5AA}"/>
              </a:ext>
            </a:extLst>
          </p:cNvPr>
          <p:cNvPicPr preferRelativeResize="0"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2" y="1808124"/>
            <a:ext cx="1194336" cy="39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912">
            <a:extLst>
              <a:ext uri="{FF2B5EF4-FFF2-40B4-BE49-F238E27FC236}">
                <a16:creationId xmlns:a16="http://schemas.microsoft.com/office/drawing/2014/main" id="{2E9853B4-F611-054B-B6E9-17F951A190BA}"/>
              </a:ext>
            </a:extLst>
          </p:cNvPr>
          <p:cNvPicPr preferRelativeResize="0"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2" y="2279245"/>
            <a:ext cx="1330353" cy="39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614E3BA5-2102-5A46-8F00-56748846B668}"/>
              </a:ext>
            </a:extLst>
          </p:cNvPr>
          <p:cNvSpPr>
            <a:spLocks/>
          </p:cNvSpPr>
          <p:nvPr/>
        </p:nvSpPr>
        <p:spPr>
          <a:xfrm>
            <a:off x="10130482" y="3284089"/>
            <a:ext cx="1429918" cy="517426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MC CONNECT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Standard and Custom Objects Secure API</a:t>
            </a:r>
          </a:p>
        </p:txBody>
      </p:sp>
      <p:sp>
        <p:nvSpPr>
          <p:cNvPr id="168" name="Text Placeholder 10">
            <a:extLst>
              <a:ext uri="{FF2B5EF4-FFF2-40B4-BE49-F238E27FC236}">
                <a16:creationId xmlns:a16="http://schemas.microsoft.com/office/drawing/2014/main" id="{F2E66D5B-E57B-7046-8ED2-4DA95481DCD9}"/>
              </a:ext>
            </a:extLst>
          </p:cNvPr>
          <p:cNvSpPr txBox="1">
            <a:spLocks/>
          </p:cNvSpPr>
          <p:nvPr/>
        </p:nvSpPr>
        <p:spPr bwMode="auto">
          <a:xfrm>
            <a:off x="5480729" y="1319187"/>
            <a:ext cx="2484229" cy="138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SALESFORCE MARKETING CLOUD</a:t>
            </a:r>
          </a:p>
        </p:txBody>
      </p:sp>
      <p:pic>
        <p:nvPicPr>
          <p:cNvPr id="169" name="CloudIcons_5x5_RGB-01-07.png" descr="CloudIcons_5x5_RGB-01-07.png">
            <a:extLst>
              <a:ext uri="{FF2B5EF4-FFF2-40B4-BE49-F238E27FC236}">
                <a16:creationId xmlns:a16="http://schemas.microsoft.com/office/drawing/2014/main" id="{9507A6B9-E374-BA4C-B204-E788195494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199384" y="1252314"/>
            <a:ext cx="251255" cy="25062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170DAFB-8FBF-2E40-8759-A69F0ED80495}"/>
              </a:ext>
            </a:extLst>
          </p:cNvPr>
          <p:cNvCxnSpPr>
            <a:cxnSpLocks/>
          </p:cNvCxnSpPr>
          <p:nvPr/>
        </p:nvCxnSpPr>
        <p:spPr>
          <a:xfrm>
            <a:off x="5237051" y="1562043"/>
            <a:ext cx="4123259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2">
            <a:extLst>
              <a:ext uri="{FF2B5EF4-FFF2-40B4-BE49-F238E27FC236}">
                <a16:creationId xmlns:a16="http://schemas.microsoft.com/office/drawing/2014/main" id="{E4F1245D-879F-4A4A-9E41-6E66E2AB7202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4756114" y="2511706"/>
            <a:ext cx="395543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E1F28DF-BC78-104A-9CA8-09410F9B4FEC}"/>
              </a:ext>
            </a:extLst>
          </p:cNvPr>
          <p:cNvSpPr txBox="1"/>
          <p:nvPr/>
        </p:nvSpPr>
        <p:spPr>
          <a:xfrm>
            <a:off x="7787765" y="3652583"/>
            <a:ext cx="12592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1:1/1:Many</a:t>
            </a:r>
          </a:p>
        </p:txBody>
      </p:sp>
    </p:spTree>
    <p:extLst>
      <p:ext uri="{BB962C8B-B14F-4D97-AF65-F5344CB8AC3E}">
        <p14:creationId xmlns:p14="http://schemas.microsoft.com/office/powerpoint/2010/main" val="15993599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Data and other Misc. Blocks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Architecture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BFF7E8B-4B57-E840-A76C-65F1B15EE821}"/>
              </a:ext>
            </a:extLst>
          </p:cNvPr>
          <p:cNvGrpSpPr/>
          <p:nvPr/>
        </p:nvGrpSpPr>
        <p:grpSpPr>
          <a:xfrm>
            <a:off x="10140430" y="2021200"/>
            <a:ext cx="1857561" cy="664948"/>
            <a:chOff x="6054675" y="1531886"/>
            <a:chExt cx="2998426" cy="12466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7ED4AF-A09D-8D43-8117-4A9B12343643}"/>
                </a:ext>
              </a:extLst>
            </p:cNvPr>
            <p:cNvGrpSpPr/>
            <p:nvPr/>
          </p:nvGrpSpPr>
          <p:grpSpPr>
            <a:xfrm>
              <a:off x="6054675" y="1531886"/>
              <a:ext cx="2998426" cy="1246616"/>
              <a:chOff x="1689903" y="2106592"/>
              <a:chExt cx="2716203" cy="154771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4F4216E-B64B-2946-AAC4-3EF327FB28EE}"/>
                  </a:ext>
                </a:extLst>
              </p:cNvPr>
              <p:cNvSpPr/>
              <p:nvPr/>
            </p:nvSpPr>
            <p:spPr>
              <a:xfrm>
                <a:off x="1689903" y="2106593"/>
                <a:ext cx="2716203" cy="1547718"/>
              </a:xfrm>
              <a:prstGeom prst="roundRect">
                <a:avLst>
                  <a:gd name="adj" fmla="val 4296"/>
                </a:avLst>
              </a:prstGeom>
              <a:solidFill>
                <a:schemeClr val="bg1"/>
              </a:solidFill>
              <a:ln w="15875">
                <a:solidFill>
                  <a:srgbClr val="2E3961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sp>
            <p:nvSpPr>
              <p:cNvPr id="11" name="Round Same Side Corner Rectangle 10">
                <a:extLst>
                  <a:ext uri="{FF2B5EF4-FFF2-40B4-BE49-F238E27FC236}">
                    <a16:creationId xmlns:a16="http://schemas.microsoft.com/office/drawing/2014/main" id="{6D424CE0-1737-A142-B09C-2AF94198938E}"/>
                  </a:ext>
                </a:extLst>
              </p:cNvPr>
              <p:cNvSpPr/>
              <p:nvPr/>
            </p:nvSpPr>
            <p:spPr>
              <a:xfrm>
                <a:off x="1689904" y="2106592"/>
                <a:ext cx="2716202" cy="300942"/>
              </a:xfrm>
              <a:prstGeom prst="round2SameRect">
                <a:avLst/>
              </a:prstGeom>
              <a:solidFill>
                <a:srgbClr val="2E396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latin typeface="Salesforce Sans"/>
                    <a:cs typeface="Salesforce Sans"/>
                  </a:rPr>
                  <a:t>CONTACT DATASET(S)</a:t>
                </a:r>
              </a:p>
            </p:txBody>
          </p:sp>
        </p:grp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51FC04F5-1F28-E840-9EA4-D86945B8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43206" y="1978062"/>
              <a:ext cx="317500" cy="33020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B6A39FA9-AD4B-7D40-A47C-07AE789C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09705" y="1981563"/>
              <a:ext cx="317500" cy="330200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BA4458BB-91F1-6248-99E3-868539F7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675133" y="1964905"/>
              <a:ext cx="317500" cy="330200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4291AD5E-6EA4-0346-9108-4DEC7783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340058" y="1957913"/>
              <a:ext cx="317500" cy="3302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FFBC65-0BA1-134D-87C7-7892A8458688}"/>
                </a:ext>
              </a:extLst>
            </p:cNvPr>
            <p:cNvSpPr txBox="1"/>
            <p:nvPr/>
          </p:nvSpPr>
          <p:spPr>
            <a:xfrm>
              <a:off x="6108057" y="2372070"/>
              <a:ext cx="708337" cy="259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DS1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3546090-57D5-3045-8D0B-DFBE0771552E}"/>
                </a:ext>
              </a:extLst>
            </p:cNvPr>
            <p:cNvSpPr txBox="1"/>
            <p:nvPr/>
          </p:nvSpPr>
          <p:spPr>
            <a:xfrm>
              <a:off x="6819503" y="2382981"/>
              <a:ext cx="708337" cy="259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DS2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5A13407-F3AC-264B-A9E4-DC165C2B23FA}"/>
                </a:ext>
              </a:extLst>
            </p:cNvPr>
            <p:cNvSpPr txBox="1"/>
            <p:nvPr/>
          </p:nvSpPr>
          <p:spPr>
            <a:xfrm>
              <a:off x="7479714" y="2376348"/>
              <a:ext cx="708337" cy="259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DS3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1B0A9E-DE42-7245-9709-08CBC3DCB175}"/>
                </a:ext>
              </a:extLst>
            </p:cNvPr>
            <p:cNvSpPr txBox="1"/>
            <p:nvPr/>
          </p:nvSpPr>
          <p:spPr>
            <a:xfrm>
              <a:off x="8144639" y="2375868"/>
              <a:ext cx="708337" cy="259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DS4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0E2500-6828-6C4E-B189-81BA563A99BC}"/>
              </a:ext>
            </a:extLst>
          </p:cNvPr>
          <p:cNvGrpSpPr/>
          <p:nvPr/>
        </p:nvGrpSpPr>
        <p:grpSpPr>
          <a:xfrm>
            <a:off x="4427418" y="1461629"/>
            <a:ext cx="3353871" cy="1034887"/>
            <a:chOff x="686387" y="3887584"/>
            <a:chExt cx="4458127" cy="104908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AACD71D4-1E5A-A545-8091-152060BF533E}"/>
                </a:ext>
              </a:extLst>
            </p:cNvPr>
            <p:cNvSpPr/>
            <p:nvPr/>
          </p:nvSpPr>
          <p:spPr>
            <a:xfrm>
              <a:off x="2527334" y="3887584"/>
              <a:ext cx="1260000" cy="2530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latin typeface="Salesforce Sans"/>
                  <a:cs typeface="Salesforce Sans"/>
                </a:rPr>
                <a:t>REST/SOAP REQUEST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ACD71D4-1E5A-A545-8091-152060BF533E}"/>
                </a:ext>
              </a:extLst>
            </p:cNvPr>
            <p:cNvSpPr/>
            <p:nvPr/>
          </p:nvSpPr>
          <p:spPr>
            <a:xfrm>
              <a:off x="2527334" y="4683598"/>
              <a:ext cx="1260000" cy="2530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latin typeface="Salesforce Sans"/>
                  <a:cs typeface="Salesforce Sans"/>
                </a:rPr>
                <a:t>REST/SOAP RESPONSE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D9F1C8D8-396B-314D-BD8A-CBD13CAFB0B4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rot="10800000">
              <a:off x="1144696" y="4532041"/>
              <a:ext cx="1382639" cy="278093"/>
            </a:xfrm>
            <a:prstGeom prst="bentConnector3">
              <a:avLst/>
            </a:prstGeom>
            <a:ln w="12700" cap="rnd" cmpd="sng">
              <a:solidFill>
                <a:schemeClr val="tx2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D9F1C8D8-396B-314D-BD8A-CBD13CAFB0B4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170154" y="4014119"/>
              <a:ext cx="1357180" cy="390092"/>
            </a:xfrm>
            <a:prstGeom prst="bentConnector3">
              <a:avLst>
                <a:gd name="adj1" fmla="val 50000"/>
              </a:avLst>
            </a:prstGeom>
            <a:ln w="12700" cap="rnd" cmpd="sng">
              <a:solidFill>
                <a:schemeClr val="accent1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D9F1C8D8-396B-314D-BD8A-CBD13CAFB0B4}"/>
                </a:ext>
              </a:extLst>
            </p:cNvPr>
            <p:cNvCxnSpPr>
              <a:cxnSpLocks/>
            </p:cNvCxnSpPr>
            <p:nvPr/>
          </p:nvCxnSpPr>
          <p:spPr>
            <a:xfrm>
              <a:off x="3787334" y="4014118"/>
              <a:ext cx="1357180" cy="300877"/>
            </a:xfrm>
            <a:prstGeom prst="bentConnector3">
              <a:avLst>
                <a:gd name="adj1" fmla="val 50000"/>
              </a:avLst>
            </a:prstGeom>
            <a:ln w="12700" cap="rnd" cmpd="sng">
              <a:solidFill>
                <a:srgbClr val="002060"/>
              </a:solidFill>
              <a:prstDash val="sys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D9F1C8D8-396B-314D-BD8A-CBD13CAFB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7334" y="4462068"/>
              <a:ext cx="1343318" cy="336571"/>
            </a:xfrm>
            <a:prstGeom prst="bentConnector3">
              <a:avLst>
                <a:gd name="adj1" fmla="val 50000"/>
              </a:avLst>
            </a:prstGeom>
            <a:ln w="12700" cap="rnd" cmpd="sng">
              <a:solidFill>
                <a:schemeClr val="tx2"/>
              </a:solidFill>
              <a:prstDash val="sysDash"/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AC24BFE-820D-FC45-A3C4-45B3A847F6DF}"/>
                </a:ext>
              </a:extLst>
            </p:cNvPr>
            <p:cNvSpPr>
              <a:spLocks/>
            </p:cNvSpPr>
            <p:nvPr/>
          </p:nvSpPr>
          <p:spPr>
            <a:xfrm>
              <a:off x="2000424" y="4219306"/>
              <a:ext cx="2356300" cy="365574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noFill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2E3961">
                      <a:alpha val="35000"/>
                    </a:srgbClr>
                  </a:solidFill>
                  <a:latin typeface="Salesforce Sans"/>
                  <a:cs typeface="Salesforce Sans"/>
                </a:rPr>
                <a:t>SYNC or ASYNC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8EFD976E-2E23-114C-985D-821C770C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86387" y="4303706"/>
              <a:ext cx="446913" cy="37908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86CD9F-2444-AD47-A05C-E3707A8BC51E}"/>
              </a:ext>
            </a:extLst>
          </p:cNvPr>
          <p:cNvGrpSpPr/>
          <p:nvPr/>
        </p:nvGrpSpPr>
        <p:grpSpPr>
          <a:xfrm>
            <a:off x="9554789" y="3276104"/>
            <a:ext cx="2115070" cy="1279025"/>
            <a:chOff x="6457430" y="3622900"/>
            <a:chExt cx="3170377" cy="1923959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0D7E70B-F986-E74A-9085-602442D72C2C}"/>
                </a:ext>
              </a:extLst>
            </p:cNvPr>
            <p:cNvGrpSpPr/>
            <p:nvPr/>
          </p:nvGrpSpPr>
          <p:grpSpPr>
            <a:xfrm>
              <a:off x="6457430" y="3622900"/>
              <a:ext cx="1647835" cy="1923959"/>
              <a:chOff x="6563024" y="2243892"/>
              <a:chExt cx="1647835" cy="1923959"/>
            </a:xfrm>
          </p:grpSpPr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BB455131-3287-6C40-BC6A-03E362978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254777" y="2243892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375567AD-672D-B14E-A75D-AD086B23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3359" y="2693747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5A072471-CDCB-7842-962E-7F08B3195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254777" y="3837651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EB852E2C-0947-7949-918C-8BBF3C9A5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3359" y="3384891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4B61BC0F-C5FE-EF4A-A219-D8BE04F3F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563024" y="2705449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5273F9F8-A4C4-A648-B898-E43281CA1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563024" y="3382251"/>
                <a:ext cx="317500" cy="330200"/>
              </a:xfrm>
              <a:prstGeom prst="rect">
                <a:avLst/>
              </a:prstGeom>
            </p:spPr>
          </p:pic>
          <p:cxnSp>
            <p:nvCxnSpPr>
              <p:cNvPr id="127" name="Shape 547">
                <a:extLst>
                  <a:ext uri="{FF2B5EF4-FFF2-40B4-BE49-F238E27FC236}">
                    <a16:creationId xmlns:a16="http://schemas.microsoft.com/office/drawing/2014/main" id="{24C62A21-51F7-4247-A8B9-92BCCF695CA5}"/>
                  </a:ext>
                </a:extLst>
              </p:cNvPr>
              <p:cNvCxnSpPr>
                <a:cxnSpLocks/>
                <a:stCxn id="125" idx="3"/>
                <a:endCxn id="124" idx="1"/>
              </p:cNvCxnSpPr>
              <p:nvPr/>
            </p:nvCxnSpPr>
            <p:spPr>
              <a:xfrm>
                <a:off x="6880524" y="2870549"/>
                <a:ext cx="1012835" cy="679442"/>
              </a:xfrm>
              <a:prstGeom prst="straightConnector1">
                <a:avLst/>
              </a:prstGeom>
              <a:noFill/>
              <a:ln w="12700" cap="flat" cmpd="sng">
                <a:solidFill>
                  <a:srgbClr val="2E3961"/>
                </a:solidFill>
                <a:prstDash val="solid"/>
                <a:round/>
                <a:headEnd type="none" w="med" len="med"/>
                <a:tailEnd type="none" w="lg" len="lg"/>
              </a:ln>
            </p:spPr>
          </p:cxnSp>
          <p:cxnSp>
            <p:nvCxnSpPr>
              <p:cNvPr id="128" name="Shape 547">
                <a:extLst>
                  <a:ext uri="{FF2B5EF4-FFF2-40B4-BE49-F238E27FC236}">
                    <a16:creationId xmlns:a16="http://schemas.microsoft.com/office/drawing/2014/main" id="{C059E133-DFE4-4F48-B3B7-7AA717FCEC53}"/>
                  </a:ext>
                </a:extLst>
              </p:cNvPr>
              <p:cNvCxnSpPr>
                <a:cxnSpLocks/>
                <a:stCxn id="126" idx="3"/>
                <a:endCxn id="122" idx="1"/>
              </p:cNvCxnSpPr>
              <p:nvPr/>
            </p:nvCxnSpPr>
            <p:spPr>
              <a:xfrm flipV="1">
                <a:off x="6880524" y="2858847"/>
                <a:ext cx="1012835" cy="688504"/>
              </a:xfrm>
              <a:prstGeom prst="straightConnector1">
                <a:avLst/>
              </a:prstGeom>
              <a:noFill/>
              <a:ln w="12700" cap="flat" cmpd="sng">
                <a:solidFill>
                  <a:srgbClr val="2E3961"/>
                </a:solidFill>
                <a:prstDash val="solid"/>
                <a:round/>
                <a:headEnd type="none" w="med" len="med"/>
                <a:tailEnd type="none" w="lg" len="lg"/>
              </a:ln>
            </p:spPr>
          </p:cxnSp>
          <p:cxnSp>
            <p:nvCxnSpPr>
              <p:cNvPr id="129" name="Shape 547">
                <a:extLst>
                  <a:ext uri="{FF2B5EF4-FFF2-40B4-BE49-F238E27FC236}">
                    <a16:creationId xmlns:a16="http://schemas.microsoft.com/office/drawing/2014/main" id="{96D5C82C-8EB0-F040-A153-817118235B01}"/>
                  </a:ext>
                </a:extLst>
              </p:cNvPr>
              <p:cNvCxnSpPr>
                <a:cxnSpLocks/>
                <a:stCxn id="123" idx="0"/>
                <a:endCxn id="121" idx="2"/>
              </p:cNvCxnSpPr>
              <p:nvPr/>
            </p:nvCxnSpPr>
            <p:spPr>
              <a:xfrm flipV="1">
                <a:off x="7413527" y="2574092"/>
                <a:ext cx="0" cy="126355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2E3961"/>
                </a:solidFill>
                <a:prstDash val="solid"/>
                <a:round/>
                <a:headEnd type="none" w="med" len="med"/>
                <a:tailEnd type="none" w="lg" len="lg"/>
              </a:ln>
            </p:spPr>
          </p:cxn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A14109CC-18B6-344F-8C8C-3BE759C36B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73884" y="2966228"/>
                <a:ext cx="479286" cy="47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C8E1D81-572B-9C4D-BD16-0FB81F3A8F51}"/>
                </a:ext>
              </a:extLst>
            </p:cNvPr>
            <p:cNvSpPr txBox="1"/>
            <p:nvPr/>
          </p:nvSpPr>
          <p:spPr>
            <a:xfrm>
              <a:off x="7976924" y="4483953"/>
              <a:ext cx="1650883" cy="208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CONTACT BUILDER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2110BF-34B1-7649-9E2B-A8918D14B2AE}"/>
              </a:ext>
            </a:extLst>
          </p:cNvPr>
          <p:cNvGrpSpPr/>
          <p:nvPr/>
        </p:nvGrpSpPr>
        <p:grpSpPr>
          <a:xfrm>
            <a:off x="512216" y="2794270"/>
            <a:ext cx="2620134" cy="798824"/>
            <a:chOff x="789395" y="2600850"/>
            <a:chExt cx="3115485" cy="95908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EB6D23BB-3EE8-C542-8B70-6F6E657AF90C}"/>
                </a:ext>
              </a:extLst>
            </p:cNvPr>
            <p:cNvSpPr>
              <a:spLocks/>
            </p:cNvSpPr>
            <p:nvPr/>
          </p:nvSpPr>
          <p:spPr>
            <a:xfrm>
              <a:off x="789395" y="2600850"/>
              <a:ext cx="3115485" cy="959080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cxnSp>
          <p:nvCxnSpPr>
            <p:cNvPr id="75" name="Shape 547">
              <a:extLst>
                <a:ext uri="{FF2B5EF4-FFF2-40B4-BE49-F238E27FC236}">
                  <a16:creationId xmlns:a16="http://schemas.microsoft.com/office/drawing/2014/main" id="{1E3BC3FF-10B6-CF49-A86C-EB5F3431336D}"/>
                </a:ext>
              </a:extLst>
            </p:cNvPr>
            <p:cNvCxnSpPr>
              <a:cxnSpLocks/>
            </p:cNvCxnSpPr>
            <p:nvPr/>
          </p:nvCxnSpPr>
          <p:spPr>
            <a:xfrm>
              <a:off x="1428576" y="3187408"/>
              <a:ext cx="256987" cy="0"/>
            </a:xfrm>
            <a:prstGeom prst="straightConnector1">
              <a:avLst/>
            </a:prstGeom>
            <a:noFill/>
            <a:ln w="9525" cap="flat" cmpd="sng">
              <a:solidFill>
                <a:srgbClr val="E876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7" name="Shape 547">
              <a:extLst>
                <a:ext uri="{FF2B5EF4-FFF2-40B4-BE49-F238E27FC236}">
                  <a16:creationId xmlns:a16="http://schemas.microsoft.com/office/drawing/2014/main" id="{C4DEDA26-DCFB-6F49-ACDE-1E473155E5AA}"/>
                </a:ext>
              </a:extLst>
            </p:cNvPr>
            <p:cNvCxnSpPr>
              <a:cxnSpLocks/>
            </p:cNvCxnSpPr>
            <p:nvPr/>
          </p:nvCxnSpPr>
          <p:spPr>
            <a:xfrm>
              <a:off x="3020399" y="3187408"/>
              <a:ext cx="319854" cy="0"/>
            </a:xfrm>
            <a:prstGeom prst="straightConnector1">
              <a:avLst/>
            </a:prstGeom>
            <a:noFill/>
            <a:ln w="9525" cap="flat" cmpd="sng">
              <a:solidFill>
                <a:srgbClr val="E876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E2D86ED-9175-7E42-8346-EB48CB809C03}"/>
                </a:ext>
              </a:extLst>
            </p:cNvPr>
            <p:cNvGrpSpPr/>
            <p:nvPr/>
          </p:nvGrpSpPr>
          <p:grpSpPr>
            <a:xfrm>
              <a:off x="2369319" y="3000394"/>
              <a:ext cx="621439" cy="381213"/>
              <a:chOff x="5782749" y="2580961"/>
              <a:chExt cx="696432" cy="393690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18C0B34-B22E-F44F-BEB8-175FB024A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2749" y="2580961"/>
                <a:ext cx="309407" cy="39369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3E92E72-7346-9A48-8477-F12F9993E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9774" y="2580961"/>
                <a:ext cx="309407" cy="393690"/>
              </a:xfrm>
              <a:prstGeom prst="rect">
                <a:avLst/>
              </a:prstGeom>
            </p:spPr>
          </p:pic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0BBE582-647B-234E-B8B2-9A7525A4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0240" y="2931090"/>
              <a:ext cx="359597" cy="49651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0FCF0AF5-21D7-B44E-AEC3-8C15C4E6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731136" y="3090898"/>
              <a:ext cx="260646" cy="221355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1A0BEF0C-BD45-D14C-855C-0277C5F86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418497" y="3091969"/>
              <a:ext cx="232315" cy="219216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97853BB2-840E-6749-AF9D-D3252D4F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140589" y="3091969"/>
              <a:ext cx="242415" cy="219216"/>
            </a:xfrm>
            <a:prstGeom prst="rect">
              <a:avLst/>
            </a:prstGeom>
          </p:spPr>
        </p:pic>
        <p:cxnSp>
          <p:nvCxnSpPr>
            <p:cNvPr id="93" name="Shape 547">
              <a:extLst>
                <a:ext uri="{FF2B5EF4-FFF2-40B4-BE49-F238E27FC236}">
                  <a16:creationId xmlns:a16="http://schemas.microsoft.com/office/drawing/2014/main" id="{51FAD5CB-EBE1-2E40-96E0-D1F333722B5E}"/>
                </a:ext>
              </a:extLst>
            </p:cNvPr>
            <p:cNvCxnSpPr>
              <a:cxnSpLocks/>
            </p:cNvCxnSpPr>
            <p:nvPr/>
          </p:nvCxnSpPr>
          <p:spPr>
            <a:xfrm>
              <a:off x="2037355" y="3187408"/>
              <a:ext cx="256987" cy="0"/>
            </a:xfrm>
            <a:prstGeom prst="straightConnector1">
              <a:avLst/>
            </a:prstGeom>
            <a:noFill/>
            <a:ln w="9525" cap="flat" cmpd="sng">
              <a:solidFill>
                <a:srgbClr val="E876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87673B-2F51-EE41-85DC-AE8960B436A7}"/>
                </a:ext>
              </a:extLst>
            </p:cNvPr>
            <p:cNvSpPr txBox="1"/>
            <p:nvPr/>
          </p:nvSpPr>
          <p:spPr>
            <a:xfrm>
              <a:off x="1676287" y="2762006"/>
              <a:ext cx="1134218" cy="1192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AUTOMATION STUDIO</a:t>
              </a:r>
            </a:p>
          </p:txBody>
        </p:sp>
        <p:cxnSp>
          <p:nvCxnSpPr>
            <p:cNvPr id="98" name="Shape 547">
              <a:extLst>
                <a:ext uri="{FF2B5EF4-FFF2-40B4-BE49-F238E27FC236}">
                  <a16:creationId xmlns:a16="http://schemas.microsoft.com/office/drawing/2014/main" id="{84AE18C1-B679-0349-B27B-DFD2AF0D1061}"/>
                </a:ext>
              </a:extLst>
            </p:cNvPr>
            <p:cNvCxnSpPr>
              <a:cxnSpLocks/>
            </p:cNvCxnSpPr>
            <p:nvPr/>
          </p:nvCxnSpPr>
          <p:spPr>
            <a:xfrm>
              <a:off x="863225" y="3182493"/>
              <a:ext cx="256987" cy="0"/>
            </a:xfrm>
            <a:prstGeom prst="straightConnector1">
              <a:avLst/>
            </a:prstGeom>
            <a:noFill/>
            <a:ln w="9525" cap="flat" cmpd="sng">
              <a:solidFill>
                <a:srgbClr val="E876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8505A-50AB-4B4F-A09A-C606A0457896}"/>
              </a:ext>
            </a:extLst>
          </p:cNvPr>
          <p:cNvGrpSpPr/>
          <p:nvPr/>
        </p:nvGrpSpPr>
        <p:grpSpPr>
          <a:xfrm>
            <a:off x="224043" y="5138628"/>
            <a:ext cx="3407523" cy="1203230"/>
            <a:chOff x="136417" y="3878664"/>
            <a:chExt cx="4138932" cy="1280160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9865D468-8EA4-3147-89A4-787E709B0A03}"/>
                </a:ext>
              </a:extLst>
            </p:cNvPr>
            <p:cNvSpPr>
              <a:spLocks/>
            </p:cNvSpPr>
            <p:nvPr/>
          </p:nvSpPr>
          <p:spPr>
            <a:xfrm>
              <a:off x="136417" y="3878664"/>
              <a:ext cx="4083535" cy="1280160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15" name="Graphic 61">
              <a:extLst>
                <a:ext uri="{FF2B5EF4-FFF2-40B4-BE49-F238E27FC236}">
                  <a16:creationId xmlns:a16="http://schemas.microsoft.com/office/drawing/2014/main" id="{22645D2D-8F61-9746-B005-169F90106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7040" y="4376122"/>
              <a:ext cx="317500" cy="3302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4874BFF-FF56-1649-8B4F-0A863E571A07}"/>
                </a:ext>
              </a:extLst>
            </p:cNvPr>
            <p:cNvSpPr txBox="1"/>
            <p:nvPr/>
          </p:nvSpPr>
          <p:spPr>
            <a:xfrm>
              <a:off x="783326" y="4803695"/>
              <a:ext cx="88924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ETL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DDB7ED-FFF1-8C47-939A-047C516E45B7}"/>
                </a:ext>
              </a:extLst>
            </p:cNvPr>
            <p:cNvSpPr txBox="1"/>
            <p:nvPr/>
          </p:nvSpPr>
          <p:spPr>
            <a:xfrm>
              <a:off x="2562296" y="4794114"/>
              <a:ext cx="88924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sFTP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DA21BA-39A2-324D-AF1F-E78F33D232E5}"/>
                </a:ext>
              </a:extLst>
            </p:cNvPr>
            <p:cNvSpPr txBox="1"/>
            <p:nvPr/>
          </p:nvSpPr>
          <p:spPr>
            <a:xfrm>
              <a:off x="3386101" y="4790119"/>
              <a:ext cx="88924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9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IMPORT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5D283DF-245C-014A-A7AC-3E9DE98F0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34162" y="4347827"/>
              <a:ext cx="545499" cy="374356"/>
            </a:xfrm>
            <a:prstGeom prst="rect">
              <a:avLst/>
            </a:prstGeom>
          </p:spPr>
        </p:pic>
        <p:cxnSp>
          <p:nvCxnSpPr>
            <p:cNvPr id="133" name="Shape 541">
              <a:extLst>
                <a:ext uri="{FF2B5EF4-FFF2-40B4-BE49-F238E27FC236}">
                  <a16:creationId xmlns:a16="http://schemas.microsoft.com/office/drawing/2014/main" id="{BFE5D060-781E-F142-AFEC-82369D47DD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370" y="4536321"/>
              <a:ext cx="397295" cy="0"/>
            </a:xfrm>
            <a:prstGeom prst="straightConnector1">
              <a:avLst/>
            </a:prstGeom>
            <a:noFill/>
            <a:ln w="12700" cap="flat" cmpd="sng">
              <a:solidFill>
                <a:srgbClr val="009DDC"/>
              </a:solidFill>
              <a:prstDash val="solid"/>
              <a:round/>
              <a:headEnd type="oval" w="med" len="med"/>
              <a:tailEnd type="triangle" w="med" len="lg"/>
            </a:ln>
          </p:spPr>
        </p:cxnSp>
        <p:cxnSp>
          <p:nvCxnSpPr>
            <p:cNvPr id="134" name="Shape 541">
              <a:extLst>
                <a:ext uri="{FF2B5EF4-FFF2-40B4-BE49-F238E27FC236}">
                  <a16:creationId xmlns:a16="http://schemas.microsoft.com/office/drawing/2014/main" id="{08FCC718-0432-8846-8C40-1790DAAD2DF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843" y="4529932"/>
              <a:ext cx="397295" cy="0"/>
            </a:xfrm>
            <a:prstGeom prst="straightConnector1">
              <a:avLst/>
            </a:prstGeom>
            <a:noFill/>
            <a:ln w="12700" cap="flat" cmpd="sng">
              <a:solidFill>
                <a:srgbClr val="009DDC"/>
              </a:solidFill>
              <a:prstDash val="solid"/>
              <a:round/>
              <a:headEnd type="oval" w="med" len="med"/>
              <a:tailEnd type="triangle" w="med" len="lg"/>
            </a:ln>
          </p:spPr>
        </p:cxn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478A87CF-B599-AD41-BC88-709A1FB81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104871" y="4387587"/>
              <a:ext cx="254001" cy="254000"/>
            </a:xfrm>
            <a:prstGeom prst="rect">
              <a:avLst/>
            </a:prstGeom>
          </p:spPr>
        </p:pic>
        <p:cxnSp>
          <p:nvCxnSpPr>
            <p:cNvPr id="136" name="Shape 547">
              <a:extLst>
                <a:ext uri="{FF2B5EF4-FFF2-40B4-BE49-F238E27FC236}">
                  <a16:creationId xmlns:a16="http://schemas.microsoft.com/office/drawing/2014/main" id="{306246EB-330F-8B45-9A18-9BBAFC07FA21}"/>
                </a:ext>
              </a:extLst>
            </p:cNvPr>
            <p:cNvCxnSpPr>
              <a:cxnSpLocks/>
            </p:cNvCxnSpPr>
            <p:nvPr/>
          </p:nvCxnSpPr>
          <p:spPr>
            <a:xfrm>
              <a:off x="2433098" y="4533987"/>
              <a:ext cx="410958" cy="0"/>
            </a:xfrm>
            <a:prstGeom prst="straightConnector1">
              <a:avLst/>
            </a:prstGeom>
            <a:noFill/>
            <a:ln w="12700" cap="flat" cmpd="sng">
              <a:solidFill>
                <a:srgbClr val="211945"/>
              </a:solidFill>
              <a:prstDash val="solid"/>
              <a:round/>
              <a:headEnd type="oval" w="med" len="med"/>
              <a:tailEnd type="triangle" w="med" len="lg"/>
            </a:ln>
          </p:spPr>
        </p:cxnSp>
        <p:cxnSp>
          <p:nvCxnSpPr>
            <p:cNvPr id="138" name="Shape 547">
              <a:extLst>
                <a:ext uri="{FF2B5EF4-FFF2-40B4-BE49-F238E27FC236}">
                  <a16:creationId xmlns:a16="http://schemas.microsoft.com/office/drawing/2014/main" id="{0A896CAC-3721-094D-938B-93F8F9EDBB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0068" y="4539630"/>
              <a:ext cx="410958" cy="0"/>
            </a:xfrm>
            <a:prstGeom prst="straightConnector1">
              <a:avLst/>
            </a:prstGeom>
            <a:noFill/>
            <a:ln w="12700" cap="flat" cmpd="sng">
              <a:solidFill>
                <a:srgbClr val="211945"/>
              </a:solidFill>
              <a:prstDash val="solid"/>
              <a:round/>
              <a:headEnd type="oval" w="med" len="med"/>
              <a:tailEnd type="triangle" w="med" len="lg"/>
            </a:ln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C62FD0-6BCF-D44F-ADB1-50E6A586A083}"/>
                </a:ext>
              </a:extLst>
            </p:cNvPr>
            <p:cNvSpPr txBox="1"/>
            <p:nvPr/>
          </p:nvSpPr>
          <p:spPr>
            <a:xfrm>
              <a:off x="1220280" y="4031968"/>
              <a:ext cx="1259271" cy="137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BULK DATA INPUT</a:t>
              </a:r>
            </a:p>
          </p:txBody>
        </p:sp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F50200F3-CE38-B849-90CE-37DD07B4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2323643" y="3987184"/>
              <a:ext cx="218255" cy="181879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CF700E06-963F-EA44-BB3E-26E5167B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3717287" y="4403547"/>
              <a:ext cx="299755" cy="28397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93908669-EDCF-C94B-B2B3-9A0F13DDC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883916" y="4438273"/>
              <a:ext cx="292100" cy="228601"/>
            </a:xfrm>
            <a:prstGeom prst="rect">
              <a:avLst/>
            </a:prstGeom>
          </p:spPr>
        </p:pic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8C508867-3470-CD41-9EAB-162ECE3FA5BC}"/>
              </a:ext>
            </a:extLst>
          </p:cNvPr>
          <p:cNvSpPr/>
          <p:nvPr/>
        </p:nvSpPr>
        <p:spPr>
          <a:xfrm>
            <a:off x="152017" y="1523336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1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C0275E3-2545-B14B-A44B-C6269800FAFA}"/>
              </a:ext>
            </a:extLst>
          </p:cNvPr>
          <p:cNvSpPr/>
          <p:nvPr/>
        </p:nvSpPr>
        <p:spPr>
          <a:xfrm>
            <a:off x="146823" y="2629815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2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E67CDF7-1C53-0046-B911-D4CA432F0572}"/>
              </a:ext>
            </a:extLst>
          </p:cNvPr>
          <p:cNvSpPr/>
          <p:nvPr/>
        </p:nvSpPr>
        <p:spPr>
          <a:xfrm>
            <a:off x="123162" y="3660865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3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00C9E33-C470-D443-97FB-2506CE7A7E3C}"/>
              </a:ext>
            </a:extLst>
          </p:cNvPr>
          <p:cNvSpPr/>
          <p:nvPr/>
        </p:nvSpPr>
        <p:spPr>
          <a:xfrm>
            <a:off x="6284344" y="5022742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B071E-C7E2-5247-900D-4A7479C48CB0}"/>
              </a:ext>
            </a:extLst>
          </p:cNvPr>
          <p:cNvGrpSpPr/>
          <p:nvPr/>
        </p:nvGrpSpPr>
        <p:grpSpPr>
          <a:xfrm>
            <a:off x="549037" y="1764835"/>
            <a:ext cx="2320989" cy="722918"/>
            <a:chOff x="9524162" y="4707814"/>
            <a:chExt cx="2320989" cy="722918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5AF1E3FD-22F1-7246-8FF8-77ABF25AB4B9}"/>
                </a:ext>
              </a:extLst>
            </p:cNvPr>
            <p:cNvSpPr>
              <a:spLocks/>
            </p:cNvSpPr>
            <p:nvPr/>
          </p:nvSpPr>
          <p:spPr>
            <a:xfrm>
              <a:off x="9524162" y="4707814"/>
              <a:ext cx="2320989" cy="722918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E24D37C7-E566-D840-80F0-9632B7E4A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9815105" y="5144300"/>
              <a:ext cx="205776" cy="154332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CE9EE58-62FA-C44F-9A00-8144BFD1F048}"/>
                </a:ext>
              </a:extLst>
            </p:cNvPr>
            <p:cNvSpPr txBox="1"/>
            <p:nvPr/>
          </p:nvSpPr>
          <p:spPr>
            <a:xfrm>
              <a:off x="9530046" y="4974025"/>
              <a:ext cx="748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Email</a:t>
              </a:r>
            </a:p>
          </p:txBody>
        </p: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73EFC8B4-3F2C-F144-9EF1-845E544B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0308161" y="5090317"/>
              <a:ext cx="239802" cy="250228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F16AAF9-23BD-A945-8A1B-FC94AD409C2C}"/>
                </a:ext>
              </a:extLst>
            </p:cNvPr>
            <p:cNvSpPr txBox="1"/>
            <p:nvPr/>
          </p:nvSpPr>
          <p:spPr>
            <a:xfrm>
              <a:off x="10051801" y="4968977"/>
              <a:ext cx="748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Content Blocks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D4162E2-BA7C-5B47-A6C1-AB57D05D0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0831124" y="5133569"/>
              <a:ext cx="181487" cy="1814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D2945BB-BFA6-C548-B92F-653441FA0CC2}"/>
                </a:ext>
              </a:extLst>
            </p:cNvPr>
            <p:cNvSpPr txBox="1"/>
            <p:nvPr/>
          </p:nvSpPr>
          <p:spPr>
            <a:xfrm>
              <a:off x="10577918" y="4980429"/>
              <a:ext cx="748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Pages</a:t>
              </a: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D9ECCED-0E80-F24A-B6B8-CA6C5A1D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1320336" y="5133173"/>
              <a:ext cx="203894" cy="183505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939EE7A-0BFF-3F4F-8666-6C52B9FC0029}"/>
                </a:ext>
              </a:extLst>
            </p:cNvPr>
            <p:cNvSpPr txBox="1"/>
            <p:nvPr/>
          </p:nvSpPr>
          <p:spPr>
            <a:xfrm>
              <a:off x="11086405" y="4976353"/>
              <a:ext cx="748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Templates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FA307DB-FAA8-CF4B-87C2-132E1545E0D5}"/>
                </a:ext>
              </a:extLst>
            </p:cNvPr>
            <p:cNvSpPr txBox="1"/>
            <p:nvPr/>
          </p:nvSpPr>
          <p:spPr>
            <a:xfrm>
              <a:off x="10188633" y="4759377"/>
              <a:ext cx="104586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CONTENT BUILDER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3DA430-C352-0547-9058-B261D091F200}"/>
              </a:ext>
            </a:extLst>
          </p:cNvPr>
          <p:cNvGrpSpPr/>
          <p:nvPr/>
        </p:nvGrpSpPr>
        <p:grpSpPr>
          <a:xfrm>
            <a:off x="9560889" y="4981925"/>
            <a:ext cx="1500809" cy="1161247"/>
            <a:chOff x="7252193" y="5864654"/>
            <a:chExt cx="1500809" cy="1161247"/>
          </a:xfrm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7B119E1B-AB62-634F-AE33-E9FC7A79D427}"/>
                </a:ext>
              </a:extLst>
            </p:cNvPr>
            <p:cNvSpPr>
              <a:spLocks/>
            </p:cNvSpPr>
            <p:nvPr/>
          </p:nvSpPr>
          <p:spPr>
            <a:xfrm>
              <a:off x="7252193" y="6085194"/>
              <a:ext cx="1500809" cy="940707"/>
            </a:xfrm>
            <a:prstGeom prst="roundRect">
              <a:avLst>
                <a:gd name="adj" fmla="val 8289"/>
              </a:avLst>
            </a:prstGeom>
            <a:solidFill>
              <a:srgbClr val="255FA4"/>
            </a:solidFill>
            <a:ln w="12700">
              <a:solidFill>
                <a:srgbClr val="073266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89977" rIns="89977" bIns="457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cs typeface="Salesforce Sans"/>
              </a:endParaRPr>
            </a:p>
            <a:p>
              <a:pPr algn="ctr"/>
              <a:r>
                <a:rPr lang="en-US" sz="800" b="1" dirty="0">
                  <a:cs typeface="Salesforce Sans"/>
                </a:rPr>
                <a:t>EINSTEIN</a:t>
              </a:r>
            </a:p>
            <a:p>
              <a:pPr algn="ctr"/>
              <a:endParaRPr lang="en-US" sz="800" b="1" dirty="0"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latin typeface="Salesforce Sans"/>
                  <a:cs typeface="Salesforce Sans"/>
                </a:rPr>
                <a:t>Einstein scoring</a:t>
              </a:r>
            </a:p>
            <a:p>
              <a:pPr algn="ctr"/>
              <a:r>
                <a:rPr lang="en-US" sz="800" b="1" dirty="0">
                  <a:latin typeface="Salesforce Sans"/>
                  <a:cs typeface="Salesforce Sans"/>
                </a:rPr>
                <a:t>Einstein STO and Frequency Capping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598E41A-DEA0-9846-9E37-026B0C76079C}"/>
                </a:ext>
              </a:extLst>
            </p:cNvPr>
            <p:cNvGrpSpPr/>
            <p:nvPr/>
          </p:nvGrpSpPr>
          <p:grpSpPr>
            <a:xfrm>
              <a:off x="7786779" y="5864654"/>
              <a:ext cx="431641" cy="431888"/>
              <a:chOff x="9994659" y="3259226"/>
              <a:chExt cx="431753" cy="432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B6CA49F-E078-804C-A483-A0968BB78C5F}"/>
                  </a:ext>
                </a:extLst>
              </p:cNvPr>
              <p:cNvSpPr/>
              <p:nvPr/>
            </p:nvSpPr>
            <p:spPr>
              <a:xfrm>
                <a:off x="10012975" y="3277666"/>
                <a:ext cx="395121" cy="395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7327A4CA-D43C-5A47-81FB-C2DBBB6C1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4659" y="3259226"/>
                <a:ext cx="431753" cy="432000"/>
              </a:xfrm>
              <a:prstGeom prst="rect">
                <a:avLst/>
              </a:prstGeom>
            </p:spPr>
          </p:pic>
        </p:grp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3B06D5DF-DB52-2841-823C-B5FE13AADF4B}"/>
              </a:ext>
            </a:extLst>
          </p:cNvPr>
          <p:cNvSpPr/>
          <p:nvPr/>
        </p:nvSpPr>
        <p:spPr>
          <a:xfrm>
            <a:off x="123161" y="4674580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5D75AC-C13A-5B46-892A-31CAD0449E98}"/>
              </a:ext>
            </a:extLst>
          </p:cNvPr>
          <p:cNvGrpSpPr/>
          <p:nvPr/>
        </p:nvGrpSpPr>
        <p:grpSpPr>
          <a:xfrm>
            <a:off x="5107316" y="2833765"/>
            <a:ext cx="2391335" cy="2039120"/>
            <a:chOff x="4707024" y="3680367"/>
            <a:chExt cx="2391335" cy="2039120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2D5A38B1-DBC2-464D-A0E8-402E7CA4EBF4}"/>
                </a:ext>
              </a:extLst>
            </p:cNvPr>
            <p:cNvSpPr/>
            <p:nvPr/>
          </p:nvSpPr>
          <p:spPr>
            <a:xfrm>
              <a:off x="4707024" y="3680367"/>
              <a:ext cx="2284467" cy="2039120"/>
            </a:xfrm>
            <a:prstGeom prst="roundRect">
              <a:avLst>
                <a:gd name="adj" fmla="val 3228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107972" rIns="89977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 b="1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1DB4126-0855-5F42-AF7C-4CAE624A43B1}"/>
                </a:ext>
              </a:extLst>
            </p:cNvPr>
            <p:cNvGrpSpPr/>
            <p:nvPr/>
          </p:nvGrpSpPr>
          <p:grpSpPr>
            <a:xfrm>
              <a:off x="5148907" y="4372665"/>
              <a:ext cx="1461558" cy="1189764"/>
              <a:chOff x="4853746" y="3606780"/>
              <a:chExt cx="1270001" cy="1148099"/>
            </a:xfrm>
          </p:grpSpPr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9A629EF3-F8F9-D94D-8EEB-A88EB1E087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3746" y="3606780"/>
                <a:ext cx="1270001" cy="1148099"/>
              </a:xfrm>
              <a:prstGeom prst="roundRect">
                <a:avLst>
                  <a:gd name="adj" fmla="val 3027"/>
                </a:avLst>
              </a:prstGeom>
              <a:solidFill>
                <a:schemeClr val="bg1"/>
              </a:solidFill>
              <a:ln w="12700">
                <a:solidFill>
                  <a:srgbClr val="04A1E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977" tIns="158359" rIns="89977" bIns="457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  <a:p>
                <a:pPr algn="ctr"/>
                <a:r>
                  <a:rPr lang="en-US" sz="1066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CRM</a:t>
                </a:r>
              </a:p>
              <a:p>
                <a:pPr algn="ctr"/>
                <a:endPara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endParaRPr>
              </a:p>
            </p:txBody>
          </p:sp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C1EBF3C6-2FF9-2C48-80F4-615558231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7648" y="3710099"/>
                <a:ext cx="472642" cy="331892"/>
              </a:xfrm>
              <a:prstGeom prst="rect">
                <a:avLst/>
              </a:prstGeom>
            </p:spPr>
          </p:pic>
        </p:grp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EDBD03BB-E719-5744-B5DF-ACF6D7FC8483}"/>
                </a:ext>
              </a:extLst>
            </p:cNvPr>
            <p:cNvSpPr>
              <a:spLocks/>
            </p:cNvSpPr>
            <p:nvPr/>
          </p:nvSpPr>
          <p:spPr>
            <a:xfrm>
              <a:off x="5105441" y="4043985"/>
              <a:ext cx="1502067" cy="201548"/>
            </a:xfrm>
            <a:prstGeom prst="roundRect">
              <a:avLst>
                <a:gd name="adj" fmla="val 50000"/>
              </a:avLst>
            </a:prstGeom>
            <a:solidFill>
              <a:srgbClr val="032E61"/>
            </a:solidFill>
            <a:ln w="12700">
              <a:noFill/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977" tIns="45708" rIns="89977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Leads, Contacts &amp; Other</a:t>
              </a:r>
            </a:p>
          </p:txBody>
        </p:sp>
        <p:pic>
          <p:nvPicPr>
            <p:cNvPr id="174" name="CloudIcons_5x5_RGB-01-03.png" descr="CloudIcons_5x5_RGB-01-03.png">
              <a:extLst>
                <a:ext uri="{FF2B5EF4-FFF2-40B4-BE49-F238E27FC236}">
                  <a16:creationId xmlns:a16="http://schemas.microsoft.com/office/drawing/2014/main" id="{F8DE3EE5-99EF-0C49-94AA-F3695C08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4769792" y="3722790"/>
              <a:ext cx="230875" cy="2302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5" name="CloudIcons_5x5_RGB-01-05.png" descr="CloudIcons_5x5_RGB-01-05.png">
              <a:extLst>
                <a:ext uri="{FF2B5EF4-FFF2-40B4-BE49-F238E27FC236}">
                  <a16:creationId xmlns:a16="http://schemas.microsoft.com/office/drawing/2014/main" id="{CCF6F2C2-9200-A940-A2F1-8036054E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6000255" y="3732227"/>
              <a:ext cx="230875" cy="23029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65ACEF3-7209-1845-80C3-B6048B316D05}"/>
                </a:ext>
              </a:extLst>
            </p:cNvPr>
            <p:cNvSpPr txBox="1"/>
            <p:nvPr/>
          </p:nvSpPr>
          <p:spPr>
            <a:xfrm>
              <a:off x="4920863" y="3708536"/>
              <a:ext cx="8584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spc="20" dirty="0">
                  <a:solidFill>
                    <a:schemeClr val="accent1"/>
                  </a:solidFill>
                  <a:latin typeface="Salesforce Sans" panose="020B0505020202020203" pitchFamily="34" charset="77"/>
                </a:rPr>
                <a:t>Sales Cloud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2F46209-9411-5D41-97B1-9F442E888BDE}"/>
                </a:ext>
              </a:extLst>
            </p:cNvPr>
            <p:cNvSpPr txBox="1"/>
            <p:nvPr/>
          </p:nvSpPr>
          <p:spPr>
            <a:xfrm>
              <a:off x="6149758" y="3714022"/>
              <a:ext cx="9486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spc="20" dirty="0">
                  <a:solidFill>
                    <a:schemeClr val="accent1"/>
                  </a:solidFill>
                  <a:latin typeface="Salesforce Sans" panose="020B0505020202020203" pitchFamily="34" charset="77"/>
                </a:rPr>
                <a:t>Service Cloud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74F09ED-6ACF-634E-8BEB-73EA292160D8}"/>
                </a:ext>
              </a:extLst>
            </p:cNvPr>
            <p:cNvGrpSpPr/>
            <p:nvPr/>
          </p:nvGrpSpPr>
          <p:grpSpPr>
            <a:xfrm>
              <a:off x="5322177" y="5203724"/>
              <a:ext cx="278521" cy="272805"/>
              <a:chOff x="573038" y="1973704"/>
              <a:chExt cx="409433" cy="409433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2A0CBE72-3B6A-9D44-A466-3FD1C7F8F4BB}"/>
                  </a:ext>
                </a:extLst>
              </p:cNvPr>
              <p:cNvSpPr/>
              <p:nvPr/>
            </p:nvSpPr>
            <p:spPr>
              <a:xfrm>
                <a:off x="573038" y="1973704"/>
                <a:ext cx="409433" cy="409433"/>
              </a:xfrm>
              <a:prstGeom prst="roundRect">
                <a:avLst/>
              </a:prstGeom>
              <a:solidFill>
                <a:srgbClr val="7F8DE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99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CA44747E-2515-8F4F-A94A-AE94457CC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p:blipFill>
            <p:spPr>
              <a:xfrm>
                <a:off x="583323" y="1983989"/>
                <a:ext cx="388862" cy="388862"/>
              </a:xfrm>
              <a:prstGeom prst="rect">
                <a:avLst/>
              </a:prstGeom>
            </p:spPr>
          </p:pic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820C6DF-A67F-544F-9645-D24FD42AEA70}"/>
                </a:ext>
              </a:extLst>
            </p:cNvPr>
            <p:cNvGrpSpPr/>
            <p:nvPr/>
          </p:nvGrpSpPr>
          <p:grpSpPr>
            <a:xfrm>
              <a:off x="5724924" y="5207977"/>
              <a:ext cx="278521" cy="272805"/>
              <a:chOff x="1759580" y="1982687"/>
              <a:chExt cx="409433" cy="409433"/>
            </a:xfrm>
          </p:grpSpPr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B700719B-489D-EB48-A2EF-2EA296981116}"/>
                  </a:ext>
                </a:extLst>
              </p:cNvPr>
              <p:cNvSpPr/>
              <p:nvPr/>
            </p:nvSpPr>
            <p:spPr>
              <a:xfrm>
                <a:off x="1759580" y="1982687"/>
                <a:ext cx="409433" cy="409433"/>
              </a:xfrm>
              <a:prstGeom prst="roundRect">
                <a:avLst/>
              </a:prstGeom>
              <a:solidFill>
                <a:srgbClr val="A094ED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99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83" name="Graphic 182">
                <a:extLst>
                  <a:ext uri="{FF2B5EF4-FFF2-40B4-BE49-F238E27FC236}">
                    <a16:creationId xmlns:a16="http://schemas.microsoft.com/office/drawing/2014/main" id="{C3A17926-E409-8243-8D02-0D1FFB034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1769865" y="1992972"/>
                <a:ext cx="388862" cy="388862"/>
              </a:xfrm>
              <a:prstGeom prst="rect">
                <a:avLst/>
              </a:prstGeom>
            </p:spPr>
          </p:pic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E9C4672-7E1C-9242-A5C0-2B639E689A74}"/>
                </a:ext>
              </a:extLst>
            </p:cNvPr>
            <p:cNvGrpSpPr/>
            <p:nvPr/>
          </p:nvGrpSpPr>
          <p:grpSpPr>
            <a:xfrm>
              <a:off x="6142161" y="5203724"/>
              <a:ext cx="278521" cy="272805"/>
              <a:chOff x="2946466" y="1973704"/>
              <a:chExt cx="409433" cy="409433"/>
            </a:xfrm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C251BB59-CB5E-514A-9861-FCF36AA5BA4F}"/>
                  </a:ext>
                </a:extLst>
              </p:cNvPr>
              <p:cNvSpPr/>
              <p:nvPr/>
            </p:nvSpPr>
            <p:spPr>
              <a:xfrm>
                <a:off x="2946466" y="1973704"/>
                <a:ext cx="409433" cy="409433"/>
              </a:xfrm>
              <a:prstGeom prst="roundRect">
                <a:avLst/>
              </a:prstGeom>
              <a:solidFill>
                <a:srgbClr val="FCB95B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99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186" name="Graphic 185">
                <a:extLst>
                  <a:ext uri="{FF2B5EF4-FFF2-40B4-BE49-F238E27FC236}">
                    <a16:creationId xmlns:a16="http://schemas.microsoft.com/office/drawing/2014/main" id="{BB54EFC0-738D-2C47-A799-44760D6C8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56751" y="1983989"/>
                <a:ext cx="388862" cy="38886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E6E3E8-2CCC-9B4A-B875-ACAD361657C4}"/>
              </a:ext>
            </a:extLst>
          </p:cNvPr>
          <p:cNvGrpSpPr/>
          <p:nvPr/>
        </p:nvGrpSpPr>
        <p:grpSpPr>
          <a:xfrm>
            <a:off x="8699424" y="1874909"/>
            <a:ext cx="1121838" cy="795086"/>
            <a:chOff x="4605495" y="4798340"/>
            <a:chExt cx="1501200" cy="1033249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15754298-9837-B740-9E1C-2C7F8F03CEB3}"/>
                </a:ext>
              </a:extLst>
            </p:cNvPr>
            <p:cNvSpPr>
              <a:spLocks/>
            </p:cNvSpPr>
            <p:nvPr/>
          </p:nvSpPr>
          <p:spPr>
            <a:xfrm>
              <a:off x="4605495" y="5062561"/>
              <a:ext cx="1501200" cy="769028"/>
            </a:xfrm>
            <a:prstGeom prst="roundRect">
              <a:avLst>
                <a:gd name="adj" fmla="val 3027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DWH</a:t>
              </a: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>
                <a:spcBef>
                  <a:spcPts val="150"/>
                </a:spcBef>
              </a:pPr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209FF033-E20E-0843-8281-5336E57E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9079" y="4798340"/>
              <a:ext cx="514105" cy="654148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6B81DC9E-F6FB-D24A-A66B-083716DDC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7972" y="4798340"/>
              <a:ext cx="514105" cy="654148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54C83B9-9529-1347-ABBB-45AA62BE7993}"/>
                </a:ext>
              </a:extLst>
            </p:cNvPr>
            <p:cNvSpPr txBox="1"/>
            <p:nvPr/>
          </p:nvSpPr>
          <p:spPr>
            <a:xfrm>
              <a:off x="5193337" y="5169761"/>
              <a:ext cx="31462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…</a:t>
              </a:r>
            </a:p>
          </p:txBody>
        </p:sp>
      </p:grpSp>
      <p:sp>
        <p:nvSpPr>
          <p:cNvPr id="191" name="Oval 190">
            <a:extLst>
              <a:ext uri="{FF2B5EF4-FFF2-40B4-BE49-F238E27FC236}">
                <a16:creationId xmlns:a16="http://schemas.microsoft.com/office/drawing/2014/main" id="{4F0A8D5F-FB0D-C442-934B-672EBA5AF2DD}"/>
              </a:ext>
            </a:extLst>
          </p:cNvPr>
          <p:cNvSpPr/>
          <p:nvPr/>
        </p:nvSpPr>
        <p:spPr>
          <a:xfrm>
            <a:off x="4028375" y="4964115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7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4F9BB233-D3D4-864D-ADCF-893AD5C179A7}"/>
              </a:ext>
            </a:extLst>
          </p:cNvPr>
          <p:cNvSpPr/>
          <p:nvPr/>
        </p:nvSpPr>
        <p:spPr>
          <a:xfrm>
            <a:off x="4048889" y="2629814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DC95EA-DAD8-D34A-AF73-7BDB799265F6}"/>
              </a:ext>
            </a:extLst>
          </p:cNvPr>
          <p:cNvGrpSpPr/>
          <p:nvPr/>
        </p:nvGrpSpPr>
        <p:grpSpPr>
          <a:xfrm>
            <a:off x="4127995" y="5080412"/>
            <a:ext cx="1592005" cy="998266"/>
            <a:chOff x="3884145" y="5316689"/>
            <a:chExt cx="1592005" cy="998266"/>
          </a:xfrm>
        </p:grpSpPr>
        <p:cxnSp>
          <p:nvCxnSpPr>
            <p:cNvPr id="199" name="Shape 541">
              <a:extLst>
                <a:ext uri="{FF2B5EF4-FFF2-40B4-BE49-F238E27FC236}">
                  <a16:creationId xmlns:a16="http://schemas.microsoft.com/office/drawing/2014/main" id="{13B6BFB8-E678-4B44-98EE-A85D48BB3A3F}"/>
                </a:ext>
              </a:extLst>
            </p:cNvPr>
            <p:cNvCxnSpPr>
              <a:cxnSpLocks/>
            </p:cNvCxnSpPr>
            <p:nvPr/>
          </p:nvCxnSpPr>
          <p:spPr>
            <a:xfrm>
              <a:off x="4678693" y="5316689"/>
              <a:ext cx="0" cy="62175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0" name="Elbow Connector 199">
              <a:extLst>
                <a:ext uri="{FF2B5EF4-FFF2-40B4-BE49-F238E27FC236}">
                  <a16:creationId xmlns:a16="http://schemas.microsoft.com/office/drawing/2014/main" id="{17A16648-64CA-7F4E-A5D4-6B86EDABFFA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71495" y="5260025"/>
              <a:ext cx="14396" cy="1371243"/>
            </a:xfrm>
            <a:prstGeom prst="bentConnector3">
              <a:avLst>
                <a:gd name="adj1" fmla="val 1800000"/>
              </a:avLst>
            </a:prstGeom>
            <a:ln w="9525" cmpd="sng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Graphic 200">
              <a:extLst>
                <a:ext uri="{FF2B5EF4-FFF2-40B4-BE49-F238E27FC236}">
                  <a16:creationId xmlns:a16="http://schemas.microsoft.com/office/drawing/2014/main" id="{7DE1BA2B-275F-084D-871F-718FDD30D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3884145" y="6013003"/>
              <a:ext cx="227762" cy="253069"/>
            </a:xfrm>
            <a:prstGeom prst="rect">
              <a:avLst/>
            </a:prstGeom>
          </p:spPr>
        </p:pic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E2685158-A622-914B-A739-7F62E2461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5243596" y="6012634"/>
              <a:ext cx="232554" cy="302321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95E6127C-811E-284B-B308-98A682DBC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4538941" y="6013301"/>
              <a:ext cx="287925" cy="255933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C67441B-561A-CA47-8199-F81E26C523B5}"/>
                </a:ext>
              </a:extLst>
            </p:cNvPr>
            <p:cNvSpPr txBox="1"/>
            <p:nvPr/>
          </p:nvSpPr>
          <p:spPr>
            <a:xfrm>
              <a:off x="4162146" y="5487753"/>
              <a:ext cx="103674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Customer Service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05E445-3313-D74B-9051-369F5A3352DE}"/>
              </a:ext>
            </a:extLst>
          </p:cNvPr>
          <p:cNvGrpSpPr/>
          <p:nvPr/>
        </p:nvGrpSpPr>
        <p:grpSpPr>
          <a:xfrm>
            <a:off x="6062897" y="5046833"/>
            <a:ext cx="2238633" cy="1091550"/>
            <a:chOff x="4957532" y="5224312"/>
            <a:chExt cx="2238633" cy="10915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DB2652-6796-804A-811D-41A469FA70BF}"/>
                </a:ext>
              </a:extLst>
            </p:cNvPr>
            <p:cNvGrpSpPr/>
            <p:nvPr/>
          </p:nvGrpSpPr>
          <p:grpSpPr>
            <a:xfrm>
              <a:off x="4957532" y="5224312"/>
              <a:ext cx="2238633" cy="1091550"/>
              <a:chOff x="5442284" y="5316683"/>
              <a:chExt cx="2238633" cy="1091550"/>
            </a:xfrm>
          </p:grpSpPr>
          <p:cxnSp>
            <p:nvCxnSpPr>
              <p:cNvPr id="204" name="Elbow Connector 203">
                <a:extLst>
                  <a:ext uri="{FF2B5EF4-FFF2-40B4-BE49-F238E27FC236}">
                    <a16:creationId xmlns:a16="http://schemas.microsoft.com/office/drawing/2014/main" id="{7475F4E2-1721-C342-9815-817F03CF7C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690946" y="5081864"/>
                <a:ext cx="14396" cy="1727550"/>
              </a:xfrm>
              <a:prstGeom prst="bentConnector3">
                <a:avLst>
                  <a:gd name="adj1" fmla="val 1800000"/>
                </a:avLst>
              </a:prstGeom>
              <a:ln w="9525" cmpd="sng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Elbow Connector 204">
                <a:extLst>
                  <a:ext uri="{FF2B5EF4-FFF2-40B4-BE49-F238E27FC236}">
                    <a16:creationId xmlns:a16="http://schemas.microsoft.com/office/drawing/2014/main" id="{963F4997-E468-274F-A34B-2EF9103473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690946" y="5657714"/>
                <a:ext cx="14396" cy="575850"/>
              </a:xfrm>
              <a:prstGeom prst="bentConnector3">
                <a:avLst>
                  <a:gd name="adj1" fmla="val 1800000"/>
                </a:avLst>
              </a:prstGeom>
              <a:ln w="9525" cmpd="sng">
                <a:solidFill>
                  <a:schemeClr val="accent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hape 541">
                <a:extLst>
                  <a:ext uri="{FF2B5EF4-FFF2-40B4-BE49-F238E27FC236}">
                    <a16:creationId xmlns:a16="http://schemas.microsoft.com/office/drawing/2014/main" id="{CFD601C9-4C0A-E248-BFA2-C633A19F4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8144" y="5316683"/>
                <a:ext cx="0" cy="3779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pic>
            <p:nvPicPr>
              <p:cNvPr id="207" name="Graphic 206">
                <a:extLst>
                  <a:ext uri="{FF2B5EF4-FFF2-40B4-BE49-F238E27FC236}">
                    <a16:creationId xmlns:a16="http://schemas.microsoft.com/office/drawing/2014/main" id="{E7FD6E60-996E-A34E-B1C3-FF104F465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6297748" y="6012634"/>
                <a:ext cx="231357" cy="173517"/>
              </a:xfrm>
              <a:prstGeom prst="rect">
                <a:avLst/>
              </a:prstGeom>
            </p:spPr>
          </p:pic>
          <p:pic>
            <p:nvPicPr>
              <p:cNvPr id="208" name="Graphic 207">
                <a:extLst>
                  <a:ext uri="{FF2B5EF4-FFF2-40B4-BE49-F238E27FC236}">
                    <a16:creationId xmlns:a16="http://schemas.microsoft.com/office/drawing/2014/main" id="{53B66B58-737E-CD4C-A431-34FF4F664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xmlns="" r:embed="rId42"/>
                  </a:ext>
                </a:extLst>
              </a:blip>
              <a:stretch>
                <a:fillRect/>
              </a:stretch>
            </p:blipFill>
            <p:spPr>
              <a:xfrm>
                <a:off x="6862191" y="6012631"/>
                <a:ext cx="244183" cy="302321"/>
              </a:xfrm>
              <a:prstGeom prst="rect">
                <a:avLst/>
              </a:prstGeom>
            </p:spPr>
          </p:pic>
          <p:pic>
            <p:nvPicPr>
              <p:cNvPr id="209" name="Graphic 208">
                <a:extLst>
                  <a:ext uri="{FF2B5EF4-FFF2-40B4-BE49-F238E27FC236}">
                    <a16:creationId xmlns:a16="http://schemas.microsoft.com/office/drawing/2014/main" id="{84E253F0-6554-3B4F-9FD3-1209E820E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xmlns="" r:embed="rId44"/>
                  </a:ext>
                </a:extLst>
              </a:blip>
              <a:stretch>
                <a:fillRect/>
              </a:stretch>
            </p:blipFill>
            <p:spPr>
              <a:xfrm>
                <a:off x="7449560" y="6014188"/>
                <a:ext cx="231357" cy="300764"/>
              </a:xfrm>
              <a:prstGeom prst="rect">
                <a:avLst/>
              </a:prstGeom>
            </p:spPr>
          </p:pic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9E1B584A-E602-C24A-A95F-58E5A6005300}"/>
                  </a:ext>
                </a:extLst>
              </p:cNvPr>
              <p:cNvGrpSpPr/>
              <p:nvPr/>
            </p:nvGrpSpPr>
            <p:grpSpPr>
              <a:xfrm>
                <a:off x="5442284" y="6011060"/>
                <a:ext cx="604057" cy="397173"/>
                <a:chOff x="3046712" y="7134868"/>
                <a:chExt cx="938682" cy="617191"/>
              </a:xfrm>
            </p:grpSpPr>
            <p:pic>
              <p:nvPicPr>
                <p:cNvPr id="211" name="Graphic 210">
                  <a:extLst>
                    <a:ext uri="{FF2B5EF4-FFF2-40B4-BE49-F238E27FC236}">
                      <a16:creationId xmlns:a16="http://schemas.microsoft.com/office/drawing/2014/main" id="{3671153B-91AD-7A49-8E6D-F68E0968E1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>
                  <a:extLst>
                    <a:ext uri="{96DAC541-7B7A-43D3-8B79-37D633B846F1}">
                      <asvg:svgBlip xmlns:asvg="http://schemas.microsoft.com/office/drawing/2016/SVG/main" xmlns="" r:embed="rId4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9398" y="7134868"/>
                  <a:ext cx="282910" cy="282910"/>
                </a:xfrm>
                <a:prstGeom prst="rect">
                  <a:avLst/>
                </a:prstGeom>
              </p:spPr>
            </p:pic>
            <p:pic>
              <p:nvPicPr>
                <p:cNvPr id="212" name="Graphic 211">
                  <a:extLst>
                    <a:ext uri="{FF2B5EF4-FFF2-40B4-BE49-F238E27FC236}">
                      <a16:creationId xmlns:a16="http://schemas.microsoft.com/office/drawing/2014/main" id="{BEC1307F-26DC-0B49-9356-58AF0251C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xmlns="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9398" y="7467659"/>
                  <a:ext cx="284400" cy="284400"/>
                </a:xfrm>
                <a:prstGeom prst="rect">
                  <a:avLst/>
                </a:prstGeom>
              </p:spPr>
            </p:pic>
            <p:pic>
              <p:nvPicPr>
                <p:cNvPr id="213" name="Graphic 212">
                  <a:extLst>
                    <a:ext uri="{FF2B5EF4-FFF2-40B4-BE49-F238E27FC236}">
                      <a16:creationId xmlns:a16="http://schemas.microsoft.com/office/drawing/2014/main" id="{99E5FA2B-DEC9-D846-85F0-4BA5600B6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xmlns="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994" y="7134868"/>
                  <a:ext cx="282910" cy="282910"/>
                </a:xfrm>
                <a:prstGeom prst="rect">
                  <a:avLst/>
                </a:prstGeom>
              </p:spPr>
            </p:pic>
            <p:pic>
              <p:nvPicPr>
                <p:cNvPr id="214" name="Graphic 213">
                  <a:extLst>
                    <a:ext uri="{FF2B5EF4-FFF2-40B4-BE49-F238E27FC236}">
                      <a16:creationId xmlns:a16="http://schemas.microsoft.com/office/drawing/2014/main" id="{9B5199C0-49FE-A241-8BA4-A5B6CBF11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0994" y="7467659"/>
                  <a:ext cx="284400" cy="284400"/>
                </a:xfrm>
                <a:prstGeom prst="rect">
                  <a:avLst/>
                </a:prstGeom>
              </p:spPr>
            </p:pic>
            <p:pic>
              <p:nvPicPr>
                <p:cNvPr id="215" name="Graphic 214">
                  <a:extLst>
                    <a:ext uri="{FF2B5EF4-FFF2-40B4-BE49-F238E27FC236}">
                      <a16:creationId xmlns:a16="http://schemas.microsoft.com/office/drawing/2014/main" id="{99BF9112-F218-274B-8819-93BC65B8C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xmlns="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6712" y="7275293"/>
                  <a:ext cx="254000" cy="254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65773C3-ACA9-964A-901C-E7ADBDC4C103}"/>
                </a:ext>
              </a:extLst>
            </p:cNvPr>
            <p:cNvSpPr txBox="1"/>
            <p:nvPr/>
          </p:nvSpPr>
          <p:spPr>
            <a:xfrm>
              <a:off x="5695021" y="5384084"/>
              <a:ext cx="103674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Outbound Messaging</a:t>
              </a:r>
            </a:p>
          </p:txBody>
        </p:sp>
      </p:grpSp>
      <p:sp>
        <p:nvSpPr>
          <p:cNvPr id="217" name="Oval 216">
            <a:extLst>
              <a:ext uri="{FF2B5EF4-FFF2-40B4-BE49-F238E27FC236}">
                <a16:creationId xmlns:a16="http://schemas.microsoft.com/office/drawing/2014/main" id="{1E560393-3035-BA48-B739-2BFB1681F4D4}"/>
              </a:ext>
            </a:extLst>
          </p:cNvPr>
          <p:cNvSpPr/>
          <p:nvPr/>
        </p:nvSpPr>
        <p:spPr>
          <a:xfrm>
            <a:off x="4034511" y="1519069"/>
            <a:ext cx="26559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5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A8A5B7F-E3C1-CB46-B6B2-D78A118DDD8D}"/>
              </a:ext>
            </a:extLst>
          </p:cNvPr>
          <p:cNvSpPr/>
          <p:nvPr/>
        </p:nvSpPr>
        <p:spPr>
          <a:xfrm>
            <a:off x="8590947" y="1507920"/>
            <a:ext cx="292157" cy="271669"/>
          </a:xfrm>
          <a:prstGeom prst="ellips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72364-E12E-A34C-B32E-BFD72A60CDF1}"/>
              </a:ext>
            </a:extLst>
          </p:cNvPr>
          <p:cNvGrpSpPr/>
          <p:nvPr/>
        </p:nvGrpSpPr>
        <p:grpSpPr>
          <a:xfrm>
            <a:off x="9939820" y="1471461"/>
            <a:ext cx="418704" cy="369332"/>
            <a:chOff x="8866244" y="3146401"/>
            <a:chExt cx="418704" cy="369332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B368C10-FB53-8448-9DCE-AE25CB9A1B52}"/>
                </a:ext>
              </a:extLst>
            </p:cNvPr>
            <p:cNvSpPr/>
            <p:nvPr/>
          </p:nvSpPr>
          <p:spPr>
            <a:xfrm>
              <a:off x="8949562" y="3195233"/>
              <a:ext cx="265597" cy="271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rgbClr val="000000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65588B-ACB9-1648-848B-E9DD4BFF89EE}"/>
                </a:ext>
              </a:extLst>
            </p:cNvPr>
            <p:cNvSpPr/>
            <p:nvPr/>
          </p:nvSpPr>
          <p:spPr>
            <a:xfrm>
              <a:off x="8866244" y="31464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cs typeface="Salesforce Sans"/>
                </a:rPr>
                <a:t>10</a:t>
              </a:r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6BFE5C-9B03-BD49-BB52-EDB405B0FE04}"/>
              </a:ext>
            </a:extLst>
          </p:cNvPr>
          <p:cNvGrpSpPr/>
          <p:nvPr/>
        </p:nvGrpSpPr>
        <p:grpSpPr>
          <a:xfrm>
            <a:off x="8526797" y="3182305"/>
            <a:ext cx="418704" cy="369332"/>
            <a:chOff x="8866244" y="3146401"/>
            <a:chExt cx="418704" cy="369332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91C2345-8DD6-BC4F-945F-6B1983F4DEEC}"/>
                </a:ext>
              </a:extLst>
            </p:cNvPr>
            <p:cNvSpPr/>
            <p:nvPr/>
          </p:nvSpPr>
          <p:spPr>
            <a:xfrm>
              <a:off x="8949562" y="3195233"/>
              <a:ext cx="265597" cy="271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rgbClr val="000000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3D85995-D379-4D43-9C72-53762A53C33D}"/>
                </a:ext>
              </a:extLst>
            </p:cNvPr>
            <p:cNvSpPr/>
            <p:nvPr/>
          </p:nvSpPr>
          <p:spPr>
            <a:xfrm>
              <a:off x="8866244" y="31464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cs typeface="Salesforce Sans"/>
                </a:rPr>
                <a:t>11</a:t>
              </a:r>
              <a:endParaRPr lang="en-US" dirty="0"/>
            </a:p>
          </p:txBody>
        </p:sp>
      </p:grp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952DE621-799A-4444-BD34-C8485C4C34A5}"/>
              </a:ext>
            </a:extLst>
          </p:cNvPr>
          <p:cNvSpPr>
            <a:spLocks/>
          </p:cNvSpPr>
          <p:nvPr/>
        </p:nvSpPr>
        <p:spPr>
          <a:xfrm>
            <a:off x="514954" y="3869631"/>
            <a:ext cx="2617396" cy="76802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EC9BE83-6110-1B49-BC41-9383531C9EB8}"/>
              </a:ext>
            </a:extLst>
          </p:cNvPr>
          <p:cNvSpPr txBox="1"/>
          <p:nvPr/>
        </p:nvSpPr>
        <p:spPr>
          <a:xfrm>
            <a:off x="512216" y="4001802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Journey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72BD6B-33EF-9840-9016-D62CA1086E81}"/>
              </a:ext>
            </a:extLst>
          </p:cNvPr>
          <p:cNvSpPr txBox="1"/>
          <p:nvPr/>
        </p:nvSpPr>
        <p:spPr>
          <a:xfrm>
            <a:off x="1009985" y="4007858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DD6F381-D1BA-8840-9985-C8F29CB8B5CB}"/>
              </a:ext>
            </a:extLst>
          </p:cNvPr>
          <p:cNvSpPr txBox="1"/>
          <p:nvPr/>
        </p:nvSpPr>
        <p:spPr>
          <a:xfrm>
            <a:off x="1547146" y="3992545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SMS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8BC65CA-4075-9D4D-8F8E-CAE962CDA7D6}"/>
              </a:ext>
            </a:extLst>
          </p:cNvPr>
          <p:cNvSpPr txBox="1"/>
          <p:nvPr/>
        </p:nvSpPr>
        <p:spPr>
          <a:xfrm>
            <a:off x="2185228" y="4002377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Mobile Push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B94E3713-5A92-9944-A413-4829AB1161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237455" y="4212602"/>
            <a:ext cx="254000" cy="1905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951C5BA1-999F-9747-85A6-5090B8D7238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2439906" y="4162416"/>
            <a:ext cx="266700" cy="3302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C9C08808-F4B4-E34C-9444-C33016DE649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1814105" y="4152584"/>
            <a:ext cx="254000" cy="3302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88F1522F-2C03-3E49-A1A9-AA9DA64F80D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703007" y="4206866"/>
            <a:ext cx="241300" cy="241300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E33A5E1-0468-F647-A3F2-BD729A875D7F}"/>
              </a:ext>
            </a:extLst>
          </p:cNvPr>
          <p:cNvCxnSpPr>
            <a:cxnSpLocks/>
          </p:cNvCxnSpPr>
          <p:nvPr/>
        </p:nvCxnSpPr>
        <p:spPr>
          <a:xfrm>
            <a:off x="3845768" y="1297858"/>
            <a:ext cx="0" cy="5134506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896E67F-3814-254D-9D69-5725654BD57F}"/>
              </a:ext>
            </a:extLst>
          </p:cNvPr>
          <p:cNvCxnSpPr>
            <a:cxnSpLocks/>
          </p:cNvCxnSpPr>
          <p:nvPr/>
        </p:nvCxnSpPr>
        <p:spPr>
          <a:xfrm>
            <a:off x="8450178" y="1289768"/>
            <a:ext cx="0" cy="5134506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32785FF-8CB6-6E4A-A392-DB8EA5EE0D2B}"/>
              </a:ext>
            </a:extLst>
          </p:cNvPr>
          <p:cNvGrpSpPr/>
          <p:nvPr/>
        </p:nvGrpSpPr>
        <p:grpSpPr>
          <a:xfrm>
            <a:off x="8590947" y="4652684"/>
            <a:ext cx="418704" cy="369332"/>
            <a:chOff x="8866244" y="3146401"/>
            <a:chExt cx="418704" cy="369332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6C36BAA-B49A-0B41-9A16-9733FADA3C7F}"/>
                </a:ext>
              </a:extLst>
            </p:cNvPr>
            <p:cNvSpPr/>
            <p:nvPr/>
          </p:nvSpPr>
          <p:spPr>
            <a:xfrm>
              <a:off x="8949562" y="3195233"/>
              <a:ext cx="265597" cy="271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rgbClr val="000000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A3EC9AA-74AE-9043-9627-8A5015729527}"/>
                </a:ext>
              </a:extLst>
            </p:cNvPr>
            <p:cNvSpPr/>
            <p:nvPr/>
          </p:nvSpPr>
          <p:spPr>
            <a:xfrm>
              <a:off x="8866244" y="31464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cs typeface="Salesforce Sans"/>
                </a:rPr>
                <a:t>12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1924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ECF9CD-F675-0943-A3CA-DE88C095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56" y="236751"/>
            <a:ext cx="11048829" cy="600278"/>
          </a:xfrm>
        </p:spPr>
        <p:txBody>
          <a:bodyPr/>
          <a:lstStyle/>
          <a:p>
            <a:r>
              <a:rPr lang="en-US" dirty="0" err="1"/>
              <a:t>AS+IS+Sitecore</a:t>
            </a:r>
            <a:r>
              <a:rPr lang="en-US" dirty="0"/>
              <a:t> Integration Overview</a:t>
            </a:r>
          </a:p>
        </p:txBody>
      </p:sp>
      <p:grpSp>
        <p:nvGrpSpPr>
          <p:cNvPr id="13" name="is">
            <a:extLst>
              <a:ext uri="{FF2B5EF4-FFF2-40B4-BE49-F238E27FC236}">
                <a16:creationId xmlns:a16="http://schemas.microsoft.com/office/drawing/2014/main" id="{95DB4913-5730-9143-9693-F6511A4E53AF}"/>
              </a:ext>
            </a:extLst>
          </p:cNvPr>
          <p:cNvGrpSpPr/>
          <p:nvPr/>
        </p:nvGrpSpPr>
        <p:grpSpPr>
          <a:xfrm>
            <a:off x="5070804" y="1319319"/>
            <a:ext cx="2706607" cy="477879"/>
            <a:chOff x="3848328" y="3672395"/>
            <a:chExt cx="2706607" cy="4778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0C58AF-0F4C-9141-8304-61B7DDEB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8328" y="3672395"/>
              <a:ext cx="680540" cy="4778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075F75-29FE-D646-862B-FF3DD2044C2B}"/>
                </a:ext>
              </a:extLst>
            </p:cNvPr>
            <p:cNvSpPr txBox="1"/>
            <p:nvPr/>
          </p:nvSpPr>
          <p:spPr>
            <a:xfrm>
              <a:off x="4528868" y="3711279"/>
              <a:ext cx="2026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chemeClr val="accent2"/>
                  </a:solidFill>
                  <a:latin typeface="Salesforce Sans"/>
                  <a:cs typeface="Salesforce Sans"/>
                </a:rPr>
                <a:t>interaction studio</a:t>
              </a:r>
            </a:p>
          </p:txBody>
        </p:sp>
      </p:grpSp>
      <p:grpSp>
        <p:nvGrpSpPr>
          <p:cNvPr id="16" name="dmp">
            <a:extLst>
              <a:ext uri="{FF2B5EF4-FFF2-40B4-BE49-F238E27FC236}">
                <a16:creationId xmlns:a16="http://schemas.microsoft.com/office/drawing/2014/main" id="{1BE3A26D-71EB-E84F-B691-0DB0C23ADC71}"/>
              </a:ext>
            </a:extLst>
          </p:cNvPr>
          <p:cNvGrpSpPr/>
          <p:nvPr/>
        </p:nvGrpSpPr>
        <p:grpSpPr>
          <a:xfrm>
            <a:off x="2403060" y="3178531"/>
            <a:ext cx="1339695" cy="477879"/>
            <a:chOff x="3848328" y="3672395"/>
            <a:chExt cx="1339695" cy="4778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83A975-7C09-D44F-96D6-F7B6ABB1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8328" y="3672395"/>
              <a:ext cx="680540" cy="4778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CB3AEA-DC42-6D4B-8C1C-F1F302C08121}"/>
                </a:ext>
              </a:extLst>
            </p:cNvPr>
            <p:cNvSpPr txBox="1"/>
            <p:nvPr/>
          </p:nvSpPr>
          <p:spPr>
            <a:xfrm>
              <a:off x="4528868" y="3711279"/>
              <a:ext cx="659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chemeClr val="accent2"/>
                  </a:solidFill>
                  <a:latin typeface="Salesforce Sans"/>
                  <a:cs typeface="Salesforce Sans"/>
                </a:rPr>
                <a:t>dmp</a:t>
              </a:r>
            </a:p>
          </p:txBody>
        </p:sp>
      </p:grpSp>
      <p:pic>
        <p:nvPicPr>
          <p:cNvPr id="23" name="sitecore">
            <a:extLst>
              <a:ext uri="{FF2B5EF4-FFF2-40B4-BE49-F238E27FC236}">
                <a16:creationId xmlns:a16="http://schemas.microsoft.com/office/drawing/2014/main" id="{81BE6FEF-D08A-8E40-A324-BE56D5E9E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43" t="37675" r="20629" b="37265"/>
          <a:stretch/>
        </p:blipFill>
        <p:spPr>
          <a:xfrm>
            <a:off x="8826452" y="3145895"/>
            <a:ext cx="2265575" cy="634409"/>
          </a:xfrm>
          <a:prstGeom prst="rect">
            <a:avLst/>
          </a:prstGeom>
        </p:spPr>
      </p:pic>
      <p:grpSp>
        <p:nvGrpSpPr>
          <p:cNvPr id="24" name="mc">
            <a:extLst>
              <a:ext uri="{FF2B5EF4-FFF2-40B4-BE49-F238E27FC236}">
                <a16:creationId xmlns:a16="http://schemas.microsoft.com/office/drawing/2014/main" id="{28BACE6E-88C3-1E43-8097-E72B9D81EEE9}"/>
              </a:ext>
            </a:extLst>
          </p:cNvPr>
          <p:cNvGrpSpPr/>
          <p:nvPr/>
        </p:nvGrpSpPr>
        <p:grpSpPr>
          <a:xfrm>
            <a:off x="5174831" y="5401382"/>
            <a:ext cx="2549963" cy="477879"/>
            <a:chOff x="3848328" y="3672395"/>
            <a:chExt cx="2549963" cy="47787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D0C286-6DA3-6D40-9F26-A8EC38673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8328" y="3672395"/>
              <a:ext cx="680540" cy="47787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DD706F-3E49-EE46-A868-0858053497DF}"/>
                </a:ext>
              </a:extLst>
            </p:cNvPr>
            <p:cNvSpPr txBox="1"/>
            <p:nvPr/>
          </p:nvSpPr>
          <p:spPr>
            <a:xfrm>
              <a:off x="4528868" y="3711279"/>
              <a:ext cx="1869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chemeClr val="accent2"/>
                  </a:solidFill>
                  <a:latin typeface="Salesforce Sans"/>
                  <a:cs typeface="Salesforce Sans"/>
                </a:rPr>
                <a:t>marketing cloud</a:t>
              </a:r>
            </a:p>
          </p:txBody>
        </p:sp>
      </p:grpSp>
      <p:cxnSp>
        <p:nvCxnSpPr>
          <p:cNvPr id="29" name="dmp/mc connector">
            <a:extLst>
              <a:ext uri="{FF2B5EF4-FFF2-40B4-BE49-F238E27FC236}">
                <a16:creationId xmlns:a16="http://schemas.microsoft.com/office/drawing/2014/main" id="{A5C81422-0D38-8843-857A-35C4EEE8BC6F}"/>
              </a:ext>
            </a:extLst>
          </p:cNvPr>
          <p:cNvCxnSpPr>
            <a:cxnSpLocks/>
            <a:stCxn id="17" idx="2"/>
            <a:endCxn id="25" idx="1"/>
          </p:cNvCxnSpPr>
          <p:nvPr/>
        </p:nvCxnSpPr>
        <p:spPr>
          <a:xfrm rot="16200000" flipH="1">
            <a:off x="2967123" y="3432615"/>
            <a:ext cx="1983912" cy="2431501"/>
          </a:xfrm>
          <a:prstGeom prst="bentConnector2">
            <a:avLst/>
          </a:prstGeom>
          <a:ln w="12700" cmpd="sng">
            <a:solidFill>
              <a:srgbClr val="2E396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mp/is connector">
            <a:extLst>
              <a:ext uri="{FF2B5EF4-FFF2-40B4-BE49-F238E27FC236}">
                <a16:creationId xmlns:a16="http://schemas.microsoft.com/office/drawing/2014/main" id="{D869F48E-FB94-DE4F-8C91-CF61112BA06B}"/>
              </a:ext>
            </a:extLst>
          </p:cNvPr>
          <p:cNvCxnSpPr>
            <a:cxnSpLocks/>
            <a:stCxn id="17" idx="0"/>
            <a:endCxn id="14" idx="1"/>
          </p:cNvCxnSpPr>
          <p:nvPr/>
        </p:nvCxnSpPr>
        <p:spPr>
          <a:xfrm rot="5400000" flipH="1" flipV="1">
            <a:off x="3096930" y="1204657"/>
            <a:ext cx="1620272" cy="2327474"/>
          </a:xfrm>
          <a:prstGeom prst="bentConnector2">
            <a:avLst/>
          </a:prstGeom>
          <a:ln w="12700" cmpd="sng">
            <a:solidFill>
              <a:srgbClr val="2E396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mc/is connector">
            <a:extLst>
              <a:ext uri="{FF2B5EF4-FFF2-40B4-BE49-F238E27FC236}">
                <a16:creationId xmlns:a16="http://schemas.microsoft.com/office/drawing/2014/main" id="{1706D44E-4FCC-9443-911D-A62E8C0253FB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6764378" y="1758313"/>
            <a:ext cx="25705" cy="3681953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itecore/is connector">
            <a:extLst>
              <a:ext uri="{FF2B5EF4-FFF2-40B4-BE49-F238E27FC236}">
                <a16:creationId xmlns:a16="http://schemas.microsoft.com/office/drawing/2014/main" id="{003C0E24-5006-694D-A842-96C6133F16FA}"/>
              </a:ext>
            </a:extLst>
          </p:cNvPr>
          <p:cNvCxnSpPr>
            <a:cxnSpLocks/>
            <a:stCxn id="15" idx="0"/>
            <a:endCxn id="23" idx="0"/>
          </p:cNvCxnSpPr>
          <p:nvPr/>
        </p:nvCxnSpPr>
        <p:spPr>
          <a:xfrm rot="16200000" flipH="1">
            <a:off x="7467962" y="654617"/>
            <a:ext cx="1787692" cy="3194862"/>
          </a:xfrm>
          <a:prstGeom prst="bentConnector3">
            <a:avLst>
              <a:gd name="adj1" fmla="val -12787"/>
            </a:avLst>
          </a:prstGeom>
          <a:ln w="12700" cmpd="sng">
            <a:solidFill>
              <a:srgbClr val="2E396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itecore/mc connector">
            <a:extLst>
              <a:ext uri="{FF2B5EF4-FFF2-40B4-BE49-F238E27FC236}">
                <a16:creationId xmlns:a16="http://schemas.microsoft.com/office/drawing/2014/main" id="{EBE39C9F-3C5C-844F-949A-53D3D619D115}"/>
              </a:ext>
            </a:extLst>
          </p:cNvPr>
          <p:cNvCxnSpPr>
            <a:cxnSpLocks/>
            <a:stCxn id="26" idx="2"/>
            <a:endCxn id="23" idx="2"/>
          </p:cNvCxnSpPr>
          <p:nvPr/>
        </p:nvCxnSpPr>
        <p:spPr>
          <a:xfrm rot="5400000" flipH="1" flipV="1">
            <a:off x="7344624" y="3225761"/>
            <a:ext cx="2060072" cy="3169157"/>
          </a:xfrm>
          <a:prstGeom prst="bentConnector3">
            <a:avLst>
              <a:gd name="adj1" fmla="val -11097"/>
            </a:avLst>
          </a:prstGeom>
          <a:ln w="12700" cmpd="sng">
            <a:solidFill>
              <a:srgbClr val="2E396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2">
            <a:extLst>
              <a:ext uri="{FF2B5EF4-FFF2-40B4-BE49-F238E27FC236}">
                <a16:creationId xmlns:a16="http://schemas.microsoft.com/office/drawing/2014/main" id="{35029185-A72C-FF41-93E3-36DDE233FB1B}"/>
              </a:ext>
            </a:extLst>
          </p:cNvPr>
          <p:cNvGrpSpPr/>
          <p:nvPr/>
        </p:nvGrpSpPr>
        <p:grpSpPr>
          <a:xfrm>
            <a:off x="2854720" y="4516120"/>
            <a:ext cx="1833871" cy="1043243"/>
            <a:chOff x="571501" y="1908024"/>
            <a:chExt cx="1833871" cy="1043243"/>
          </a:xfrm>
        </p:grpSpPr>
        <p:sp>
          <p:nvSpPr>
            <p:cNvPr id="57" name="Trailhead">
              <a:extLst>
                <a:ext uri="{FF2B5EF4-FFF2-40B4-BE49-F238E27FC236}">
                  <a16:creationId xmlns:a16="http://schemas.microsoft.com/office/drawing/2014/main" id="{B3DA5C9C-1AD8-8F44-8C85-F95FFDD5B120}"/>
                </a:ext>
              </a:extLst>
            </p:cNvPr>
            <p:cNvSpPr/>
            <p:nvPr/>
          </p:nvSpPr>
          <p:spPr>
            <a:xfrm>
              <a:off x="571501" y="2210592"/>
              <a:ext cx="1833871" cy="74067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Activate Marketing Cloud Audiences in DMP</a:t>
              </a:r>
            </a:p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Publish DMP segments to Marketing Cloud</a:t>
              </a:r>
            </a:p>
          </p:txBody>
        </p:sp>
        <p:sp>
          <p:nvSpPr>
            <p:cNvPr id="58" name="Trailhead">
              <a:extLst>
                <a:ext uri="{FF2B5EF4-FFF2-40B4-BE49-F238E27FC236}">
                  <a16:creationId xmlns:a16="http://schemas.microsoft.com/office/drawing/2014/main" id="{F91531EB-3F14-7042-BC08-9F64C9B29102}"/>
                </a:ext>
              </a:extLst>
            </p:cNvPr>
            <p:cNvSpPr/>
            <p:nvPr/>
          </p:nvSpPr>
          <p:spPr>
            <a:xfrm>
              <a:off x="939801" y="1937162"/>
              <a:ext cx="1347499" cy="1899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Audience Activation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14B4B5-3E3C-0E48-BCC2-C0813FC16D11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2</a:t>
              </a:r>
            </a:p>
          </p:txBody>
        </p:sp>
      </p:grpSp>
      <p:grpSp>
        <p:nvGrpSpPr>
          <p:cNvPr id="60" name="1">
            <a:extLst>
              <a:ext uri="{FF2B5EF4-FFF2-40B4-BE49-F238E27FC236}">
                <a16:creationId xmlns:a16="http://schemas.microsoft.com/office/drawing/2014/main" id="{5EE34B96-7034-EC49-88AB-FBE7F0AAD4A0}"/>
              </a:ext>
            </a:extLst>
          </p:cNvPr>
          <p:cNvGrpSpPr/>
          <p:nvPr/>
        </p:nvGrpSpPr>
        <p:grpSpPr>
          <a:xfrm>
            <a:off x="798046" y="4545258"/>
            <a:ext cx="1768446" cy="743675"/>
            <a:chOff x="590900" y="1860218"/>
            <a:chExt cx="1768446" cy="743675"/>
          </a:xfrm>
        </p:grpSpPr>
        <p:sp>
          <p:nvSpPr>
            <p:cNvPr id="61" name="Trailhead">
              <a:extLst>
                <a:ext uri="{FF2B5EF4-FFF2-40B4-BE49-F238E27FC236}">
                  <a16:creationId xmlns:a16="http://schemas.microsoft.com/office/drawing/2014/main" id="{F2C35EEA-20C6-1443-9C26-9048FCCE4F2D}"/>
                </a:ext>
              </a:extLst>
            </p:cNvPr>
            <p:cNvSpPr/>
            <p:nvPr/>
          </p:nvSpPr>
          <p:spPr>
            <a:xfrm>
              <a:off x="590900" y="2223188"/>
              <a:ext cx="1357027" cy="38070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1</a:t>
              </a:r>
              <a:r>
                <a:rPr lang="en-GB" sz="900" baseline="30000" dirty="0">
                  <a:solidFill>
                    <a:schemeClr val="accent2"/>
                  </a:solidFill>
                </a:rPr>
                <a:t>st</a:t>
              </a:r>
              <a:r>
                <a:rPr lang="en-GB" sz="900" dirty="0">
                  <a:solidFill>
                    <a:schemeClr val="accent2"/>
                  </a:solidFill>
                </a:rPr>
                <a:t> party user matching and behavior tracking</a:t>
              </a:r>
            </a:p>
          </p:txBody>
        </p:sp>
        <p:sp>
          <p:nvSpPr>
            <p:cNvPr id="62" name="Trailhead">
              <a:extLst>
                <a:ext uri="{FF2B5EF4-FFF2-40B4-BE49-F238E27FC236}">
                  <a16:creationId xmlns:a16="http://schemas.microsoft.com/office/drawing/2014/main" id="{A472A1A8-86C3-5D44-8CD9-1982654A154C}"/>
                </a:ext>
              </a:extLst>
            </p:cNvPr>
            <p:cNvSpPr/>
            <p:nvPr/>
          </p:nvSpPr>
          <p:spPr>
            <a:xfrm>
              <a:off x="939802" y="1860218"/>
              <a:ext cx="1419544" cy="3438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User Match &amp; Impression Tracking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1705CB5-6A7B-4C44-98AC-E81551668EDF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1</a:t>
              </a:r>
            </a:p>
          </p:txBody>
        </p:sp>
      </p:grpSp>
      <p:grpSp>
        <p:nvGrpSpPr>
          <p:cNvPr id="64" name="3">
            <a:extLst>
              <a:ext uri="{FF2B5EF4-FFF2-40B4-BE49-F238E27FC236}">
                <a16:creationId xmlns:a16="http://schemas.microsoft.com/office/drawing/2014/main" id="{EF66C657-5EDD-DE4A-8965-848FD8182E6D}"/>
              </a:ext>
            </a:extLst>
          </p:cNvPr>
          <p:cNvGrpSpPr/>
          <p:nvPr/>
        </p:nvGrpSpPr>
        <p:grpSpPr>
          <a:xfrm>
            <a:off x="1045745" y="1699622"/>
            <a:ext cx="1580406" cy="910615"/>
            <a:chOff x="571502" y="1860218"/>
            <a:chExt cx="1580406" cy="910615"/>
          </a:xfrm>
        </p:grpSpPr>
        <p:sp>
          <p:nvSpPr>
            <p:cNvPr id="65" name="Trailhead">
              <a:extLst>
                <a:ext uri="{FF2B5EF4-FFF2-40B4-BE49-F238E27FC236}">
                  <a16:creationId xmlns:a16="http://schemas.microsoft.com/office/drawing/2014/main" id="{A4509207-7787-D24B-90BB-B4A767FB5D2A}"/>
                </a:ext>
              </a:extLst>
            </p:cNvPr>
            <p:cNvSpPr/>
            <p:nvPr/>
          </p:nvSpPr>
          <p:spPr>
            <a:xfrm>
              <a:off x="571502" y="2210592"/>
              <a:ext cx="1580406" cy="560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Interaction Studio captures Salesforce DMP segments for enhanced personalization</a:t>
              </a:r>
            </a:p>
          </p:txBody>
        </p:sp>
        <p:sp>
          <p:nvSpPr>
            <p:cNvPr id="66" name="Trailhead">
              <a:extLst>
                <a:ext uri="{FF2B5EF4-FFF2-40B4-BE49-F238E27FC236}">
                  <a16:creationId xmlns:a16="http://schemas.microsoft.com/office/drawing/2014/main" id="{9435A132-2D9F-2C43-94A6-5D55F1CB2779}"/>
                </a:ext>
              </a:extLst>
            </p:cNvPr>
            <p:cNvSpPr/>
            <p:nvPr/>
          </p:nvSpPr>
          <p:spPr>
            <a:xfrm>
              <a:off x="939801" y="1860218"/>
              <a:ext cx="954285" cy="3438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DMP Segment Syncing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6AA2F75-8DC6-0C43-88EA-854A9D3692CA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3</a:t>
              </a:r>
            </a:p>
          </p:txBody>
        </p:sp>
      </p:grpSp>
      <p:grpSp>
        <p:nvGrpSpPr>
          <p:cNvPr id="68" name="4">
            <a:extLst>
              <a:ext uri="{FF2B5EF4-FFF2-40B4-BE49-F238E27FC236}">
                <a16:creationId xmlns:a16="http://schemas.microsoft.com/office/drawing/2014/main" id="{F28A6535-0C32-3644-9877-3B653DB0F2C4}"/>
              </a:ext>
            </a:extLst>
          </p:cNvPr>
          <p:cNvGrpSpPr/>
          <p:nvPr/>
        </p:nvGrpSpPr>
        <p:grpSpPr>
          <a:xfrm>
            <a:off x="2828835" y="1699168"/>
            <a:ext cx="1556316" cy="911513"/>
            <a:chOff x="571502" y="1860218"/>
            <a:chExt cx="1556316" cy="911513"/>
          </a:xfrm>
        </p:grpSpPr>
        <p:sp>
          <p:nvSpPr>
            <p:cNvPr id="69" name="Trailhead">
              <a:extLst>
                <a:ext uri="{FF2B5EF4-FFF2-40B4-BE49-F238E27FC236}">
                  <a16:creationId xmlns:a16="http://schemas.microsoft.com/office/drawing/2014/main" id="{090D16B5-1442-7A40-84E6-57AA5322F5E9}"/>
                </a:ext>
              </a:extLst>
            </p:cNvPr>
            <p:cNvSpPr/>
            <p:nvPr/>
          </p:nvSpPr>
          <p:spPr>
            <a:xfrm>
              <a:off x="571502" y="2210592"/>
              <a:ext cx="1491973" cy="561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Send events from customer engagement across channels to DMP</a:t>
              </a:r>
            </a:p>
          </p:txBody>
        </p:sp>
        <p:sp>
          <p:nvSpPr>
            <p:cNvPr id="70" name="Trailhead">
              <a:extLst>
                <a:ext uri="{FF2B5EF4-FFF2-40B4-BE49-F238E27FC236}">
                  <a16:creationId xmlns:a16="http://schemas.microsoft.com/office/drawing/2014/main" id="{EAEB6148-01E9-654D-A828-ECC7E40500C7}"/>
                </a:ext>
              </a:extLst>
            </p:cNvPr>
            <p:cNvSpPr/>
            <p:nvPr/>
          </p:nvSpPr>
          <p:spPr>
            <a:xfrm>
              <a:off x="939801" y="1860218"/>
              <a:ext cx="1188017" cy="3438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Interaction Studio Event Syncing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940933-E528-3148-8C90-508D0DF8D9CD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4</a:t>
              </a:r>
            </a:p>
          </p:txBody>
        </p:sp>
      </p:grpSp>
      <p:grpSp>
        <p:nvGrpSpPr>
          <p:cNvPr id="72" name="6">
            <a:extLst>
              <a:ext uri="{FF2B5EF4-FFF2-40B4-BE49-F238E27FC236}">
                <a16:creationId xmlns:a16="http://schemas.microsoft.com/office/drawing/2014/main" id="{0D55314C-CEF5-C949-A838-23EC5E85A90C}"/>
              </a:ext>
            </a:extLst>
          </p:cNvPr>
          <p:cNvGrpSpPr/>
          <p:nvPr/>
        </p:nvGrpSpPr>
        <p:grpSpPr>
          <a:xfrm>
            <a:off x="10037344" y="1383021"/>
            <a:ext cx="1394244" cy="1219749"/>
            <a:chOff x="571502" y="1783274"/>
            <a:chExt cx="1394244" cy="1219749"/>
          </a:xfrm>
        </p:grpSpPr>
        <p:sp>
          <p:nvSpPr>
            <p:cNvPr id="73" name="6">
              <a:extLst>
                <a:ext uri="{FF2B5EF4-FFF2-40B4-BE49-F238E27FC236}">
                  <a16:creationId xmlns:a16="http://schemas.microsoft.com/office/drawing/2014/main" id="{F1336876-6E66-214D-B471-1042D3BA4131}"/>
                </a:ext>
              </a:extLst>
            </p:cNvPr>
            <p:cNvSpPr/>
            <p:nvPr/>
          </p:nvSpPr>
          <p:spPr>
            <a:xfrm>
              <a:off x="571502" y="2262348"/>
              <a:ext cx="1394244" cy="74067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Reference Sitecore media in Next Best Action decisions from Interaction Studio</a:t>
              </a:r>
            </a:p>
          </p:txBody>
        </p:sp>
        <p:sp>
          <p:nvSpPr>
            <p:cNvPr id="74" name="Trailhead">
              <a:extLst>
                <a:ext uri="{FF2B5EF4-FFF2-40B4-BE49-F238E27FC236}">
                  <a16:creationId xmlns:a16="http://schemas.microsoft.com/office/drawing/2014/main" id="{0974D042-F4CA-3D41-B5AE-02C71EF9B1A3}"/>
                </a:ext>
              </a:extLst>
            </p:cNvPr>
            <p:cNvSpPr/>
            <p:nvPr/>
          </p:nvSpPr>
          <p:spPr>
            <a:xfrm>
              <a:off x="939802" y="1783274"/>
              <a:ext cx="711626" cy="4977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Sitecore Asset Reference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0286C8A-BC75-DC4E-835A-8F601DC7F72A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6</a:t>
              </a:r>
            </a:p>
          </p:txBody>
        </p:sp>
      </p:grpSp>
      <p:grpSp>
        <p:nvGrpSpPr>
          <p:cNvPr id="76" name="7">
            <a:extLst>
              <a:ext uri="{FF2B5EF4-FFF2-40B4-BE49-F238E27FC236}">
                <a16:creationId xmlns:a16="http://schemas.microsoft.com/office/drawing/2014/main" id="{4563BAED-EBDD-754B-B18D-B7D3E4C97E13}"/>
              </a:ext>
            </a:extLst>
          </p:cNvPr>
          <p:cNvGrpSpPr/>
          <p:nvPr/>
        </p:nvGrpSpPr>
        <p:grpSpPr>
          <a:xfrm>
            <a:off x="10073943" y="4374638"/>
            <a:ext cx="1702703" cy="1090152"/>
            <a:chOff x="571502" y="1860218"/>
            <a:chExt cx="1702703" cy="1090152"/>
          </a:xfrm>
        </p:grpSpPr>
        <p:sp>
          <p:nvSpPr>
            <p:cNvPr id="77" name="Trailhead">
              <a:extLst>
                <a:ext uri="{FF2B5EF4-FFF2-40B4-BE49-F238E27FC236}">
                  <a16:creationId xmlns:a16="http://schemas.microsoft.com/office/drawing/2014/main" id="{E9BA3EA8-CD15-2040-AAD9-B49E9A8EFC31}"/>
                </a:ext>
              </a:extLst>
            </p:cNvPr>
            <p:cNvSpPr/>
            <p:nvPr/>
          </p:nvSpPr>
          <p:spPr>
            <a:xfrm>
              <a:off x="571502" y="2210592"/>
              <a:ext cx="1702703" cy="7397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Makes images from the Sitecore media library available in Marketing Cloud for content reuse and channel messaging</a:t>
              </a:r>
            </a:p>
          </p:txBody>
        </p:sp>
        <p:sp>
          <p:nvSpPr>
            <p:cNvPr id="78" name="Trailhead">
              <a:extLst>
                <a:ext uri="{FF2B5EF4-FFF2-40B4-BE49-F238E27FC236}">
                  <a16:creationId xmlns:a16="http://schemas.microsoft.com/office/drawing/2014/main" id="{B2BF115E-683C-7B4C-AE2A-FF0E9819BDDA}"/>
                </a:ext>
              </a:extLst>
            </p:cNvPr>
            <p:cNvSpPr/>
            <p:nvPr/>
          </p:nvSpPr>
          <p:spPr>
            <a:xfrm>
              <a:off x="939802" y="1860218"/>
              <a:ext cx="1237876" cy="3438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Sitecore/Marketing Cloud Connector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37602C9-74BC-134A-98E7-94CDCA7CBAC3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7</a:t>
              </a:r>
            </a:p>
          </p:txBody>
        </p:sp>
      </p:grpSp>
      <p:grpSp>
        <p:nvGrpSpPr>
          <p:cNvPr id="80" name="5">
            <a:extLst>
              <a:ext uri="{FF2B5EF4-FFF2-40B4-BE49-F238E27FC236}">
                <a16:creationId xmlns:a16="http://schemas.microsoft.com/office/drawing/2014/main" id="{F4E19C36-6FFE-4D49-B196-9E6920C5C5F2}"/>
              </a:ext>
            </a:extLst>
          </p:cNvPr>
          <p:cNvGrpSpPr/>
          <p:nvPr/>
        </p:nvGrpSpPr>
        <p:grpSpPr>
          <a:xfrm>
            <a:off x="7023507" y="2693438"/>
            <a:ext cx="1569771" cy="1841971"/>
            <a:chOff x="593027" y="1783274"/>
            <a:chExt cx="1569771" cy="1841971"/>
          </a:xfrm>
        </p:grpSpPr>
        <p:sp>
          <p:nvSpPr>
            <p:cNvPr id="81" name="Trailhead">
              <a:extLst>
                <a:ext uri="{FF2B5EF4-FFF2-40B4-BE49-F238E27FC236}">
                  <a16:creationId xmlns:a16="http://schemas.microsoft.com/office/drawing/2014/main" id="{DABB35B3-75DD-CD49-BF3C-ED21904F6D47}"/>
                </a:ext>
              </a:extLst>
            </p:cNvPr>
            <p:cNvSpPr/>
            <p:nvPr/>
          </p:nvSpPr>
          <p:spPr>
            <a:xfrm>
              <a:off x="593027" y="2345961"/>
              <a:ext cx="1569771" cy="127928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Take action in Journey Builder (or any outbound channel based on up to the moment information</a:t>
              </a:r>
            </a:p>
            <a:p>
              <a:pPr marL="171450" indent="-171450">
                <a:lnSpc>
                  <a:spcPts val="1400"/>
                </a:lnSpc>
                <a:buFont typeface="Arial" panose="020B0604020202020204" pitchFamily="34" charset="0"/>
                <a:buChar char="•"/>
              </a:pPr>
              <a:r>
                <a:rPr lang="en-GB" sz="900" dirty="0">
                  <a:solidFill>
                    <a:schemeClr val="accent2"/>
                  </a:solidFill>
                </a:rPr>
                <a:t>Invoke Marketing Cloud channels or journey from in the moment behavior</a:t>
              </a:r>
            </a:p>
          </p:txBody>
        </p:sp>
        <p:sp>
          <p:nvSpPr>
            <p:cNvPr id="82" name="Trailhead">
              <a:extLst>
                <a:ext uri="{FF2B5EF4-FFF2-40B4-BE49-F238E27FC236}">
                  <a16:creationId xmlns:a16="http://schemas.microsoft.com/office/drawing/2014/main" id="{DE09F989-F1FF-1649-94E7-EEBBA208242B}"/>
                </a:ext>
              </a:extLst>
            </p:cNvPr>
            <p:cNvSpPr/>
            <p:nvPr/>
          </p:nvSpPr>
          <p:spPr>
            <a:xfrm>
              <a:off x="939801" y="1783274"/>
              <a:ext cx="988727" cy="4977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Intelligent Journey Orchestration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01BA1E-B4BC-1C4E-97C0-AD2CC484DEF4}"/>
                </a:ext>
              </a:extLst>
            </p:cNvPr>
            <p:cNvSpPr/>
            <p:nvPr/>
          </p:nvSpPr>
          <p:spPr>
            <a:xfrm>
              <a:off x="596901" y="1908024"/>
              <a:ext cx="288000" cy="2880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5</a:t>
              </a:r>
            </a:p>
          </p:txBody>
        </p:sp>
      </p:grpSp>
      <p:grpSp>
        <p:nvGrpSpPr>
          <p:cNvPr id="112" name="Customer Engagement">
            <a:extLst>
              <a:ext uri="{FF2B5EF4-FFF2-40B4-BE49-F238E27FC236}">
                <a16:creationId xmlns:a16="http://schemas.microsoft.com/office/drawing/2014/main" id="{E993495B-78EB-E546-A36D-21E6A317AFCE}"/>
              </a:ext>
            </a:extLst>
          </p:cNvPr>
          <p:cNvGrpSpPr/>
          <p:nvPr/>
        </p:nvGrpSpPr>
        <p:grpSpPr>
          <a:xfrm>
            <a:off x="5274016" y="2047752"/>
            <a:ext cx="1316445" cy="3138082"/>
            <a:chOff x="6637655" y="2005199"/>
            <a:chExt cx="1316445" cy="3138082"/>
          </a:xfrm>
        </p:grpSpPr>
        <p:grpSp>
          <p:nvGrpSpPr>
            <p:cNvPr id="96" name="Shape 13805">
              <a:extLst>
                <a:ext uri="{FF2B5EF4-FFF2-40B4-BE49-F238E27FC236}">
                  <a16:creationId xmlns:a16="http://schemas.microsoft.com/office/drawing/2014/main" id="{302DF285-014F-2742-B54C-844BC739B9CD}"/>
                </a:ext>
              </a:extLst>
            </p:cNvPr>
            <p:cNvGrpSpPr/>
            <p:nvPr/>
          </p:nvGrpSpPr>
          <p:grpSpPr>
            <a:xfrm>
              <a:off x="7244074" y="3578700"/>
              <a:ext cx="386588" cy="343633"/>
              <a:chOff x="2483" y="1008"/>
              <a:chExt cx="2700" cy="2400"/>
            </a:xfrm>
          </p:grpSpPr>
          <p:sp>
            <p:nvSpPr>
              <p:cNvPr id="97" name="Shape 13806">
                <a:extLst>
                  <a:ext uri="{FF2B5EF4-FFF2-40B4-BE49-F238E27FC236}">
                    <a16:creationId xmlns:a16="http://schemas.microsoft.com/office/drawing/2014/main" id="{BC4BF497-C8ED-0346-9BF3-EF6AE0CB7B1F}"/>
                  </a:ext>
                </a:extLst>
              </p:cNvPr>
              <p:cNvSpPr/>
              <p:nvPr/>
            </p:nvSpPr>
            <p:spPr>
              <a:xfrm>
                <a:off x="2483" y="1007"/>
                <a:ext cx="2700" cy="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7923" y="77134"/>
                    </a:moveTo>
                    <a:cubicBezTo>
                      <a:pt x="113460" y="68904"/>
                      <a:pt x="113460" y="68904"/>
                      <a:pt x="113460" y="68904"/>
                    </a:cubicBezTo>
                    <a:cubicBezTo>
                      <a:pt x="112525" y="67062"/>
                      <a:pt x="111591" y="65465"/>
                      <a:pt x="110865" y="64114"/>
                    </a:cubicBezTo>
                    <a:cubicBezTo>
                      <a:pt x="115017" y="57482"/>
                      <a:pt x="117508" y="49129"/>
                      <a:pt x="117508" y="40286"/>
                    </a:cubicBezTo>
                    <a:cubicBezTo>
                      <a:pt x="117508" y="18055"/>
                      <a:pt x="102249" y="0"/>
                      <a:pt x="83460" y="0"/>
                    </a:cubicBezTo>
                    <a:cubicBezTo>
                      <a:pt x="64671" y="0"/>
                      <a:pt x="49307" y="18055"/>
                      <a:pt x="49307" y="40286"/>
                    </a:cubicBezTo>
                    <a:cubicBezTo>
                      <a:pt x="49307" y="46182"/>
                      <a:pt x="50449" y="51709"/>
                      <a:pt x="52318" y="56867"/>
                    </a:cubicBezTo>
                    <a:cubicBezTo>
                      <a:pt x="50968" y="56622"/>
                      <a:pt x="49619" y="56499"/>
                      <a:pt x="48269" y="56499"/>
                    </a:cubicBezTo>
                    <a:cubicBezTo>
                      <a:pt x="43079" y="56499"/>
                      <a:pt x="38304" y="58219"/>
                      <a:pt x="34256" y="61166"/>
                    </a:cubicBezTo>
                    <a:cubicBezTo>
                      <a:pt x="34359" y="60307"/>
                      <a:pt x="34359" y="59447"/>
                      <a:pt x="34359" y="58710"/>
                    </a:cubicBezTo>
                    <a:cubicBezTo>
                      <a:pt x="34359" y="47410"/>
                      <a:pt x="26678" y="38321"/>
                      <a:pt x="17231" y="38321"/>
                    </a:cubicBezTo>
                    <a:cubicBezTo>
                      <a:pt x="7681" y="38321"/>
                      <a:pt x="0" y="47410"/>
                      <a:pt x="0" y="58710"/>
                    </a:cubicBezTo>
                    <a:cubicBezTo>
                      <a:pt x="0" y="69887"/>
                      <a:pt x="7681" y="78976"/>
                      <a:pt x="17231" y="78976"/>
                    </a:cubicBezTo>
                    <a:cubicBezTo>
                      <a:pt x="19204" y="78976"/>
                      <a:pt x="21176" y="78607"/>
                      <a:pt x="23044" y="77748"/>
                    </a:cubicBezTo>
                    <a:cubicBezTo>
                      <a:pt x="22110" y="80941"/>
                      <a:pt x="21591" y="84380"/>
                      <a:pt x="21591" y="87942"/>
                    </a:cubicBezTo>
                    <a:cubicBezTo>
                      <a:pt x="21591" y="95066"/>
                      <a:pt x="23667" y="101576"/>
                      <a:pt x="26989" y="106857"/>
                    </a:cubicBezTo>
                    <a:cubicBezTo>
                      <a:pt x="26678" y="107594"/>
                      <a:pt x="26159" y="108454"/>
                      <a:pt x="25743" y="109314"/>
                    </a:cubicBezTo>
                    <a:cubicBezTo>
                      <a:pt x="22422" y="115455"/>
                      <a:pt x="22422" y="115455"/>
                      <a:pt x="22422" y="115455"/>
                    </a:cubicBezTo>
                    <a:cubicBezTo>
                      <a:pt x="20865" y="118403"/>
                      <a:pt x="21799" y="120000"/>
                      <a:pt x="24602" y="119017"/>
                    </a:cubicBezTo>
                    <a:cubicBezTo>
                      <a:pt x="35190" y="115332"/>
                      <a:pt x="35190" y="115332"/>
                      <a:pt x="35190" y="115332"/>
                    </a:cubicBezTo>
                    <a:cubicBezTo>
                      <a:pt x="39031" y="117911"/>
                      <a:pt x="43494" y="119385"/>
                      <a:pt x="48269" y="119385"/>
                    </a:cubicBezTo>
                    <a:cubicBezTo>
                      <a:pt x="62906" y="119385"/>
                      <a:pt x="74844" y="105261"/>
                      <a:pt x="74844" y="87942"/>
                    </a:cubicBezTo>
                    <a:cubicBezTo>
                      <a:pt x="74844" y="84749"/>
                      <a:pt x="74429" y="81801"/>
                      <a:pt x="73702" y="78976"/>
                    </a:cubicBezTo>
                    <a:cubicBezTo>
                      <a:pt x="76816" y="80081"/>
                      <a:pt x="80034" y="80573"/>
                      <a:pt x="83460" y="80573"/>
                    </a:cubicBezTo>
                    <a:cubicBezTo>
                      <a:pt x="88961" y="80573"/>
                      <a:pt x="94152" y="79099"/>
                      <a:pt x="98823" y="76274"/>
                    </a:cubicBezTo>
                    <a:cubicBezTo>
                      <a:pt x="99031" y="76274"/>
                      <a:pt x="99238" y="76397"/>
                      <a:pt x="99446" y="76519"/>
                    </a:cubicBezTo>
                    <a:cubicBezTo>
                      <a:pt x="114913" y="81801"/>
                      <a:pt x="114913" y="81801"/>
                      <a:pt x="114913" y="81801"/>
                    </a:cubicBezTo>
                    <a:cubicBezTo>
                      <a:pt x="118650" y="83152"/>
                      <a:pt x="120000" y="81064"/>
                      <a:pt x="117923" y="77134"/>
                    </a:cubicBezTo>
                    <a:close/>
                    <a:moveTo>
                      <a:pt x="48269" y="109314"/>
                    </a:moveTo>
                    <a:cubicBezTo>
                      <a:pt x="38304" y="109314"/>
                      <a:pt x="30207" y="99733"/>
                      <a:pt x="30207" y="87942"/>
                    </a:cubicBezTo>
                    <a:cubicBezTo>
                      <a:pt x="30207" y="76151"/>
                      <a:pt x="38304" y="66571"/>
                      <a:pt x="48269" y="66571"/>
                    </a:cubicBezTo>
                    <a:cubicBezTo>
                      <a:pt x="58235" y="66571"/>
                      <a:pt x="66332" y="76151"/>
                      <a:pt x="66332" y="87942"/>
                    </a:cubicBezTo>
                    <a:cubicBezTo>
                      <a:pt x="66332" y="99733"/>
                      <a:pt x="58235" y="109314"/>
                      <a:pt x="48269" y="109314"/>
                    </a:cubicBezTo>
                    <a:close/>
                    <a:moveTo>
                      <a:pt x="83460" y="70501"/>
                    </a:moveTo>
                    <a:cubicBezTo>
                      <a:pt x="69342" y="70501"/>
                      <a:pt x="57820" y="56990"/>
                      <a:pt x="57820" y="40286"/>
                    </a:cubicBezTo>
                    <a:cubicBezTo>
                      <a:pt x="57820" y="23582"/>
                      <a:pt x="69342" y="10071"/>
                      <a:pt x="83460" y="10071"/>
                    </a:cubicBezTo>
                    <a:cubicBezTo>
                      <a:pt x="97474" y="10071"/>
                      <a:pt x="108996" y="23582"/>
                      <a:pt x="108996" y="40286"/>
                    </a:cubicBezTo>
                    <a:cubicBezTo>
                      <a:pt x="108996" y="56990"/>
                      <a:pt x="97474" y="70501"/>
                      <a:pt x="83460" y="705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>
                  <a:sym typeface="Arial"/>
                </a:endParaRPr>
              </a:p>
            </p:txBody>
          </p:sp>
          <p:sp>
            <p:nvSpPr>
              <p:cNvPr id="98" name="Shape 13807">
                <a:extLst>
                  <a:ext uri="{FF2B5EF4-FFF2-40B4-BE49-F238E27FC236}">
                    <a16:creationId xmlns:a16="http://schemas.microsoft.com/office/drawing/2014/main" id="{6F22354B-CCD8-D24A-8EFA-0AB0C5ED4CDE}"/>
                  </a:ext>
                </a:extLst>
              </p:cNvPr>
              <p:cNvSpPr/>
              <p:nvPr/>
            </p:nvSpPr>
            <p:spPr>
              <a:xfrm>
                <a:off x="4184" y="1368"/>
                <a:ext cx="300" cy="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631" y="19090"/>
                    </a:moveTo>
                    <a:cubicBezTo>
                      <a:pt x="98947" y="19090"/>
                      <a:pt x="105964" y="19772"/>
                      <a:pt x="112982" y="20454"/>
                    </a:cubicBezTo>
                    <a:cubicBezTo>
                      <a:pt x="120000" y="2386"/>
                      <a:pt x="120000" y="2386"/>
                      <a:pt x="120000" y="2386"/>
                    </a:cubicBezTo>
                    <a:cubicBezTo>
                      <a:pt x="110877" y="681"/>
                      <a:pt x="95438" y="0"/>
                      <a:pt x="73684" y="0"/>
                    </a:cubicBezTo>
                    <a:cubicBezTo>
                      <a:pt x="56842" y="0"/>
                      <a:pt x="43508" y="3068"/>
                      <a:pt x="34385" y="8863"/>
                    </a:cubicBezTo>
                    <a:cubicBezTo>
                      <a:pt x="28771" y="12613"/>
                      <a:pt x="25964" y="18750"/>
                      <a:pt x="25964" y="27613"/>
                    </a:cubicBezTo>
                    <a:cubicBezTo>
                      <a:pt x="25964" y="39886"/>
                      <a:pt x="25964" y="39886"/>
                      <a:pt x="25964" y="39886"/>
                    </a:cubicBezTo>
                    <a:cubicBezTo>
                      <a:pt x="0" y="39886"/>
                      <a:pt x="0" y="39886"/>
                      <a:pt x="0" y="39886"/>
                    </a:cubicBezTo>
                    <a:cubicBezTo>
                      <a:pt x="0" y="57613"/>
                      <a:pt x="0" y="57613"/>
                      <a:pt x="0" y="57613"/>
                    </a:cubicBezTo>
                    <a:cubicBezTo>
                      <a:pt x="25964" y="57613"/>
                      <a:pt x="25964" y="57613"/>
                      <a:pt x="25964" y="57613"/>
                    </a:cubicBezTo>
                    <a:cubicBezTo>
                      <a:pt x="25964" y="120000"/>
                      <a:pt x="25964" y="120000"/>
                      <a:pt x="25964" y="120000"/>
                    </a:cubicBezTo>
                    <a:cubicBezTo>
                      <a:pt x="73684" y="120000"/>
                      <a:pt x="73684" y="120000"/>
                      <a:pt x="73684" y="120000"/>
                    </a:cubicBezTo>
                    <a:cubicBezTo>
                      <a:pt x="73684" y="57613"/>
                      <a:pt x="73684" y="57613"/>
                      <a:pt x="73684" y="57613"/>
                    </a:cubicBezTo>
                    <a:cubicBezTo>
                      <a:pt x="112280" y="57613"/>
                      <a:pt x="112280" y="57613"/>
                      <a:pt x="112280" y="57613"/>
                    </a:cubicBezTo>
                    <a:cubicBezTo>
                      <a:pt x="114385" y="39886"/>
                      <a:pt x="114385" y="39886"/>
                      <a:pt x="114385" y="39886"/>
                    </a:cubicBezTo>
                    <a:cubicBezTo>
                      <a:pt x="73684" y="39886"/>
                      <a:pt x="73684" y="39886"/>
                      <a:pt x="73684" y="39886"/>
                    </a:cubicBezTo>
                    <a:cubicBezTo>
                      <a:pt x="73684" y="25568"/>
                      <a:pt x="73684" y="25568"/>
                      <a:pt x="73684" y="25568"/>
                    </a:cubicBezTo>
                    <a:cubicBezTo>
                      <a:pt x="73684" y="21136"/>
                      <a:pt x="80000" y="19090"/>
                      <a:pt x="92631" y="19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>
                  <a:sym typeface="Arial"/>
                </a:endParaRPr>
              </a:p>
            </p:txBody>
          </p:sp>
          <p:sp>
            <p:nvSpPr>
              <p:cNvPr id="99" name="Shape 13808">
                <a:extLst>
                  <a:ext uri="{FF2B5EF4-FFF2-40B4-BE49-F238E27FC236}">
                    <a16:creationId xmlns:a16="http://schemas.microsoft.com/office/drawing/2014/main" id="{3EA84820-E1E9-EA45-AC9E-59E539A20CA0}"/>
                  </a:ext>
                </a:extLst>
              </p:cNvPr>
              <p:cNvSpPr/>
              <p:nvPr/>
            </p:nvSpPr>
            <p:spPr>
              <a:xfrm>
                <a:off x="3335" y="2485"/>
                <a:ext cx="600" cy="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855" y="1935"/>
                    </a:moveTo>
                    <a:cubicBezTo>
                      <a:pt x="112139" y="5806"/>
                      <a:pt x="106899" y="8387"/>
                      <a:pt x="101135" y="9677"/>
                    </a:cubicBezTo>
                    <a:cubicBezTo>
                      <a:pt x="96419" y="3870"/>
                      <a:pt x="90131" y="0"/>
                      <a:pt x="83318" y="0"/>
                    </a:cubicBezTo>
                    <a:cubicBezTo>
                      <a:pt x="69694" y="0"/>
                      <a:pt x="58689" y="13548"/>
                      <a:pt x="58689" y="30322"/>
                    </a:cubicBezTo>
                    <a:cubicBezTo>
                      <a:pt x="58689" y="32258"/>
                      <a:pt x="58689" y="34838"/>
                      <a:pt x="59213" y="36774"/>
                    </a:cubicBezTo>
                    <a:cubicBezTo>
                      <a:pt x="38777" y="35483"/>
                      <a:pt x="20960" y="23870"/>
                      <a:pt x="8384" y="5161"/>
                    </a:cubicBezTo>
                    <a:cubicBezTo>
                      <a:pt x="6288" y="9677"/>
                      <a:pt x="5240" y="14838"/>
                      <a:pt x="5240" y="20645"/>
                    </a:cubicBezTo>
                    <a:cubicBezTo>
                      <a:pt x="5240" y="30967"/>
                      <a:pt x="9432" y="40645"/>
                      <a:pt x="16244" y="45806"/>
                    </a:cubicBezTo>
                    <a:cubicBezTo>
                      <a:pt x="12052" y="45806"/>
                      <a:pt x="8384" y="44516"/>
                      <a:pt x="5240" y="41935"/>
                    </a:cubicBezTo>
                    <a:cubicBezTo>
                      <a:pt x="5240" y="42580"/>
                      <a:pt x="5240" y="42580"/>
                      <a:pt x="5240" y="42580"/>
                    </a:cubicBezTo>
                    <a:cubicBezTo>
                      <a:pt x="5240" y="56774"/>
                      <a:pt x="13624" y="69032"/>
                      <a:pt x="24628" y="72258"/>
                    </a:cubicBezTo>
                    <a:cubicBezTo>
                      <a:pt x="22532" y="72903"/>
                      <a:pt x="20436" y="72903"/>
                      <a:pt x="18340" y="72903"/>
                    </a:cubicBezTo>
                    <a:cubicBezTo>
                      <a:pt x="16768" y="72903"/>
                      <a:pt x="15196" y="72903"/>
                      <a:pt x="13624" y="72258"/>
                    </a:cubicBezTo>
                    <a:cubicBezTo>
                      <a:pt x="16768" y="84516"/>
                      <a:pt x="25676" y="93548"/>
                      <a:pt x="36681" y="93548"/>
                    </a:cubicBezTo>
                    <a:cubicBezTo>
                      <a:pt x="28296" y="101935"/>
                      <a:pt x="17816" y="106451"/>
                      <a:pt x="6288" y="106451"/>
                    </a:cubicBezTo>
                    <a:cubicBezTo>
                      <a:pt x="4192" y="106451"/>
                      <a:pt x="2096" y="106451"/>
                      <a:pt x="0" y="105806"/>
                    </a:cubicBezTo>
                    <a:cubicBezTo>
                      <a:pt x="11004" y="114838"/>
                      <a:pt x="24104" y="120000"/>
                      <a:pt x="37729" y="120000"/>
                    </a:cubicBezTo>
                    <a:cubicBezTo>
                      <a:pt x="83318" y="120000"/>
                      <a:pt x="107947" y="73548"/>
                      <a:pt x="107947" y="33548"/>
                    </a:cubicBezTo>
                    <a:cubicBezTo>
                      <a:pt x="107947" y="32258"/>
                      <a:pt x="107947" y="30967"/>
                      <a:pt x="107947" y="29677"/>
                    </a:cubicBezTo>
                    <a:cubicBezTo>
                      <a:pt x="112663" y="25161"/>
                      <a:pt x="116855" y="20000"/>
                      <a:pt x="119999" y="14193"/>
                    </a:cubicBezTo>
                    <a:cubicBezTo>
                      <a:pt x="115283" y="16774"/>
                      <a:pt x="110567" y="18064"/>
                      <a:pt x="105851" y="18709"/>
                    </a:cubicBezTo>
                    <a:cubicBezTo>
                      <a:pt x="111091" y="14838"/>
                      <a:pt x="114759" y="9032"/>
                      <a:pt x="116855" y="19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>
                  <a:sym typeface="Arial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31BC5E-ABB7-A74D-B131-87EA4F6B00C7}"/>
                </a:ext>
              </a:extLst>
            </p:cNvPr>
            <p:cNvSpPr txBox="1"/>
            <p:nvPr/>
          </p:nvSpPr>
          <p:spPr>
            <a:xfrm rot="5400000">
              <a:off x="5589334" y="3610952"/>
              <a:ext cx="2435107" cy="338466"/>
            </a:xfrm>
            <a:prstGeom prst="rect">
              <a:avLst/>
            </a:prstGeom>
            <a:noFill/>
            <a:scene3d>
              <a:camera prst="orthographicFront">
                <a:rot lat="0" lon="0" rev="10799999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00"/>
                </a:spcBef>
                <a:spcAft>
                  <a:spcPts val="800"/>
                </a:spcAft>
              </a:pPr>
              <a:r>
                <a:rPr lang="en-US" sz="1600" kern="0" dirty="0">
                  <a:ea typeface="Arial"/>
                  <a:cs typeface="Salesforce Sans"/>
                  <a:sym typeface="Arial"/>
                </a:rPr>
                <a:t>Customer Engagement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98A6B82-7EE2-C942-868A-AF2BB02C4372}"/>
                </a:ext>
              </a:extLst>
            </p:cNvPr>
            <p:cNvSpPr txBox="1"/>
            <p:nvPr/>
          </p:nvSpPr>
          <p:spPr>
            <a:xfrm>
              <a:off x="7040096" y="4886803"/>
              <a:ext cx="881745" cy="256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  <a:spcAft>
                  <a:spcPts val="800"/>
                </a:spcAft>
              </a:pPr>
              <a:r>
                <a:rPr lang="en-US" sz="1067" b="1" kern="0" dirty="0">
                  <a:solidFill>
                    <a:srgbClr val="7C868D">
                      <a:lumMod val="75000"/>
                    </a:srgbClr>
                  </a:solidFill>
                  <a:ea typeface="Arial"/>
                  <a:cs typeface="Salesforce Sans"/>
                  <a:sym typeface="Arial"/>
                </a:rPr>
                <a:t>Channels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887C2B2-3370-FE48-AF20-59BBEE8803CE}"/>
                </a:ext>
              </a:extLst>
            </p:cNvPr>
            <p:cNvGrpSpPr/>
            <p:nvPr/>
          </p:nvGrpSpPr>
          <p:grpSpPr>
            <a:xfrm>
              <a:off x="7270415" y="4520087"/>
              <a:ext cx="380708" cy="305088"/>
              <a:chOff x="10954399" y="4479548"/>
              <a:chExt cx="635683" cy="511040"/>
            </a:xfrm>
          </p:grpSpPr>
          <p:sp>
            <p:nvSpPr>
              <p:cNvPr id="103" name="Freeform 1073">
                <a:extLst>
                  <a:ext uri="{FF2B5EF4-FFF2-40B4-BE49-F238E27FC236}">
                    <a16:creationId xmlns:a16="http://schemas.microsoft.com/office/drawing/2014/main" id="{37947CC5-080B-4E4E-B338-84271A026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4399" y="4479548"/>
                <a:ext cx="635683" cy="461183"/>
              </a:xfrm>
              <a:custGeom>
                <a:avLst/>
                <a:gdLst>
                  <a:gd name="T0" fmla="*/ 157 w 223"/>
                  <a:gd name="T1" fmla="*/ 145 h 163"/>
                  <a:gd name="T2" fmla="*/ 157 w 223"/>
                  <a:gd name="T3" fmla="*/ 145 h 163"/>
                  <a:gd name="T4" fmla="*/ 20 w 223"/>
                  <a:gd name="T5" fmla="*/ 145 h 163"/>
                  <a:gd name="T6" fmla="*/ 20 w 223"/>
                  <a:gd name="T7" fmla="*/ 43 h 163"/>
                  <a:gd name="T8" fmla="*/ 204 w 223"/>
                  <a:gd name="T9" fmla="*/ 43 h 163"/>
                  <a:gd name="T10" fmla="*/ 204 w 223"/>
                  <a:gd name="T11" fmla="*/ 117 h 163"/>
                  <a:gd name="T12" fmla="*/ 222 w 223"/>
                  <a:gd name="T13" fmla="*/ 135 h 163"/>
                  <a:gd name="T14" fmla="*/ 222 w 223"/>
                  <a:gd name="T15" fmla="*/ 45 h 163"/>
                  <a:gd name="T16" fmla="*/ 222 w 223"/>
                  <a:gd name="T17" fmla="*/ 19 h 163"/>
                  <a:gd name="T18" fmla="*/ 205 w 223"/>
                  <a:gd name="T19" fmla="*/ 0 h 163"/>
                  <a:gd name="T20" fmla="*/ 18 w 223"/>
                  <a:gd name="T21" fmla="*/ 0 h 163"/>
                  <a:gd name="T22" fmla="*/ 0 w 223"/>
                  <a:gd name="T23" fmla="*/ 19 h 163"/>
                  <a:gd name="T24" fmla="*/ 0 w 223"/>
                  <a:gd name="T25" fmla="*/ 45 h 163"/>
                  <a:gd name="T26" fmla="*/ 0 w 223"/>
                  <a:gd name="T27" fmla="*/ 146 h 163"/>
                  <a:gd name="T28" fmla="*/ 18 w 223"/>
                  <a:gd name="T29" fmla="*/ 162 h 163"/>
                  <a:gd name="T30" fmla="*/ 157 w 223"/>
                  <a:gd name="T31" fmla="*/ 162 h 163"/>
                  <a:gd name="T32" fmla="*/ 157 w 223"/>
                  <a:gd name="T33" fmla="*/ 145 h 163"/>
                  <a:gd name="T34" fmla="*/ 95 w 223"/>
                  <a:gd name="T35" fmla="*/ 13 h 163"/>
                  <a:gd name="T36" fmla="*/ 95 w 223"/>
                  <a:gd name="T37" fmla="*/ 13 h 163"/>
                  <a:gd name="T38" fmla="*/ 105 w 223"/>
                  <a:gd name="T39" fmla="*/ 22 h 163"/>
                  <a:gd name="T40" fmla="*/ 95 w 223"/>
                  <a:gd name="T41" fmla="*/ 32 h 163"/>
                  <a:gd name="T42" fmla="*/ 85 w 223"/>
                  <a:gd name="T43" fmla="*/ 22 h 163"/>
                  <a:gd name="T44" fmla="*/ 95 w 223"/>
                  <a:gd name="T45" fmla="*/ 13 h 163"/>
                  <a:gd name="T46" fmla="*/ 60 w 223"/>
                  <a:gd name="T47" fmla="*/ 13 h 163"/>
                  <a:gd name="T48" fmla="*/ 60 w 223"/>
                  <a:gd name="T49" fmla="*/ 13 h 163"/>
                  <a:gd name="T50" fmla="*/ 70 w 223"/>
                  <a:gd name="T51" fmla="*/ 22 h 163"/>
                  <a:gd name="T52" fmla="*/ 60 w 223"/>
                  <a:gd name="T53" fmla="*/ 32 h 163"/>
                  <a:gd name="T54" fmla="*/ 51 w 223"/>
                  <a:gd name="T55" fmla="*/ 22 h 163"/>
                  <a:gd name="T56" fmla="*/ 60 w 223"/>
                  <a:gd name="T57" fmla="*/ 13 h 163"/>
                  <a:gd name="T58" fmla="*/ 16 w 223"/>
                  <a:gd name="T59" fmla="*/ 22 h 163"/>
                  <a:gd name="T60" fmla="*/ 16 w 223"/>
                  <a:gd name="T61" fmla="*/ 22 h 163"/>
                  <a:gd name="T62" fmla="*/ 26 w 223"/>
                  <a:gd name="T63" fmla="*/ 13 h 163"/>
                  <a:gd name="T64" fmla="*/ 37 w 223"/>
                  <a:gd name="T65" fmla="*/ 22 h 163"/>
                  <a:gd name="T66" fmla="*/ 26 w 223"/>
                  <a:gd name="T67" fmla="*/ 32 h 163"/>
                  <a:gd name="T68" fmla="*/ 16 w 223"/>
                  <a:gd name="T69" fmla="*/ 2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3" h="163">
                    <a:moveTo>
                      <a:pt x="157" y="145"/>
                    </a:moveTo>
                    <a:lnTo>
                      <a:pt x="157" y="145"/>
                    </a:lnTo>
                    <a:cubicBezTo>
                      <a:pt x="20" y="145"/>
                      <a:pt x="20" y="145"/>
                      <a:pt x="20" y="14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4" y="43"/>
                      <a:pt x="204" y="43"/>
                      <a:pt x="204" y="43"/>
                    </a:cubicBezTo>
                    <a:cubicBezTo>
                      <a:pt x="204" y="117"/>
                      <a:pt x="204" y="117"/>
                      <a:pt x="204" y="117"/>
                    </a:cubicBezTo>
                    <a:cubicBezTo>
                      <a:pt x="222" y="135"/>
                      <a:pt x="222" y="135"/>
                      <a:pt x="222" y="135"/>
                    </a:cubicBezTo>
                    <a:cubicBezTo>
                      <a:pt x="222" y="45"/>
                      <a:pt x="222" y="45"/>
                      <a:pt x="222" y="45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2" y="9"/>
                      <a:pt x="215" y="0"/>
                      <a:pt x="20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56"/>
                      <a:pt x="8" y="162"/>
                      <a:pt x="18" y="162"/>
                    </a:cubicBezTo>
                    <a:cubicBezTo>
                      <a:pt x="157" y="162"/>
                      <a:pt x="157" y="162"/>
                      <a:pt x="157" y="162"/>
                    </a:cubicBezTo>
                    <a:lnTo>
                      <a:pt x="157" y="145"/>
                    </a:lnTo>
                    <a:close/>
                    <a:moveTo>
                      <a:pt x="95" y="13"/>
                    </a:moveTo>
                    <a:lnTo>
                      <a:pt x="95" y="13"/>
                    </a:lnTo>
                    <a:cubicBezTo>
                      <a:pt x="101" y="13"/>
                      <a:pt x="105" y="18"/>
                      <a:pt x="105" y="22"/>
                    </a:cubicBezTo>
                    <a:cubicBezTo>
                      <a:pt x="105" y="29"/>
                      <a:pt x="101" y="32"/>
                      <a:pt x="95" y="32"/>
                    </a:cubicBezTo>
                    <a:cubicBezTo>
                      <a:pt x="89" y="32"/>
                      <a:pt x="85" y="29"/>
                      <a:pt x="85" y="22"/>
                    </a:cubicBezTo>
                    <a:cubicBezTo>
                      <a:pt x="85" y="18"/>
                      <a:pt x="89" y="13"/>
                      <a:pt x="95" y="13"/>
                    </a:cubicBezTo>
                    <a:close/>
                    <a:moveTo>
                      <a:pt x="60" y="13"/>
                    </a:moveTo>
                    <a:lnTo>
                      <a:pt x="60" y="13"/>
                    </a:lnTo>
                    <a:cubicBezTo>
                      <a:pt x="67" y="13"/>
                      <a:pt x="70" y="18"/>
                      <a:pt x="70" y="22"/>
                    </a:cubicBezTo>
                    <a:cubicBezTo>
                      <a:pt x="70" y="29"/>
                      <a:pt x="67" y="32"/>
                      <a:pt x="60" y="32"/>
                    </a:cubicBezTo>
                    <a:cubicBezTo>
                      <a:pt x="54" y="32"/>
                      <a:pt x="51" y="29"/>
                      <a:pt x="51" y="22"/>
                    </a:cubicBezTo>
                    <a:cubicBezTo>
                      <a:pt x="51" y="18"/>
                      <a:pt x="54" y="13"/>
                      <a:pt x="60" y="13"/>
                    </a:cubicBezTo>
                    <a:close/>
                    <a:moveTo>
                      <a:pt x="16" y="22"/>
                    </a:moveTo>
                    <a:lnTo>
                      <a:pt x="16" y="22"/>
                    </a:lnTo>
                    <a:cubicBezTo>
                      <a:pt x="16" y="18"/>
                      <a:pt x="21" y="13"/>
                      <a:pt x="26" y="13"/>
                    </a:cubicBezTo>
                    <a:cubicBezTo>
                      <a:pt x="32" y="13"/>
                      <a:pt x="37" y="18"/>
                      <a:pt x="37" y="22"/>
                    </a:cubicBezTo>
                    <a:cubicBezTo>
                      <a:pt x="37" y="29"/>
                      <a:pt x="32" y="32"/>
                      <a:pt x="26" y="32"/>
                    </a:cubicBezTo>
                    <a:cubicBezTo>
                      <a:pt x="21" y="32"/>
                      <a:pt x="16" y="29"/>
                      <a:pt x="16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Freeform 1074">
                <a:extLst>
                  <a:ext uri="{FF2B5EF4-FFF2-40B4-BE49-F238E27FC236}">
                    <a16:creationId xmlns:a16="http://schemas.microsoft.com/office/drawing/2014/main" id="{F51602AC-2FDE-EE46-B77B-1B447CE54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0510" y="4766231"/>
                <a:ext cx="137103" cy="224357"/>
              </a:xfrm>
              <a:custGeom>
                <a:avLst/>
                <a:gdLst>
                  <a:gd name="T0" fmla="*/ 0 w 50"/>
                  <a:gd name="T1" fmla="*/ 0 h 81"/>
                  <a:gd name="T2" fmla="*/ 0 w 50"/>
                  <a:gd name="T3" fmla="*/ 68 h 81"/>
                  <a:gd name="T4" fmla="*/ 17 w 50"/>
                  <a:gd name="T5" fmla="*/ 57 h 81"/>
                  <a:gd name="T6" fmla="*/ 26 w 50"/>
                  <a:gd name="T7" fmla="*/ 80 h 81"/>
                  <a:gd name="T8" fmla="*/ 40 w 50"/>
                  <a:gd name="T9" fmla="*/ 75 h 81"/>
                  <a:gd name="T10" fmla="*/ 29 w 50"/>
                  <a:gd name="T11" fmla="*/ 50 h 81"/>
                  <a:gd name="T12" fmla="*/ 49 w 50"/>
                  <a:gd name="T13" fmla="*/ 45 h 81"/>
                  <a:gd name="T14" fmla="*/ 0 w 50"/>
                  <a:gd name="T1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81">
                    <a:moveTo>
                      <a:pt x="0" y="0"/>
                    </a:moveTo>
                    <a:lnTo>
                      <a:pt x="0" y="68"/>
                    </a:lnTo>
                    <a:lnTo>
                      <a:pt x="17" y="57"/>
                    </a:lnTo>
                    <a:lnTo>
                      <a:pt x="26" y="80"/>
                    </a:lnTo>
                    <a:lnTo>
                      <a:pt x="40" y="75"/>
                    </a:lnTo>
                    <a:lnTo>
                      <a:pt x="29" y="50"/>
                    </a:lnTo>
                    <a:lnTo>
                      <a:pt x="49" y="4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5" name="Freeform 1039">
              <a:extLst>
                <a:ext uri="{FF2B5EF4-FFF2-40B4-BE49-F238E27FC236}">
                  <a16:creationId xmlns:a16="http://schemas.microsoft.com/office/drawing/2014/main" id="{AF3FDB66-14BD-F042-86FB-FD6039C73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815" y="2803429"/>
              <a:ext cx="239908" cy="332548"/>
            </a:xfrm>
            <a:custGeom>
              <a:avLst/>
              <a:gdLst>
                <a:gd name="T0" fmla="*/ 109 w 124"/>
                <a:gd name="T1" fmla="*/ 0 h 205"/>
                <a:gd name="T2" fmla="*/ 109 w 124"/>
                <a:gd name="T3" fmla="*/ 0 h 205"/>
                <a:gd name="T4" fmla="*/ 16 w 124"/>
                <a:gd name="T5" fmla="*/ 0 h 205"/>
                <a:gd name="T6" fmla="*/ 0 w 124"/>
                <a:gd name="T7" fmla="*/ 16 h 205"/>
                <a:gd name="T8" fmla="*/ 0 w 124"/>
                <a:gd name="T9" fmla="*/ 188 h 205"/>
                <a:gd name="T10" fmla="*/ 16 w 124"/>
                <a:gd name="T11" fmla="*/ 204 h 205"/>
                <a:gd name="T12" fmla="*/ 109 w 124"/>
                <a:gd name="T13" fmla="*/ 204 h 205"/>
                <a:gd name="T14" fmla="*/ 123 w 124"/>
                <a:gd name="T15" fmla="*/ 188 h 205"/>
                <a:gd name="T16" fmla="*/ 123 w 124"/>
                <a:gd name="T17" fmla="*/ 16 h 205"/>
                <a:gd name="T18" fmla="*/ 109 w 124"/>
                <a:gd name="T19" fmla="*/ 0 h 205"/>
                <a:gd name="T20" fmla="*/ 63 w 124"/>
                <a:gd name="T21" fmla="*/ 193 h 205"/>
                <a:gd name="T22" fmla="*/ 63 w 124"/>
                <a:gd name="T23" fmla="*/ 193 h 205"/>
                <a:gd name="T24" fmla="*/ 53 w 124"/>
                <a:gd name="T25" fmla="*/ 183 h 205"/>
                <a:gd name="T26" fmla="*/ 63 w 124"/>
                <a:gd name="T27" fmla="*/ 173 h 205"/>
                <a:gd name="T28" fmla="*/ 72 w 124"/>
                <a:gd name="T29" fmla="*/ 183 h 205"/>
                <a:gd name="T30" fmla="*/ 63 w 124"/>
                <a:gd name="T31" fmla="*/ 193 h 205"/>
                <a:gd name="T32" fmla="*/ 113 w 124"/>
                <a:gd name="T33" fmla="*/ 165 h 205"/>
                <a:gd name="T34" fmla="*/ 113 w 124"/>
                <a:gd name="T35" fmla="*/ 165 h 205"/>
                <a:gd name="T36" fmla="*/ 12 w 124"/>
                <a:gd name="T37" fmla="*/ 165 h 205"/>
                <a:gd name="T38" fmla="*/ 12 w 124"/>
                <a:gd name="T39" fmla="*/ 40 h 205"/>
                <a:gd name="T40" fmla="*/ 113 w 124"/>
                <a:gd name="T41" fmla="*/ 40 h 205"/>
                <a:gd name="T42" fmla="*/ 113 w 124"/>
                <a:gd name="T43" fmla="*/ 16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205">
                  <a:moveTo>
                    <a:pt x="109" y="0"/>
                  </a:moveTo>
                  <a:lnTo>
                    <a:pt x="109" y="0"/>
                  </a:ln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7"/>
                    <a:pt x="8" y="204"/>
                    <a:pt x="16" y="204"/>
                  </a:cubicBezTo>
                  <a:cubicBezTo>
                    <a:pt x="109" y="204"/>
                    <a:pt x="109" y="204"/>
                    <a:pt x="109" y="204"/>
                  </a:cubicBezTo>
                  <a:cubicBezTo>
                    <a:pt x="117" y="204"/>
                    <a:pt x="123" y="197"/>
                    <a:pt x="123" y="188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23" y="8"/>
                    <a:pt x="117" y="0"/>
                    <a:pt x="109" y="0"/>
                  </a:cubicBezTo>
                  <a:close/>
                  <a:moveTo>
                    <a:pt x="63" y="193"/>
                  </a:moveTo>
                  <a:lnTo>
                    <a:pt x="63" y="193"/>
                  </a:lnTo>
                  <a:cubicBezTo>
                    <a:pt x="58" y="193"/>
                    <a:pt x="53" y="189"/>
                    <a:pt x="53" y="183"/>
                  </a:cubicBezTo>
                  <a:cubicBezTo>
                    <a:pt x="53" y="178"/>
                    <a:pt x="58" y="173"/>
                    <a:pt x="63" y="173"/>
                  </a:cubicBezTo>
                  <a:cubicBezTo>
                    <a:pt x="68" y="173"/>
                    <a:pt x="72" y="178"/>
                    <a:pt x="72" y="183"/>
                  </a:cubicBezTo>
                  <a:cubicBezTo>
                    <a:pt x="72" y="189"/>
                    <a:pt x="68" y="193"/>
                    <a:pt x="63" y="193"/>
                  </a:cubicBezTo>
                  <a:close/>
                  <a:moveTo>
                    <a:pt x="113" y="165"/>
                  </a:moveTo>
                  <a:lnTo>
                    <a:pt x="113" y="165"/>
                  </a:lnTo>
                  <a:cubicBezTo>
                    <a:pt x="12" y="165"/>
                    <a:pt x="12" y="165"/>
                    <a:pt x="12" y="16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3" y="40"/>
                    <a:pt x="113" y="40"/>
                    <a:pt x="113" y="40"/>
                  </a:cubicBezTo>
                  <a:lnTo>
                    <a:pt x="113" y="1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467B363-7C5E-984E-8D07-AA2676DF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4102" y="2005199"/>
              <a:ext cx="889998" cy="557432"/>
            </a:xfrm>
            <a:custGeom>
              <a:avLst/>
              <a:gdLst>
                <a:gd name="T0" fmla="*/ 2182 w 2225"/>
                <a:gd name="T1" fmla="*/ 851 h 1338"/>
                <a:gd name="T2" fmla="*/ 2130 w 2225"/>
                <a:gd name="T3" fmla="*/ 826 h 1338"/>
                <a:gd name="T4" fmla="*/ 1941 w 2225"/>
                <a:gd name="T5" fmla="*/ 779 h 1338"/>
                <a:gd name="T6" fmla="*/ 1998 w 2225"/>
                <a:gd name="T7" fmla="*/ 734 h 1338"/>
                <a:gd name="T8" fmla="*/ 2023 w 2225"/>
                <a:gd name="T9" fmla="*/ 333 h 1338"/>
                <a:gd name="T10" fmla="*/ 1747 w 2225"/>
                <a:gd name="T11" fmla="*/ 225 h 1338"/>
                <a:gd name="T12" fmla="*/ 1613 w 2225"/>
                <a:gd name="T13" fmla="*/ 737 h 1338"/>
                <a:gd name="T14" fmla="*/ 1632 w 2225"/>
                <a:gd name="T15" fmla="*/ 791 h 1338"/>
                <a:gd name="T16" fmla="*/ 1442 w 2225"/>
                <a:gd name="T17" fmla="*/ 838 h 1338"/>
                <a:gd name="T18" fmla="*/ 1299 w 2225"/>
                <a:gd name="T19" fmla="*/ 800 h 1338"/>
                <a:gd name="T20" fmla="*/ 1504 w 2225"/>
                <a:gd name="T21" fmla="*/ 686 h 1338"/>
                <a:gd name="T22" fmla="*/ 1316 w 2225"/>
                <a:gd name="T23" fmla="*/ 105 h 1338"/>
                <a:gd name="T24" fmla="*/ 828 w 2225"/>
                <a:gd name="T25" fmla="*/ 460 h 1338"/>
                <a:gd name="T26" fmla="*/ 747 w 2225"/>
                <a:gd name="T27" fmla="*/ 685 h 1338"/>
                <a:gd name="T28" fmla="*/ 880 w 2225"/>
                <a:gd name="T29" fmla="*/ 817 h 1338"/>
                <a:gd name="T30" fmla="*/ 640 w 2225"/>
                <a:gd name="T31" fmla="*/ 771 h 1338"/>
                <a:gd name="T32" fmla="*/ 636 w 2225"/>
                <a:gd name="T33" fmla="*/ 644 h 1338"/>
                <a:gd name="T34" fmla="*/ 665 w 2225"/>
                <a:gd name="T35" fmla="*/ 338 h 1338"/>
                <a:gd name="T36" fmla="*/ 626 w 2225"/>
                <a:gd name="T37" fmla="*/ 252 h 1338"/>
                <a:gd name="T38" fmla="*/ 452 w 2225"/>
                <a:gd name="T39" fmla="*/ 200 h 1338"/>
                <a:gd name="T40" fmla="*/ 215 w 2225"/>
                <a:gd name="T41" fmla="*/ 346 h 1338"/>
                <a:gd name="T42" fmla="*/ 200 w 2225"/>
                <a:gd name="T43" fmla="*/ 557 h 1338"/>
                <a:gd name="T44" fmla="*/ 250 w 2225"/>
                <a:gd name="T45" fmla="*/ 659 h 1338"/>
                <a:gd name="T46" fmla="*/ 240 w 2225"/>
                <a:gd name="T47" fmla="*/ 772 h 1338"/>
                <a:gd name="T48" fmla="*/ 37 w 2225"/>
                <a:gd name="T49" fmla="*/ 1115 h 1338"/>
                <a:gd name="T50" fmla="*/ 40 w 2225"/>
                <a:gd name="T51" fmla="*/ 1128 h 1338"/>
                <a:gd name="T52" fmla="*/ 596 w 2225"/>
                <a:gd name="T53" fmla="*/ 1267 h 1338"/>
                <a:gd name="T54" fmla="*/ 1569 w 2225"/>
                <a:gd name="T55" fmla="*/ 1337 h 1338"/>
                <a:gd name="T56" fmla="*/ 1653 w 2225"/>
                <a:gd name="T57" fmla="*/ 1222 h 1338"/>
                <a:gd name="T58" fmla="*/ 2143 w 2225"/>
                <a:gd name="T59" fmla="*/ 1177 h 1338"/>
                <a:gd name="T60" fmla="*/ 2210 w 2225"/>
                <a:gd name="T61" fmla="*/ 899 h 1338"/>
                <a:gd name="T62" fmla="*/ 264 w 2225"/>
                <a:gd name="T63" fmla="*/ 802 h 1338"/>
                <a:gd name="T64" fmla="*/ 381 w 2225"/>
                <a:gd name="T65" fmla="*/ 892 h 1338"/>
                <a:gd name="T66" fmla="*/ 305 w 2225"/>
                <a:gd name="T67" fmla="*/ 747 h 1338"/>
                <a:gd name="T68" fmla="*/ 266 w 2225"/>
                <a:gd name="T69" fmla="*/ 620 h 1338"/>
                <a:gd name="T70" fmla="*/ 272 w 2225"/>
                <a:gd name="T71" fmla="*/ 503 h 1338"/>
                <a:gd name="T72" fmla="*/ 597 w 2225"/>
                <a:gd name="T73" fmla="*/ 349 h 1338"/>
                <a:gd name="T74" fmla="*/ 646 w 2225"/>
                <a:gd name="T75" fmla="*/ 553 h 1338"/>
                <a:gd name="T76" fmla="*/ 580 w 2225"/>
                <a:gd name="T77" fmla="*/ 744 h 1338"/>
                <a:gd name="T78" fmla="*/ 304 w 2225"/>
                <a:gd name="T79" fmla="*/ 750 h 1338"/>
                <a:gd name="T80" fmla="*/ 456 w 2225"/>
                <a:gd name="T81" fmla="*/ 854 h 1338"/>
                <a:gd name="T82" fmla="*/ 621 w 2225"/>
                <a:gd name="T83" fmla="*/ 802 h 1338"/>
                <a:gd name="T84" fmla="*/ 1276 w 2225"/>
                <a:gd name="T85" fmla="*/ 1034 h 1338"/>
                <a:gd name="T86" fmla="*/ 1051 w 2225"/>
                <a:gd name="T87" fmla="*/ 1294 h 1338"/>
                <a:gd name="T88" fmla="*/ 965 w 2225"/>
                <a:gd name="T89" fmla="*/ 1031 h 1338"/>
                <a:gd name="T90" fmla="*/ 1276 w 2225"/>
                <a:gd name="T91" fmla="*/ 1034 h 1338"/>
                <a:gd name="T92" fmla="*/ 1120 w 2225"/>
                <a:gd name="T93" fmla="*/ 1031 h 1338"/>
                <a:gd name="T94" fmla="*/ 907 w 2225"/>
                <a:gd name="T95" fmla="*/ 855 h 1338"/>
                <a:gd name="T96" fmla="*/ 981 w 2225"/>
                <a:gd name="T97" fmla="*/ 727 h 1338"/>
                <a:gd name="T98" fmla="*/ 1314 w 2225"/>
                <a:gd name="T99" fmla="*/ 255 h 1338"/>
                <a:gd name="T100" fmla="*/ 1328 w 2225"/>
                <a:gd name="T101" fmla="*/ 564 h 1338"/>
                <a:gd name="T102" fmla="*/ 1258 w 2225"/>
                <a:gd name="T103" fmla="*/ 824 h 1338"/>
                <a:gd name="T104" fmla="*/ 1290 w 2225"/>
                <a:gd name="T105" fmla="*/ 991 h 1338"/>
                <a:gd name="T106" fmla="*/ 1748 w 2225"/>
                <a:gd name="T107" fmla="*/ 1024 h 1338"/>
                <a:gd name="T108" fmla="*/ 1815 w 2225"/>
                <a:gd name="T109" fmla="*/ 1146 h 1338"/>
                <a:gd name="T110" fmla="*/ 1735 w 2225"/>
                <a:gd name="T111" fmla="*/ 1000 h 1338"/>
                <a:gd name="T112" fmla="*/ 1705 w 2225"/>
                <a:gd name="T113" fmla="*/ 800 h 1338"/>
                <a:gd name="T114" fmla="*/ 1638 w 2225"/>
                <a:gd name="T115" fmla="*/ 573 h 1338"/>
                <a:gd name="T116" fmla="*/ 1967 w 2225"/>
                <a:gd name="T117" fmla="*/ 483 h 1338"/>
                <a:gd name="T118" fmla="*/ 1956 w 2225"/>
                <a:gd name="T119" fmla="*/ 653 h 1338"/>
                <a:gd name="T120" fmla="*/ 1914 w 2225"/>
                <a:gd name="T121" fmla="*/ 803 h 1338"/>
                <a:gd name="T122" fmla="*/ 1884 w 2225"/>
                <a:gd name="T123" fmla="*/ 99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25" h="1338">
                  <a:moveTo>
                    <a:pt x="2210" y="899"/>
                  </a:moveTo>
                  <a:cubicBezTo>
                    <a:pt x="2209" y="897"/>
                    <a:pt x="2209" y="894"/>
                    <a:pt x="2207" y="893"/>
                  </a:cubicBezTo>
                  <a:cubicBezTo>
                    <a:pt x="2200" y="875"/>
                    <a:pt x="2195" y="863"/>
                    <a:pt x="2182" y="851"/>
                  </a:cubicBezTo>
                  <a:cubicBezTo>
                    <a:pt x="2171" y="841"/>
                    <a:pt x="2158" y="837"/>
                    <a:pt x="2135" y="828"/>
                  </a:cubicBezTo>
                  <a:lnTo>
                    <a:pt x="2132" y="827"/>
                  </a:lnTo>
                  <a:cubicBezTo>
                    <a:pt x="2131" y="827"/>
                    <a:pt x="2131" y="827"/>
                    <a:pt x="2130" y="826"/>
                  </a:cubicBezTo>
                  <a:cubicBezTo>
                    <a:pt x="2102" y="818"/>
                    <a:pt x="2072" y="812"/>
                    <a:pt x="2042" y="807"/>
                  </a:cubicBezTo>
                  <a:cubicBezTo>
                    <a:pt x="2017" y="802"/>
                    <a:pt x="1992" y="798"/>
                    <a:pt x="1973" y="791"/>
                  </a:cubicBezTo>
                  <a:cubicBezTo>
                    <a:pt x="1951" y="785"/>
                    <a:pt x="1943" y="781"/>
                    <a:pt x="1941" y="779"/>
                  </a:cubicBezTo>
                  <a:cubicBezTo>
                    <a:pt x="1941" y="777"/>
                    <a:pt x="1940" y="776"/>
                    <a:pt x="1940" y="774"/>
                  </a:cubicBezTo>
                  <a:cubicBezTo>
                    <a:pt x="1940" y="774"/>
                    <a:pt x="1934" y="758"/>
                    <a:pt x="1940" y="743"/>
                  </a:cubicBezTo>
                  <a:cubicBezTo>
                    <a:pt x="1954" y="741"/>
                    <a:pt x="1985" y="737"/>
                    <a:pt x="1998" y="734"/>
                  </a:cubicBezTo>
                  <a:cubicBezTo>
                    <a:pt x="1998" y="734"/>
                    <a:pt x="2132" y="686"/>
                    <a:pt x="2025" y="337"/>
                  </a:cubicBezTo>
                  <a:lnTo>
                    <a:pt x="2025" y="336"/>
                  </a:lnTo>
                  <a:cubicBezTo>
                    <a:pt x="2025" y="335"/>
                    <a:pt x="2025" y="335"/>
                    <a:pt x="2023" y="333"/>
                  </a:cubicBezTo>
                  <a:lnTo>
                    <a:pt x="2023" y="333"/>
                  </a:lnTo>
                  <a:cubicBezTo>
                    <a:pt x="2007" y="281"/>
                    <a:pt x="1980" y="258"/>
                    <a:pt x="1955" y="265"/>
                  </a:cubicBezTo>
                  <a:cubicBezTo>
                    <a:pt x="1955" y="265"/>
                    <a:pt x="1918" y="187"/>
                    <a:pt x="1747" y="225"/>
                  </a:cubicBezTo>
                  <a:cubicBezTo>
                    <a:pt x="1638" y="250"/>
                    <a:pt x="1607" y="300"/>
                    <a:pt x="1592" y="380"/>
                  </a:cubicBezTo>
                  <a:cubicBezTo>
                    <a:pt x="1592" y="380"/>
                    <a:pt x="1592" y="382"/>
                    <a:pt x="1592" y="383"/>
                  </a:cubicBezTo>
                  <a:cubicBezTo>
                    <a:pt x="1532" y="700"/>
                    <a:pt x="1613" y="737"/>
                    <a:pt x="1613" y="737"/>
                  </a:cubicBezTo>
                  <a:cubicBezTo>
                    <a:pt x="1626" y="739"/>
                    <a:pt x="1663" y="741"/>
                    <a:pt x="1678" y="743"/>
                  </a:cubicBezTo>
                  <a:cubicBezTo>
                    <a:pt x="1681" y="750"/>
                    <a:pt x="1681" y="761"/>
                    <a:pt x="1676" y="775"/>
                  </a:cubicBezTo>
                  <a:cubicBezTo>
                    <a:pt x="1673" y="777"/>
                    <a:pt x="1664" y="784"/>
                    <a:pt x="1632" y="791"/>
                  </a:cubicBezTo>
                  <a:cubicBezTo>
                    <a:pt x="1606" y="798"/>
                    <a:pt x="1584" y="804"/>
                    <a:pt x="1550" y="810"/>
                  </a:cubicBezTo>
                  <a:cubicBezTo>
                    <a:pt x="1526" y="814"/>
                    <a:pt x="1502" y="819"/>
                    <a:pt x="1479" y="824"/>
                  </a:cubicBezTo>
                  <a:cubicBezTo>
                    <a:pt x="1467" y="826"/>
                    <a:pt x="1455" y="830"/>
                    <a:pt x="1442" y="838"/>
                  </a:cubicBezTo>
                  <a:cubicBezTo>
                    <a:pt x="1440" y="838"/>
                    <a:pt x="1438" y="837"/>
                    <a:pt x="1436" y="837"/>
                  </a:cubicBezTo>
                  <a:cubicBezTo>
                    <a:pt x="1400" y="831"/>
                    <a:pt x="1367" y="824"/>
                    <a:pt x="1341" y="817"/>
                  </a:cubicBezTo>
                  <a:cubicBezTo>
                    <a:pt x="1311" y="809"/>
                    <a:pt x="1301" y="803"/>
                    <a:pt x="1299" y="800"/>
                  </a:cubicBezTo>
                  <a:cubicBezTo>
                    <a:pt x="1297" y="798"/>
                    <a:pt x="1297" y="797"/>
                    <a:pt x="1296" y="794"/>
                  </a:cubicBezTo>
                  <a:cubicBezTo>
                    <a:pt x="1296" y="794"/>
                    <a:pt x="1289" y="774"/>
                    <a:pt x="1296" y="752"/>
                  </a:cubicBezTo>
                  <a:cubicBezTo>
                    <a:pt x="1401" y="737"/>
                    <a:pt x="1466" y="711"/>
                    <a:pt x="1504" y="686"/>
                  </a:cubicBezTo>
                  <a:cubicBezTo>
                    <a:pt x="1418" y="564"/>
                    <a:pt x="1422" y="460"/>
                    <a:pt x="1422" y="460"/>
                  </a:cubicBezTo>
                  <a:cubicBezTo>
                    <a:pt x="1422" y="460"/>
                    <a:pt x="1432" y="327"/>
                    <a:pt x="1424" y="256"/>
                  </a:cubicBezTo>
                  <a:cubicBezTo>
                    <a:pt x="1410" y="135"/>
                    <a:pt x="1361" y="95"/>
                    <a:pt x="1316" y="105"/>
                  </a:cubicBezTo>
                  <a:cubicBezTo>
                    <a:pt x="1316" y="105"/>
                    <a:pt x="1267" y="0"/>
                    <a:pt x="1035" y="52"/>
                  </a:cubicBezTo>
                  <a:cubicBezTo>
                    <a:pt x="887" y="85"/>
                    <a:pt x="847" y="152"/>
                    <a:pt x="825" y="261"/>
                  </a:cubicBezTo>
                  <a:cubicBezTo>
                    <a:pt x="819" y="291"/>
                    <a:pt x="828" y="460"/>
                    <a:pt x="828" y="460"/>
                  </a:cubicBezTo>
                  <a:lnTo>
                    <a:pt x="828" y="460"/>
                  </a:lnTo>
                  <a:lnTo>
                    <a:pt x="828" y="460"/>
                  </a:lnTo>
                  <a:cubicBezTo>
                    <a:pt x="828" y="460"/>
                    <a:pt x="832" y="564"/>
                    <a:pt x="747" y="685"/>
                  </a:cubicBezTo>
                  <a:cubicBezTo>
                    <a:pt x="783" y="709"/>
                    <a:pt x="843" y="734"/>
                    <a:pt x="942" y="751"/>
                  </a:cubicBezTo>
                  <a:cubicBezTo>
                    <a:pt x="945" y="760"/>
                    <a:pt x="946" y="774"/>
                    <a:pt x="938" y="794"/>
                  </a:cubicBezTo>
                  <a:cubicBezTo>
                    <a:pt x="934" y="797"/>
                    <a:pt x="922" y="805"/>
                    <a:pt x="880" y="817"/>
                  </a:cubicBezTo>
                  <a:cubicBezTo>
                    <a:pt x="863" y="821"/>
                    <a:pt x="848" y="826"/>
                    <a:pt x="832" y="830"/>
                  </a:cubicBezTo>
                  <a:cubicBezTo>
                    <a:pt x="813" y="812"/>
                    <a:pt x="787" y="802"/>
                    <a:pt x="752" y="797"/>
                  </a:cubicBezTo>
                  <a:cubicBezTo>
                    <a:pt x="700" y="788"/>
                    <a:pt x="662" y="776"/>
                    <a:pt x="640" y="771"/>
                  </a:cubicBezTo>
                  <a:lnTo>
                    <a:pt x="615" y="736"/>
                  </a:lnTo>
                  <a:cubicBezTo>
                    <a:pt x="618" y="706"/>
                    <a:pt x="622" y="676"/>
                    <a:pt x="625" y="667"/>
                  </a:cubicBezTo>
                  <a:cubicBezTo>
                    <a:pt x="629" y="661"/>
                    <a:pt x="632" y="652"/>
                    <a:pt x="636" y="644"/>
                  </a:cubicBezTo>
                  <a:cubicBezTo>
                    <a:pt x="664" y="628"/>
                    <a:pt x="673" y="593"/>
                    <a:pt x="679" y="558"/>
                  </a:cubicBezTo>
                  <a:cubicBezTo>
                    <a:pt x="683" y="538"/>
                    <a:pt x="691" y="494"/>
                    <a:pt x="668" y="465"/>
                  </a:cubicBezTo>
                  <a:cubicBezTo>
                    <a:pt x="669" y="432"/>
                    <a:pt x="672" y="366"/>
                    <a:pt x="665" y="338"/>
                  </a:cubicBezTo>
                  <a:cubicBezTo>
                    <a:pt x="665" y="336"/>
                    <a:pt x="664" y="333"/>
                    <a:pt x="664" y="331"/>
                  </a:cubicBezTo>
                  <a:cubicBezTo>
                    <a:pt x="660" y="310"/>
                    <a:pt x="653" y="280"/>
                    <a:pt x="627" y="253"/>
                  </a:cubicBezTo>
                  <a:lnTo>
                    <a:pt x="626" y="252"/>
                  </a:lnTo>
                  <a:lnTo>
                    <a:pt x="625" y="251"/>
                  </a:lnTo>
                  <a:cubicBezTo>
                    <a:pt x="618" y="244"/>
                    <a:pt x="602" y="241"/>
                    <a:pt x="585" y="241"/>
                  </a:cubicBezTo>
                  <a:cubicBezTo>
                    <a:pt x="566" y="227"/>
                    <a:pt x="525" y="203"/>
                    <a:pt x="452" y="200"/>
                  </a:cubicBezTo>
                  <a:cubicBezTo>
                    <a:pt x="448" y="200"/>
                    <a:pt x="445" y="200"/>
                    <a:pt x="439" y="200"/>
                  </a:cubicBezTo>
                  <a:cubicBezTo>
                    <a:pt x="344" y="200"/>
                    <a:pt x="238" y="244"/>
                    <a:pt x="215" y="345"/>
                  </a:cubicBezTo>
                  <a:lnTo>
                    <a:pt x="215" y="346"/>
                  </a:lnTo>
                  <a:lnTo>
                    <a:pt x="215" y="347"/>
                  </a:lnTo>
                  <a:cubicBezTo>
                    <a:pt x="205" y="404"/>
                    <a:pt x="206" y="445"/>
                    <a:pt x="209" y="468"/>
                  </a:cubicBezTo>
                  <a:cubicBezTo>
                    <a:pt x="188" y="493"/>
                    <a:pt x="195" y="529"/>
                    <a:pt x="200" y="557"/>
                  </a:cubicBezTo>
                  <a:lnTo>
                    <a:pt x="201" y="563"/>
                  </a:lnTo>
                  <a:cubicBezTo>
                    <a:pt x="207" y="602"/>
                    <a:pt x="214" y="633"/>
                    <a:pt x="243" y="648"/>
                  </a:cubicBezTo>
                  <a:cubicBezTo>
                    <a:pt x="245" y="653"/>
                    <a:pt x="249" y="657"/>
                    <a:pt x="250" y="659"/>
                  </a:cubicBezTo>
                  <a:cubicBezTo>
                    <a:pt x="254" y="665"/>
                    <a:pt x="255" y="667"/>
                    <a:pt x="257" y="670"/>
                  </a:cubicBezTo>
                  <a:cubicBezTo>
                    <a:pt x="259" y="677"/>
                    <a:pt x="264" y="708"/>
                    <a:pt x="268" y="737"/>
                  </a:cubicBezTo>
                  <a:lnTo>
                    <a:pt x="240" y="772"/>
                  </a:lnTo>
                  <a:cubicBezTo>
                    <a:pt x="217" y="780"/>
                    <a:pt x="203" y="788"/>
                    <a:pt x="151" y="795"/>
                  </a:cubicBezTo>
                  <a:cubicBezTo>
                    <a:pt x="84" y="803"/>
                    <a:pt x="51" y="812"/>
                    <a:pt x="19" y="868"/>
                  </a:cubicBezTo>
                  <a:cubicBezTo>
                    <a:pt x="0" y="902"/>
                    <a:pt x="5" y="972"/>
                    <a:pt x="37" y="1115"/>
                  </a:cubicBezTo>
                  <a:cubicBezTo>
                    <a:pt x="38" y="1120"/>
                    <a:pt x="38" y="1124"/>
                    <a:pt x="40" y="1126"/>
                  </a:cubicBezTo>
                  <a:lnTo>
                    <a:pt x="40" y="1128"/>
                  </a:lnTo>
                  <a:lnTo>
                    <a:pt x="40" y="1128"/>
                  </a:lnTo>
                  <a:cubicBezTo>
                    <a:pt x="47" y="1158"/>
                    <a:pt x="73" y="1177"/>
                    <a:pt x="103" y="1177"/>
                  </a:cubicBezTo>
                  <a:lnTo>
                    <a:pt x="579" y="1177"/>
                  </a:lnTo>
                  <a:cubicBezTo>
                    <a:pt x="587" y="1223"/>
                    <a:pt x="594" y="1258"/>
                    <a:pt x="596" y="1267"/>
                  </a:cubicBezTo>
                  <a:cubicBezTo>
                    <a:pt x="596" y="1271"/>
                    <a:pt x="597" y="1275"/>
                    <a:pt x="598" y="1278"/>
                  </a:cubicBezTo>
                  <a:cubicBezTo>
                    <a:pt x="607" y="1300"/>
                    <a:pt x="636" y="1337"/>
                    <a:pt x="684" y="1337"/>
                  </a:cubicBezTo>
                  <a:lnTo>
                    <a:pt x="1569" y="1337"/>
                  </a:lnTo>
                  <a:cubicBezTo>
                    <a:pt x="1572" y="1337"/>
                    <a:pt x="1573" y="1337"/>
                    <a:pt x="1575" y="1337"/>
                  </a:cubicBezTo>
                  <a:cubicBezTo>
                    <a:pt x="1608" y="1332"/>
                    <a:pt x="1645" y="1305"/>
                    <a:pt x="1649" y="1257"/>
                  </a:cubicBezTo>
                  <a:cubicBezTo>
                    <a:pt x="1649" y="1251"/>
                    <a:pt x="1651" y="1238"/>
                    <a:pt x="1653" y="1222"/>
                  </a:cubicBezTo>
                  <a:cubicBezTo>
                    <a:pt x="1655" y="1206"/>
                    <a:pt x="1657" y="1191"/>
                    <a:pt x="1658" y="1177"/>
                  </a:cubicBezTo>
                  <a:lnTo>
                    <a:pt x="2138" y="1177"/>
                  </a:lnTo>
                  <a:cubicBezTo>
                    <a:pt x="2139" y="1177"/>
                    <a:pt x="2141" y="1177"/>
                    <a:pt x="2143" y="1177"/>
                  </a:cubicBezTo>
                  <a:cubicBezTo>
                    <a:pt x="2167" y="1173"/>
                    <a:pt x="2193" y="1153"/>
                    <a:pt x="2197" y="1118"/>
                  </a:cubicBezTo>
                  <a:cubicBezTo>
                    <a:pt x="2197" y="1114"/>
                    <a:pt x="2198" y="1104"/>
                    <a:pt x="2200" y="1091"/>
                  </a:cubicBezTo>
                  <a:cubicBezTo>
                    <a:pt x="2219" y="996"/>
                    <a:pt x="2224" y="932"/>
                    <a:pt x="2210" y="899"/>
                  </a:cubicBezTo>
                  <a:close/>
                  <a:moveTo>
                    <a:pt x="412" y="937"/>
                  </a:moveTo>
                  <a:lnTo>
                    <a:pt x="373" y="1097"/>
                  </a:lnTo>
                  <a:lnTo>
                    <a:pt x="264" y="802"/>
                  </a:lnTo>
                  <a:lnTo>
                    <a:pt x="291" y="767"/>
                  </a:lnTo>
                  <a:lnTo>
                    <a:pt x="427" y="852"/>
                  </a:lnTo>
                  <a:lnTo>
                    <a:pt x="381" y="892"/>
                  </a:lnTo>
                  <a:cubicBezTo>
                    <a:pt x="380" y="893"/>
                    <a:pt x="410" y="936"/>
                    <a:pt x="412" y="937"/>
                  </a:cubicBezTo>
                  <a:close/>
                  <a:moveTo>
                    <a:pt x="304" y="750"/>
                  </a:moveTo>
                  <a:lnTo>
                    <a:pt x="305" y="747"/>
                  </a:lnTo>
                  <a:cubicBezTo>
                    <a:pt x="305" y="747"/>
                    <a:pt x="296" y="675"/>
                    <a:pt x="290" y="658"/>
                  </a:cubicBezTo>
                  <a:cubicBezTo>
                    <a:pt x="285" y="644"/>
                    <a:pt x="277" y="639"/>
                    <a:pt x="268" y="624"/>
                  </a:cubicBezTo>
                  <a:cubicBezTo>
                    <a:pt x="268" y="623"/>
                    <a:pt x="267" y="620"/>
                    <a:pt x="266" y="620"/>
                  </a:cubicBezTo>
                  <a:cubicBezTo>
                    <a:pt x="245" y="613"/>
                    <a:pt x="242" y="599"/>
                    <a:pt x="234" y="555"/>
                  </a:cubicBezTo>
                  <a:cubicBezTo>
                    <a:pt x="228" y="522"/>
                    <a:pt x="221" y="493"/>
                    <a:pt x="244" y="481"/>
                  </a:cubicBezTo>
                  <a:cubicBezTo>
                    <a:pt x="248" y="488"/>
                    <a:pt x="258" y="503"/>
                    <a:pt x="272" y="503"/>
                  </a:cubicBezTo>
                  <a:lnTo>
                    <a:pt x="278" y="401"/>
                  </a:lnTo>
                  <a:cubicBezTo>
                    <a:pt x="483" y="395"/>
                    <a:pt x="565" y="360"/>
                    <a:pt x="597" y="338"/>
                  </a:cubicBezTo>
                  <a:lnTo>
                    <a:pt x="597" y="349"/>
                  </a:lnTo>
                  <a:lnTo>
                    <a:pt x="604" y="502"/>
                  </a:lnTo>
                  <a:cubicBezTo>
                    <a:pt x="620" y="502"/>
                    <a:pt x="630" y="486"/>
                    <a:pt x="634" y="479"/>
                  </a:cubicBezTo>
                  <a:cubicBezTo>
                    <a:pt x="654" y="493"/>
                    <a:pt x="653" y="521"/>
                    <a:pt x="646" y="553"/>
                  </a:cubicBezTo>
                  <a:cubicBezTo>
                    <a:pt x="637" y="599"/>
                    <a:pt x="629" y="614"/>
                    <a:pt x="612" y="619"/>
                  </a:cubicBezTo>
                  <a:cubicBezTo>
                    <a:pt x="612" y="619"/>
                    <a:pt x="599" y="642"/>
                    <a:pt x="594" y="654"/>
                  </a:cubicBezTo>
                  <a:cubicBezTo>
                    <a:pt x="591" y="663"/>
                    <a:pt x="580" y="744"/>
                    <a:pt x="580" y="744"/>
                  </a:cubicBezTo>
                  <a:lnTo>
                    <a:pt x="580" y="746"/>
                  </a:lnTo>
                  <a:lnTo>
                    <a:pt x="438" y="835"/>
                  </a:lnTo>
                  <a:lnTo>
                    <a:pt x="304" y="750"/>
                  </a:lnTo>
                  <a:close/>
                  <a:moveTo>
                    <a:pt x="469" y="937"/>
                  </a:moveTo>
                  <a:cubicBezTo>
                    <a:pt x="470" y="936"/>
                    <a:pt x="500" y="893"/>
                    <a:pt x="500" y="893"/>
                  </a:cubicBezTo>
                  <a:lnTo>
                    <a:pt x="456" y="854"/>
                  </a:lnTo>
                  <a:lnTo>
                    <a:pt x="596" y="766"/>
                  </a:lnTo>
                  <a:lnTo>
                    <a:pt x="621" y="802"/>
                  </a:lnTo>
                  <a:lnTo>
                    <a:pt x="621" y="802"/>
                  </a:lnTo>
                  <a:lnTo>
                    <a:pt x="508" y="1100"/>
                  </a:lnTo>
                  <a:lnTo>
                    <a:pt x="469" y="937"/>
                  </a:lnTo>
                  <a:close/>
                  <a:moveTo>
                    <a:pt x="1276" y="1034"/>
                  </a:moveTo>
                  <a:lnTo>
                    <a:pt x="1261" y="1078"/>
                  </a:lnTo>
                  <a:lnTo>
                    <a:pt x="1190" y="1294"/>
                  </a:lnTo>
                  <a:lnTo>
                    <a:pt x="1051" y="1294"/>
                  </a:lnTo>
                  <a:lnTo>
                    <a:pt x="967" y="1039"/>
                  </a:lnTo>
                  <a:lnTo>
                    <a:pt x="966" y="1034"/>
                  </a:lnTo>
                  <a:lnTo>
                    <a:pt x="965" y="1031"/>
                  </a:lnTo>
                  <a:cubicBezTo>
                    <a:pt x="1008" y="1050"/>
                    <a:pt x="1063" y="1062"/>
                    <a:pt x="1120" y="1062"/>
                  </a:cubicBezTo>
                  <a:cubicBezTo>
                    <a:pt x="1177" y="1062"/>
                    <a:pt x="1231" y="1050"/>
                    <a:pt x="1276" y="1031"/>
                  </a:cubicBezTo>
                  <a:lnTo>
                    <a:pt x="1276" y="1034"/>
                  </a:lnTo>
                  <a:close/>
                  <a:moveTo>
                    <a:pt x="1290" y="991"/>
                  </a:moveTo>
                  <a:cubicBezTo>
                    <a:pt x="1287" y="992"/>
                    <a:pt x="1285" y="993"/>
                    <a:pt x="1282" y="994"/>
                  </a:cubicBezTo>
                  <a:cubicBezTo>
                    <a:pt x="1238" y="1017"/>
                    <a:pt x="1180" y="1031"/>
                    <a:pt x="1120" y="1031"/>
                  </a:cubicBezTo>
                  <a:cubicBezTo>
                    <a:pt x="1061" y="1031"/>
                    <a:pt x="1002" y="1017"/>
                    <a:pt x="957" y="994"/>
                  </a:cubicBezTo>
                  <a:cubicBezTo>
                    <a:pt x="955" y="993"/>
                    <a:pt x="953" y="992"/>
                    <a:pt x="951" y="991"/>
                  </a:cubicBezTo>
                  <a:lnTo>
                    <a:pt x="907" y="855"/>
                  </a:lnTo>
                  <a:lnTo>
                    <a:pt x="936" y="849"/>
                  </a:lnTo>
                  <a:cubicBezTo>
                    <a:pt x="957" y="840"/>
                    <a:pt x="974" y="836"/>
                    <a:pt x="979" y="824"/>
                  </a:cubicBezTo>
                  <a:cubicBezTo>
                    <a:pt x="997" y="786"/>
                    <a:pt x="985" y="743"/>
                    <a:pt x="981" y="727"/>
                  </a:cubicBezTo>
                  <a:cubicBezTo>
                    <a:pt x="895" y="635"/>
                    <a:pt x="898" y="576"/>
                    <a:pt x="886" y="520"/>
                  </a:cubicBezTo>
                  <a:cubicBezTo>
                    <a:pt x="947" y="475"/>
                    <a:pt x="1031" y="430"/>
                    <a:pt x="1130" y="290"/>
                  </a:cubicBezTo>
                  <a:cubicBezTo>
                    <a:pt x="1207" y="206"/>
                    <a:pt x="1314" y="255"/>
                    <a:pt x="1314" y="255"/>
                  </a:cubicBezTo>
                  <a:cubicBezTo>
                    <a:pt x="1314" y="255"/>
                    <a:pt x="1324" y="307"/>
                    <a:pt x="1333" y="398"/>
                  </a:cubicBezTo>
                  <a:cubicBezTo>
                    <a:pt x="1333" y="398"/>
                    <a:pt x="1382" y="376"/>
                    <a:pt x="1379" y="423"/>
                  </a:cubicBezTo>
                  <a:cubicBezTo>
                    <a:pt x="1374" y="470"/>
                    <a:pt x="1366" y="544"/>
                    <a:pt x="1328" y="564"/>
                  </a:cubicBezTo>
                  <a:cubicBezTo>
                    <a:pt x="1328" y="564"/>
                    <a:pt x="1330" y="607"/>
                    <a:pt x="1319" y="629"/>
                  </a:cubicBezTo>
                  <a:cubicBezTo>
                    <a:pt x="1308" y="651"/>
                    <a:pt x="1281" y="708"/>
                    <a:pt x="1257" y="728"/>
                  </a:cubicBezTo>
                  <a:cubicBezTo>
                    <a:pt x="1253" y="741"/>
                    <a:pt x="1238" y="784"/>
                    <a:pt x="1258" y="824"/>
                  </a:cubicBezTo>
                  <a:cubicBezTo>
                    <a:pt x="1263" y="836"/>
                    <a:pt x="1278" y="845"/>
                    <a:pt x="1297" y="852"/>
                  </a:cubicBezTo>
                  <a:lnTo>
                    <a:pt x="1330" y="861"/>
                  </a:lnTo>
                  <a:lnTo>
                    <a:pt x="1290" y="991"/>
                  </a:lnTo>
                  <a:close/>
                  <a:moveTo>
                    <a:pt x="1815" y="1146"/>
                  </a:moveTo>
                  <a:lnTo>
                    <a:pt x="1804" y="1146"/>
                  </a:lnTo>
                  <a:lnTo>
                    <a:pt x="1748" y="1024"/>
                  </a:lnTo>
                  <a:cubicBezTo>
                    <a:pt x="1767" y="1027"/>
                    <a:pt x="1789" y="1030"/>
                    <a:pt x="1809" y="1030"/>
                  </a:cubicBezTo>
                  <a:cubicBezTo>
                    <a:pt x="1830" y="1030"/>
                    <a:pt x="1852" y="1027"/>
                    <a:pt x="1871" y="1024"/>
                  </a:cubicBezTo>
                  <a:lnTo>
                    <a:pt x="1815" y="1146"/>
                  </a:lnTo>
                  <a:close/>
                  <a:moveTo>
                    <a:pt x="1884" y="998"/>
                  </a:moveTo>
                  <a:cubicBezTo>
                    <a:pt x="1861" y="1005"/>
                    <a:pt x="1835" y="1008"/>
                    <a:pt x="1809" y="1008"/>
                  </a:cubicBezTo>
                  <a:cubicBezTo>
                    <a:pt x="1784" y="1008"/>
                    <a:pt x="1758" y="1005"/>
                    <a:pt x="1735" y="1000"/>
                  </a:cubicBezTo>
                  <a:lnTo>
                    <a:pt x="1651" y="821"/>
                  </a:lnTo>
                  <a:cubicBezTo>
                    <a:pt x="1673" y="813"/>
                    <a:pt x="1704" y="800"/>
                    <a:pt x="1704" y="800"/>
                  </a:cubicBezTo>
                  <a:cubicBezTo>
                    <a:pt x="1704" y="800"/>
                    <a:pt x="1704" y="800"/>
                    <a:pt x="1705" y="800"/>
                  </a:cubicBezTo>
                  <a:lnTo>
                    <a:pt x="1706" y="799"/>
                  </a:lnTo>
                  <a:cubicBezTo>
                    <a:pt x="1719" y="771"/>
                    <a:pt x="1711" y="739"/>
                    <a:pt x="1709" y="727"/>
                  </a:cubicBezTo>
                  <a:cubicBezTo>
                    <a:pt x="1645" y="659"/>
                    <a:pt x="1646" y="615"/>
                    <a:pt x="1638" y="573"/>
                  </a:cubicBezTo>
                  <a:cubicBezTo>
                    <a:pt x="1682" y="540"/>
                    <a:pt x="1744" y="506"/>
                    <a:pt x="1818" y="404"/>
                  </a:cubicBezTo>
                  <a:cubicBezTo>
                    <a:pt x="1875" y="343"/>
                    <a:pt x="1954" y="378"/>
                    <a:pt x="1954" y="378"/>
                  </a:cubicBezTo>
                  <a:cubicBezTo>
                    <a:pt x="1954" y="378"/>
                    <a:pt x="1961" y="416"/>
                    <a:pt x="1967" y="483"/>
                  </a:cubicBezTo>
                  <a:cubicBezTo>
                    <a:pt x="1967" y="483"/>
                    <a:pt x="2004" y="467"/>
                    <a:pt x="2000" y="502"/>
                  </a:cubicBezTo>
                  <a:cubicBezTo>
                    <a:pt x="1997" y="538"/>
                    <a:pt x="1990" y="591"/>
                    <a:pt x="1962" y="606"/>
                  </a:cubicBezTo>
                  <a:cubicBezTo>
                    <a:pt x="1962" y="606"/>
                    <a:pt x="1964" y="638"/>
                    <a:pt x="1956" y="653"/>
                  </a:cubicBezTo>
                  <a:cubicBezTo>
                    <a:pt x="1947" y="670"/>
                    <a:pt x="1928" y="711"/>
                    <a:pt x="1910" y="725"/>
                  </a:cubicBezTo>
                  <a:cubicBezTo>
                    <a:pt x="1908" y="736"/>
                    <a:pt x="1896" y="767"/>
                    <a:pt x="1912" y="798"/>
                  </a:cubicBezTo>
                  <a:cubicBezTo>
                    <a:pt x="1913" y="799"/>
                    <a:pt x="1913" y="800"/>
                    <a:pt x="1914" y="803"/>
                  </a:cubicBezTo>
                  <a:lnTo>
                    <a:pt x="1915" y="803"/>
                  </a:lnTo>
                  <a:lnTo>
                    <a:pt x="1964" y="823"/>
                  </a:lnTo>
                  <a:lnTo>
                    <a:pt x="1884" y="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" name="Group 9129">
              <a:extLst>
                <a:ext uri="{FF2B5EF4-FFF2-40B4-BE49-F238E27FC236}">
                  <a16:creationId xmlns:a16="http://schemas.microsoft.com/office/drawing/2014/main" id="{1F919175-D30D-0344-8C80-053BF5CC0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57800" y="4021385"/>
              <a:ext cx="368337" cy="317998"/>
              <a:chOff x="2990850" y="1580431"/>
              <a:chExt cx="203200" cy="177800"/>
            </a:xfrm>
            <a:solidFill>
              <a:schemeClr val="accent1"/>
            </a:solidFill>
          </p:grpSpPr>
          <p:sp>
            <p:nvSpPr>
              <p:cNvPr id="108" name="Freeform 360">
                <a:extLst>
                  <a:ext uri="{FF2B5EF4-FFF2-40B4-BE49-F238E27FC236}">
                    <a16:creationId xmlns:a16="http://schemas.microsoft.com/office/drawing/2014/main" id="{A1DC26EC-CBDD-0C46-A3E6-197EC3ED9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1580431"/>
                <a:ext cx="203200" cy="177800"/>
              </a:xfrm>
              <a:custGeom>
                <a:avLst/>
                <a:gdLst>
                  <a:gd name="T0" fmla="*/ 2147483647 w 64"/>
                  <a:gd name="T1" fmla="*/ 2147483647 h 56"/>
                  <a:gd name="T2" fmla="*/ 2147483647 w 64"/>
                  <a:gd name="T3" fmla="*/ 2147483647 h 56"/>
                  <a:gd name="T4" fmla="*/ 2147483647 w 64"/>
                  <a:gd name="T5" fmla="*/ 2147483647 h 56"/>
                  <a:gd name="T6" fmla="*/ 2147483647 w 64"/>
                  <a:gd name="T7" fmla="*/ 0 h 56"/>
                  <a:gd name="T8" fmla="*/ 2147483647 w 64"/>
                  <a:gd name="T9" fmla="*/ 0 h 56"/>
                  <a:gd name="T10" fmla="*/ 2147483647 w 64"/>
                  <a:gd name="T11" fmla="*/ 2147483647 h 56"/>
                  <a:gd name="T12" fmla="*/ 2147483647 w 64"/>
                  <a:gd name="T13" fmla="*/ 2147483647 h 56"/>
                  <a:gd name="T14" fmla="*/ 2147483647 w 64"/>
                  <a:gd name="T15" fmla="*/ 2147483647 h 56"/>
                  <a:gd name="T16" fmla="*/ 2147483647 w 64"/>
                  <a:gd name="T17" fmla="*/ 2147483647 h 56"/>
                  <a:gd name="T18" fmla="*/ 2147483647 w 64"/>
                  <a:gd name="T19" fmla="*/ 2147483647 h 56"/>
                  <a:gd name="T20" fmla="*/ 2147483647 w 64"/>
                  <a:gd name="T21" fmla="*/ 2147483647 h 56"/>
                  <a:gd name="T22" fmla="*/ 2147483647 w 64"/>
                  <a:gd name="T23" fmla="*/ 2147483647 h 56"/>
                  <a:gd name="T24" fmla="*/ 2147483647 w 64"/>
                  <a:gd name="T25" fmla="*/ 2147483647 h 56"/>
                  <a:gd name="T26" fmla="*/ 2147483647 w 64"/>
                  <a:gd name="T27" fmla="*/ 2147483647 h 56"/>
                  <a:gd name="T28" fmla="*/ 0 w 64"/>
                  <a:gd name="T29" fmla="*/ 2147483647 h 56"/>
                  <a:gd name="T30" fmla="*/ 0 w 64"/>
                  <a:gd name="T31" fmla="*/ 2147483647 h 56"/>
                  <a:gd name="T32" fmla="*/ 2147483647 w 64"/>
                  <a:gd name="T33" fmla="*/ 2147483647 h 56"/>
                  <a:gd name="T34" fmla="*/ 2147483647 w 64"/>
                  <a:gd name="T35" fmla="*/ 2147483647 h 56"/>
                  <a:gd name="T36" fmla="*/ 2147483647 w 64"/>
                  <a:gd name="T37" fmla="*/ 2147483647 h 56"/>
                  <a:gd name="T38" fmla="*/ 2147483647 w 64"/>
                  <a:gd name="T39" fmla="*/ 2147483647 h 56"/>
                  <a:gd name="T40" fmla="*/ 2147483647 w 64"/>
                  <a:gd name="T41" fmla="*/ 2147483647 h 56"/>
                  <a:gd name="T42" fmla="*/ 2147483647 w 64"/>
                  <a:gd name="T43" fmla="*/ 2147483647 h 56"/>
                  <a:gd name="T44" fmla="*/ 2147483647 w 64"/>
                  <a:gd name="T45" fmla="*/ 2147483647 h 56"/>
                  <a:gd name="T46" fmla="*/ 2147483647 w 64"/>
                  <a:gd name="T47" fmla="*/ 2147483647 h 56"/>
                  <a:gd name="T48" fmla="*/ 2147483647 w 64"/>
                  <a:gd name="T49" fmla="*/ 2147483647 h 56"/>
                  <a:gd name="T50" fmla="*/ 2147483647 w 64"/>
                  <a:gd name="T51" fmla="*/ 2147483647 h 56"/>
                  <a:gd name="T52" fmla="*/ 2147483647 w 64"/>
                  <a:gd name="T53" fmla="*/ 2147483647 h 56"/>
                  <a:gd name="T54" fmla="*/ 2147483647 w 64"/>
                  <a:gd name="T55" fmla="*/ 2147483647 h 56"/>
                  <a:gd name="T56" fmla="*/ 2147483647 w 64"/>
                  <a:gd name="T57" fmla="*/ 2147483647 h 56"/>
                  <a:gd name="T58" fmla="*/ 2147483647 w 64"/>
                  <a:gd name="T59" fmla="*/ 2147483647 h 56"/>
                  <a:gd name="T60" fmla="*/ 2147483647 w 64"/>
                  <a:gd name="T61" fmla="*/ 2147483647 h 56"/>
                  <a:gd name="T62" fmla="*/ 2147483647 w 64"/>
                  <a:gd name="T63" fmla="*/ 2147483647 h 56"/>
                  <a:gd name="T64" fmla="*/ 2147483647 w 64"/>
                  <a:gd name="T65" fmla="*/ 2147483647 h 56"/>
                  <a:gd name="T66" fmla="*/ 2147483647 w 64"/>
                  <a:gd name="T67" fmla="*/ 2147483647 h 56"/>
                  <a:gd name="T68" fmla="*/ 2147483647 w 64"/>
                  <a:gd name="T69" fmla="*/ 2147483647 h 56"/>
                  <a:gd name="T70" fmla="*/ 2147483647 w 64"/>
                  <a:gd name="T71" fmla="*/ 2147483647 h 56"/>
                  <a:gd name="T72" fmla="*/ 2147483647 w 64"/>
                  <a:gd name="T73" fmla="*/ 2147483647 h 56"/>
                  <a:gd name="T74" fmla="*/ 2147483647 w 64"/>
                  <a:gd name="T75" fmla="*/ 2147483647 h 56"/>
                  <a:gd name="T76" fmla="*/ 2147483647 w 64"/>
                  <a:gd name="T77" fmla="*/ 2147483647 h 56"/>
                  <a:gd name="T78" fmla="*/ 2147483647 w 64"/>
                  <a:gd name="T79" fmla="*/ 2147483647 h 56"/>
                  <a:gd name="T80" fmla="*/ 2147483647 w 64"/>
                  <a:gd name="T81" fmla="*/ 2147483647 h 56"/>
                  <a:gd name="T82" fmla="*/ 2147483647 w 64"/>
                  <a:gd name="T83" fmla="*/ 2147483647 h 56"/>
                  <a:gd name="T84" fmla="*/ 2147483647 w 64"/>
                  <a:gd name="T85" fmla="*/ 2147483647 h 56"/>
                  <a:gd name="T86" fmla="*/ 2147483647 w 64"/>
                  <a:gd name="T87" fmla="*/ 2147483647 h 56"/>
                  <a:gd name="T88" fmla="*/ 2147483647 w 64"/>
                  <a:gd name="T89" fmla="*/ 2147483647 h 56"/>
                  <a:gd name="T90" fmla="*/ 2147483647 w 64"/>
                  <a:gd name="T91" fmla="*/ 2147483647 h 56"/>
                  <a:gd name="T92" fmla="*/ 2147483647 w 64"/>
                  <a:gd name="T93" fmla="*/ 2147483647 h 56"/>
                  <a:gd name="T94" fmla="*/ 2147483647 w 64"/>
                  <a:gd name="T95" fmla="*/ 2147483647 h 56"/>
                  <a:gd name="T96" fmla="*/ 2147483647 w 64"/>
                  <a:gd name="T97" fmla="*/ 2147483647 h 56"/>
                  <a:gd name="T98" fmla="*/ 2147483647 w 64"/>
                  <a:gd name="T99" fmla="*/ 2147483647 h 56"/>
                  <a:gd name="T100" fmla="*/ 2147483647 w 64"/>
                  <a:gd name="T101" fmla="*/ 2147483647 h 56"/>
                  <a:gd name="T102" fmla="*/ 2147483647 w 64"/>
                  <a:gd name="T103" fmla="*/ 2147483647 h 56"/>
                  <a:gd name="T104" fmla="*/ 2147483647 w 64"/>
                  <a:gd name="T105" fmla="*/ 2147483647 h 56"/>
                  <a:gd name="T106" fmla="*/ 2147483647 w 64"/>
                  <a:gd name="T107" fmla="*/ 2147483647 h 56"/>
                  <a:gd name="T108" fmla="*/ 2147483647 w 64"/>
                  <a:gd name="T109" fmla="*/ 2147483647 h 56"/>
                  <a:gd name="T110" fmla="*/ 2147483647 w 64"/>
                  <a:gd name="T111" fmla="*/ 2147483647 h 56"/>
                  <a:gd name="T112" fmla="*/ 2147483647 w 64"/>
                  <a:gd name="T113" fmla="*/ 2147483647 h 5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64"/>
                  <a:gd name="T172" fmla="*/ 0 h 56"/>
                  <a:gd name="T173" fmla="*/ 64 w 64"/>
                  <a:gd name="T174" fmla="*/ 56 h 5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64" h="56">
                    <a:moveTo>
                      <a:pt x="60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6"/>
                      <a:pt x="55" y="16"/>
                      <a:pt x="54" y="17"/>
                    </a:cubicBezTo>
                    <a:cubicBezTo>
                      <a:pt x="50" y="7"/>
                      <a:pt x="42" y="0"/>
                      <a:pt x="32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8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16" y="6"/>
                      <a:pt x="12" y="11"/>
                      <a:pt x="10" y="17"/>
                    </a:cubicBezTo>
                    <a:cubicBezTo>
                      <a:pt x="9" y="16"/>
                      <a:pt x="9" y="16"/>
                      <a:pt x="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8"/>
                      <a:pt x="0" y="2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2" y="36"/>
                      <a:pt x="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9" y="36"/>
                      <a:pt x="9" y="36"/>
                    </a:cubicBezTo>
                    <a:cubicBezTo>
                      <a:pt x="11" y="42"/>
                      <a:pt x="16" y="47"/>
                      <a:pt x="20" y="50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7"/>
                      <a:pt x="20" y="46"/>
                      <a:pt x="20" y="46"/>
                    </a:cubicBezTo>
                    <a:cubicBezTo>
                      <a:pt x="16" y="41"/>
                      <a:pt x="12" y="35"/>
                      <a:pt x="12" y="28"/>
                    </a:cubicBezTo>
                    <a:cubicBezTo>
                      <a:pt x="12" y="26"/>
                      <a:pt x="12" y="25"/>
                      <a:pt x="12" y="23"/>
                    </a:cubicBezTo>
                    <a:cubicBezTo>
                      <a:pt x="17" y="21"/>
                      <a:pt x="20" y="17"/>
                      <a:pt x="22" y="12"/>
                    </a:cubicBezTo>
                    <a:cubicBezTo>
                      <a:pt x="27" y="17"/>
                      <a:pt x="35" y="20"/>
                      <a:pt x="46" y="20"/>
                    </a:cubicBezTo>
                    <a:cubicBezTo>
                      <a:pt x="47" y="20"/>
                      <a:pt x="49" y="20"/>
                      <a:pt x="51" y="20"/>
                    </a:cubicBezTo>
                    <a:cubicBezTo>
                      <a:pt x="52" y="22"/>
                      <a:pt x="52" y="25"/>
                      <a:pt x="52" y="28"/>
                    </a:cubicBezTo>
                    <a:cubicBezTo>
                      <a:pt x="52" y="34"/>
                      <a:pt x="49" y="40"/>
                      <a:pt x="45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2" y="42"/>
                      <a:pt x="54" y="39"/>
                      <a:pt x="55" y="36"/>
                    </a:cubicBezTo>
                    <a:cubicBezTo>
                      <a:pt x="55" y="36"/>
                      <a:pt x="56" y="36"/>
                      <a:pt x="56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58" y="48"/>
                      <a:pt x="56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6"/>
                      <a:pt x="38" y="44"/>
                      <a:pt x="36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6" y="44"/>
                      <a:pt x="24" y="46"/>
                      <a:pt x="24" y="4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4"/>
                      <a:pt x="26" y="56"/>
                      <a:pt x="28" y="56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8" y="56"/>
                      <a:pt x="40" y="54"/>
                      <a:pt x="40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60" y="52"/>
                      <a:pt x="64" y="48"/>
                      <a:pt x="64" y="44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8"/>
                      <a:pt x="62" y="16"/>
                      <a:pt x="60" y="16"/>
                    </a:cubicBezTo>
                    <a:close/>
                    <a:moveTo>
                      <a:pt x="8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8" y="20"/>
                      <a:pt x="8" y="20"/>
                      <a:pt x="8" y="20"/>
                    </a:cubicBezTo>
                    <a:lnTo>
                      <a:pt x="8" y="28"/>
                    </a:lnTo>
                    <a:close/>
                    <a:moveTo>
                      <a:pt x="60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60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Oval 361">
                <a:extLst>
                  <a:ext uri="{FF2B5EF4-FFF2-40B4-BE49-F238E27FC236}">
                    <a16:creationId xmlns:a16="http://schemas.microsoft.com/office/drawing/2014/main" id="{C6B34C3F-93FB-2746-B9A9-07C3D55B7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350" y="1656631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>
                  <a:latin typeface="Calibri" pitchFamily="34" charset="0"/>
                  <a:cs typeface="Cordia New" pitchFamily="34" charset="-34"/>
                </a:endParaRPr>
              </a:p>
            </p:txBody>
          </p:sp>
          <p:sp>
            <p:nvSpPr>
              <p:cNvPr id="110" name="Oval 362">
                <a:extLst>
                  <a:ext uri="{FF2B5EF4-FFF2-40B4-BE49-F238E27FC236}">
                    <a16:creationId xmlns:a16="http://schemas.microsoft.com/office/drawing/2014/main" id="{EB9C34F1-902F-6D44-90C8-C2E9AFBB7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8325" y="1656631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>
                  <a:latin typeface="Calibri" pitchFamily="34" charset="0"/>
                  <a:cs typeface="Cordia New" pitchFamily="34" charset="-34"/>
                </a:endParaRPr>
              </a:p>
            </p:txBody>
          </p:sp>
        </p:grpSp>
        <p:sp>
          <p:nvSpPr>
            <p:cNvPr id="111" name="Freeform 86">
              <a:extLst>
                <a:ext uri="{FF2B5EF4-FFF2-40B4-BE49-F238E27FC236}">
                  <a16:creationId xmlns:a16="http://schemas.microsoft.com/office/drawing/2014/main" id="{F1591BE3-283E-7D43-95D5-7DE93D4CD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9163" y="3235172"/>
              <a:ext cx="383212" cy="221072"/>
            </a:xfrm>
            <a:custGeom>
              <a:avLst/>
              <a:gdLst>
                <a:gd name="T0" fmla="*/ 0 w 128"/>
                <a:gd name="T1" fmla="*/ 0 h 88"/>
                <a:gd name="T2" fmla="*/ 0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0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2147483647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2147483647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2147483647 w 128"/>
                <a:gd name="T39" fmla="*/ 2147483647 h 88"/>
                <a:gd name="T40" fmla="*/ 2147483647 w 128"/>
                <a:gd name="T41" fmla="*/ 2147483647 h 88"/>
                <a:gd name="T42" fmla="*/ 2147483647 w 128"/>
                <a:gd name="T43" fmla="*/ 2147483647 h 88"/>
                <a:gd name="T44" fmla="*/ 2147483647 w 128"/>
                <a:gd name="T45" fmla="*/ 2147483647 h 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88"/>
                <a:gd name="T71" fmla="*/ 128 w 128"/>
                <a:gd name="T72" fmla="*/ 88 h 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88">
                  <a:moveTo>
                    <a:pt x="0" y="0"/>
                  </a:moveTo>
                  <a:lnTo>
                    <a:pt x="0" y="88"/>
                  </a:lnTo>
                  <a:lnTo>
                    <a:pt x="128" y="88"/>
                  </a:lnTo>
                  <a:lnTo>
                    <a:pt x="128" y="0"/>
                  </a:lnTo>
                  <a:lnTo>
                    <a:pt x="0" y="0"/>
                  </a:lnTo>
                  <a:close/>
                  <a:moveTo>
                    <a:pt x="110" y="8"/>
                  </a:moveTo>
                  <a:lnTo>
                    <a:pt x="64" y="54"/>
                  </a:lnTo>
                  <a:lnTo>
                    <a:pt x="18" y="8"/>
                  </a:lnTo>
                  <a:lnTo>
                    <a:pt x="110" y="8"/>
                  </a:lnTo>
                  <a:close/>
                  <a:moveTo>
                    <a:pt x="120" y="72"/>
                  </a:moveTo>
                  <a:lnTo>
                    <a:pt x="96" y="48"/>
                  </a:lnTo>
                  <a:lnTo>
                    <a:pt x="90" y="54"/>
                  </a:lnTo>
                  <a:lnTo>
                    <a:pt x="118" y="80"/>
                  </a:lnTo>
                  <a:lnTo>
                    <a:pt x="10" y="80"/>
                  </a:lnTo>
                  <a:lnTo>
                    <a:pt x="38" y="54"/>
                  </a:lnTo>
                  <a:lnTo>
                    <a:pt x="32" y="48"/>
                  </a:lnTo>
                  <a:lnTo>
                    <a:pt x="8" y="72"/>
                  </a:lnTo>
                  <a:lnTo>
                    <a:pt x="8" y="10"/>
                  </a:lnTo>
                  <a:lnTo>
                    <a:pt x="58" y="60"/>
                  </a:lnTo>
                  <a:lnTo>
                    <a:pt x="64" y="66"/>
                  </a:lnTo>
                  <a:lnTo>
                    <a:pt x="70" y="60"/>
                  </a:lnTo>
                  <a:lnTo>
                    <a:pt x="120" y="10"/>
                  </a:lnTo>
                  <a:lnTo>
                    <a:pt x="120" y="7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media">
            <a:extLst>
              <a:ext uri="{FF2B5EF4-FFF2-40B4-BE49-F238E27FC236}">
                <a16:creationId xmlns:a16="http://schemas.microsoft.com/office/drawing/2014/main" id="{4202F093-05BD-3F42-9077-EFF4DFB3747A}"/>
              </a:ext>
            </a:extLst>
          </p:cNvPr>
          <p:cNvGrpSpPr/>
          <p:nvPr/>
        </p:nvGrpSpPr>
        <p:grpSpPr>
          <a:xfrm>
            <a:off x="198349" y="2958787"/>
            <a:ext cx="1371243" cy="951868"/>
            <a:chOff x="10547500" y="1771164"/>
            <a:chExt cx="1371600" cy="952116"/>
          </a:xfrm>
        </p:grpSpPr>
        <p:pic>
          <p:nvPicPr>
            <p:cNvPr id="116" name="Google Shape;1355;p156">
              <a:extLst>
                <a:ext uri="{FF2B5EF4-FFF2-40B4-BE49-F238E27FC236}">
                  <a16:creationId xmlns:a16="http://schemas.microsoft.com/office/drawing/2014/main" id="{4862DCAD-04DE-BE47-8DC1-FAB8588860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47500" y="1771164"/>
              <a:ext cx="1371600" cy="203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356;p156">
              <a:extLst>
                <a:ext uri="{FF2B5EF4-FFF2-40B4-BE49-F238E27FC236}">
                  <a16:creationId xmlns:a16="http://schemas.microsoft.com/office/drawing/2014/main" id="{05D3925F-D212-3E4E-BB06-D41EA720220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47500" y="2046256"/>
              <a:ext cx="1371600" cy="37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357;p156">
              <a:extLst>
                <a:ext uri="{FF2B5EF4-FFF2-40B4-BE49-F238E27FC236}">
                  <a16:creationId xmlns:a16="http://schemas.microsoft.com/office/drawing/2014/main" id="{90C5ACAF-21DA-1442-8C33-768D9B85335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47500" y="2466682"/>
              <a:ext cx="1371600" cy="2565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9" name="mc/is connector">
            <a:extLst>
              <a:ext uri="{FF2B5EF4-FFF2-40B4-BE49-F238E27FC236}">
                <a16:creationId xmlns:a16="http://schemas.microsoft.com/office/drawing/2014/main" id="{1C85C6DB-4AE8-D24D-97FE-DAED110CB16E}"/>
              </a:ext>
            </a:extLst>
          </p:cNvPr>
          <p:cNvCxnSpPr>
            <a:cxnSpLocks/>
            <a:stCxn id="117" idx="3"/>
            <a:endCxn id="17" idx="1"/>
          </p:cNvCxnSpPr>
          <p:nvPr/>
        </p:nvCxnSpPr>
        <p:spPr>
          <a:xfrm flipV="1">
            <a:off x="1569591" y="3417471"/>
            <a:ext cx="833468" cy="4883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4152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232E9BF-808F-5844-B531-FFFD53E2CDD9}"/>
              </a:ext>
            </a:extLst>
          </p:cNvPr>
          <p:cNvCxnSpPr>
            <a:cxnSpLocks/>
          </p:cNvCxnSpPr>
          <p:nvPr/>
        </p:nvCxnSpPr>
        <p:spPr>
          <a:xfrm>
            <a:off x="2528077" y="6006058"/>
            <a:ext cx="1933531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850C94-0C2F-C447-9AC0-B585E09B3A5D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2528077" y="2022954"/>
            <a:ext cx="1933531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E40F37E4-B0B5-C146-9B67-52F35587FFEC}"/>
              </a:ext>
            </a:extLst>
          </p:cNvPr>
          <p:cNvSpPr txBox="1">
            <a:spLocks/>
          </p:cNvSpPr>
          <p:nvPr/>
        </p:nvSpPr>
        <p:spPr bwMode="auto">
          <a:xfrm>
            <a:off x="573988" y="64801"/>
            <a:ext cx="6499718" cy="99011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lang="en-US" sz="3000" b="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500" dirty="0"/>
              <a:t>Salesforce Audience Architecture for GoDaddy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98030E-632C-7E44-A784-FE004C8E83FB}"/>
              </a:ext>
            </a:extLst>
          </p:cNvPr>
          <p:cNvGrpSpPr/>
          <p:nvPr/>
        </p:nvGrpSpPr>
        <p:grpSpPr>
          <a:xfrm>
            <a:off x="4507368" y="1517574"/>
            <a:ext cx="2068747" cy="4821548"/>
            <a:chOff x="5208730" y="1474353"/>
            <a:chExt cx="1994400" cy="4356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7F4E8EB-84E5-F54D-B586-6C0C41306528}"/>
                </a:ext>
              </a:extLst>
            </p:cNvPr>
            <p:cNvGrpSpPr/>
            <p:nvPr/>
          </p:nvGrpSpPr>
          <p:grpSpPr>
            <a:xfrm>
              <a:off x="5208730" y="1474353"/>
              <a:ext cx="1994400" cy="4356000"/>
              <a:chOff x="5208730" y="1474353"/>
              <a:chExt cx="1994400" cy="4356000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020E4501-0E66-374F-B364-5FD113DEDD71}"/>
                  </a:ext>
                </a:extLst>
              </p:cNvPr>
              <p:cNvSpPr/>
              <p:nvPr/>
            </p:nvSpPr>
            <p:spPr>
              <a:xfrm>
                <a:off x="5208730" y="1474353"/>
                <a:ext cx="1994400" cy="4356000"/>
              </a:xfrm>
              <a:prstGeom prst="roundRect">
                <a:avLst>
                  <a:gd name="adj" fmla="val 3080"/>
                </a:avLst>
              </a:prstGeom>
              <a:solidFill>
                <a:srgbClr val="FDAB63">
                  <a:alpha val="20000"/>
                </a:srgbClr>
              </a:solidFill>
              <a:ln w="12700"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0DC3105D-D962-EA42-91BA-D270272CCC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2030175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Segmentation &amp; Targeting</a:t>
                </a:r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E03DCB17-6B5F-6A44-BFC9-FD5CEED038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2655369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Customer Data Management</a:t>
                </a:r>
              </a:p>
            </p:txBody>
          </p:sp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4E74BF68-E5CF-194E-B9BA-B8826E4EAD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3280563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Customer Data Analysis &amp; Reporting</a:t>
                </a:r>
              </a:p>
            </p:txBody>
          </p:sp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D022D805-4A66-F34C-83BC-5922198205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3905757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Cross Channel Campaign Management</a:t>
                </a:r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3ED8FA76-FA3C-604D-A96B-169C7B32C6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4530951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ESP Capabilities</a:t>
                </a:r>
              </a:p>
            </p:txBody>
          </p:sp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7B70B0EA-7204-D54F-B162-5C5BCF6BBF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23930" y="5156147"/>
                <a:ext cx="1764000" cy="445335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D66500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latin typeface="Salesforce Sans"/>
                    <a:cs typeface="Salesforce Sans"/>
                  </a:rPr>
                  <a:t>Display &amp; Social Advertising</a:t>
                </a:r>
              </a:p>
            </p:txBody>
          </p:sp>
        </p:grpSp>
        <p:sp>
          <p:nvSpPr>
            <p:cNvPr id="52" name="Text Placeholder 10">
              <a:extLst>
                <a:ext uri="{FF2B5EF4-FFF2-40B4-BE49-F238E27FC236}">
                  <a16:creationId xmlns:a16="http://schemas.microsoft.com/office/drawing/2014/main" id="{6658E339-16FB-C747-88A2-19389B61BBB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66275" y="1611774"/>
              <a:ext cx="633165" cy="125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900" b="1" spc="20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Marketing</a:t>
              </a:r>
            </a:p>
          </p:txBody>
        </p:sp>
        <p:pic>
          <p:nvPicPr>
            <p:cNvPr id="53" name="CloudIcons_5x5_RGB-01-07.png" descr="CloudIcons_5x5_RGB-01-07.png">
              <a:extLst>
                <a:ext uri="{FF2B5EF4-FFF2-40B4-BE49-F238E27FC236}">
                  <a16:creationId xmlns:a16="http://schemas.microsoft.com/office/drawing/2014/main" id="{09EF6DDA-B552-084D-B1B7-B85120D10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97630" y="1555659"/>
              <a:ext cx="251255" cy="250623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0BA70F-EBDC-984F-8965-D696A0A971D0}"/>
                </a:ext>
              </a:extLst>
            </p:cNvPr>
            <p:cNvCxnSpPr>
              <a:cxnSpLocks/>
            </p:cNvCxnSpPr>
            <p:nvPr/>
          </p:nvCxnSpPr>
          <p:spPr>
            <a:xfrm>
              <a:off x="5323930" y="1865388"/>
              <a:ext cx="1764000" cy="0"/>
            </a:xfrm>
            <a:prstGeom prst="line">
              <a:avLst/>
            </a:prstGeom>
            <a:ln w="9525" cmpd="sng">
              <a:solidFill>
                <a:srgbClr val="FCAC6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438D01-5CEF-2145-97AC-F1765917A870}"/>
              </a:ext>
            </a:extLst>
          </p:cNvPr>
          <p:cNvGrpSpPr/>
          <p:nvPr/>
        </p:nvGrpSpPr>
        <p:grpSpPr>
          <a:xfrm>
            <a:off x="7261776" y="5259171"/>
            <a:ext cx="1047600" cy="1047600"/>
            <a:chOff x="9225093" y="4552079"/>
            <a:chExt cx="1047600" cy="1047600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4D9DE3E7-ABC4-6342-A62D-6B1E045F4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3" y="4552079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932022E-5872-E948-9D3E-2BA836EA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485335" y="5103430"/>
              <a:ext cx="269440" cy="269440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8A040E-7EB3-B346-BDF1-53EA1AB1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04411" y="4951471"/>
              <a:ext cx="269440" cy="26944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CBD25397-8CA0-6A46-82D3-EC8AAF0C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510953" y="4778889"/>
              <a:ext cx="269440" cy="269440"/>
            </a:xfrm>
            <a:prstGeom prst="rect">
              <a:avLst/>
            </a:prstGeom>
          </p:spPr>
        </p:pic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A6436D1-B54D-804B-A4DB-E7C880E5568E}"/>
              </a:ext>
            </a:extLst>
          </p:cNvPr>
          <p:cNvSpPr>
            <a:spLocks/>
          </p:cNvSpPr>
          <p:nvPr/>
        </p:nvSpPr>
        <p:spPr>
          <a:xfrm>
            <a:off x="3005483" y="1908788"/>
            <a:ext cx="1008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FTP/API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64BF39-8495-E543-B289-B09E000224A9}"/>
              </a:ext>
            </a:extLst>
          </p:cNvPr>
          <p:cNvGrpSpPr/>
          <p:nvPr/>
        </p:nvGrpSpPr>
        <p:grpSpPr>
          <a:xfrm>
            <a:off x="1480476" y="1494468"/>
            <a:ext cx="1047600" cy="1047600"/>
            <a:chOff x="9191640" y="2042162"/>
            <a:chExt cx="1047600" cy="1047600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EA328820-444D-6640-B7D1-661B101CC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1640" y="2042162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B10A9FDD-DF8A-8845-BEF4-9E5A25E8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37645" y="2285193"/>
              <a:ext cx="1001595" cy="570909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EF3AD8F-67FC-894D-977C-D6D4DFFA5930}"/>
              </a:ext>
            </a:extLst>
          </p:cNvPr>
          <p:cNvGrpSpPr/>
          <p:nvPr/>
        </p:nvGrpSpPr>
        <p:grpSpPr>
          <a:xfrm>
            <a:off x="1478279" y="2885911"/>
            <a:ext cx="1047600" cy="1047600"/>
            <a:chOff x="6287461" y="5454679"/>
            <a:chExt cx="1047600" cy="1047600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51A968DE-9D7A-054F-ABE1-EBAECB0A0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7461" y="5454679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E84C985-957C-F645-A6C4-7A41A59D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3025" y="5799833"/>
              <a:ext cx="736473" cy="2769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C99124-7EBC-4E4F-8435-1F2FA7B04A02}"/>
              </a:ext>
            </a:extLst>
          </p:cNvPr>
          <p:cNvGrpSpPr/>
          <p:nvPr/>
        </p:nvGrpSpPr>
        <p:grpSpPr>
          <a:xfrm>
            <a:off x="1478279" y="5483280"/>
            <a:ext cx="1047600" cy="1047600"/>
            <a:chOff x="9202791" y="3302865"/>
            <a:chExt cx="1047600" cy="1047600"/>
          </a:xfrm>
        </p:grpSpPr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0526C679-C9BA-2543-B2B5-827B05845A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2791" y="3302865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BD31EAF-ADA0-C841-84FA-61C6AEE8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73821" y="3624481"/>
              <a:ext cx="905539" cy="396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D0EC13-8E72-8844-8858-83D0A4861549}"/>
              </a:ext>
            </a:extLst>
          </p:cNvPr>
          <p:cNvGrpSpPr/>
          <p:nvPr/>
        </p:nvGrpSpPr>
        <p:grpSpPr>
          <a:xfrm>
            <a:off x="1478279" y="4142382"/>
            <a:ext cx="1047600" cy="1105475"/>
            <a:chOff x="9191640" y="1984287"/>
            <a:chExt cx="1047600" cy="1105475"/>
          </a:xfrm>
        </p:grpSpPr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35EFA1BA-2349-C045-A118-8883C534B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1640" y="2042162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C2BC1-181E-284D-990A-A418AA30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6101" r="23309" b="31809"/>
            <a:stretch/>
          </p:blipFill>
          <p:spPr>
            <a:xfrm>
              <a:off x="9249633" y="1984287"/>
              <a:ext cx="989607" cy="7469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BC9F28-B084-544C-81EA-C2372D2D74C7}"/>
                </a:ext>
              </a:extLst>
            </p:cNvPr>
            <p:cNvSpPr txBox="1"/>
            <p:nvPr/>
          </p:nvSpPr>
          <p:spPr>
            <a:xfrm>
              <a:off x="9391514" y="2741501"/>
              <a:ext cx="703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>
                  <a:solidFill>
                    <a:schemeClr val="accent2"/>
                  </a:solidFill>
                  <a:latin typeface="Salesforce Sans"/>
                  <a:cs typeface="Salesforce Sans"/>
                </a:rPr>
                <a:t>GA360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71C3BD-D6C0-7C48-A89C-6684B22A90C5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004276" y="2542068"/>
            <a:ext cx="0" cy="321616"/>
          </a:xfrm>
          <a:prstGeom prst="straightConnector1">
            <a:avLst/>
          </a:prstGeom>
          <a:ln w="9525" cmpd="sng">
            <a:solidFill>
              <a:schemeClr val="bg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C6F437-A168-6549-B115-A9DCB3604AFE}"/>
              </a:ext>
            </a:extLst>
          </p:cNvPr>
          <p:cNvCxnSpPr>
            <a:cxnSpLocks/>
          </p:cNvCxnSpPr>
          <p:nvPr/>
        </p:nvCxnSpPr>
        <p:spPr>
          <a:xfrm flipV="1">
            <a:off x="2247982" y="2039259"/>
            <a:ext cx="745534" cy="878996"/>
          </a:xfrm>
          <a:prstGeom prst="straightConnector1">
            <a:avLst/>
          </a:prstGeom>
          <a:ln w="9525" cmpd="sng">
            <a:solidFill>
              <a:schemeClr val="bg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CB0AECA-94FB-774F-A46A-D49A429DBA5F}"/>
              </a:ext>
            </a:extLst>
          </p:cNvPr>
          <p:cNvSpPr>
            <a:spLocks/>
          </p:cNvSpPr>
          <p:nvPr/>
        </p:nvSpPr>
        <p:spPr>
          <a:xfrm>
            <a:off x="3015974" y="5901257"/>
            <a:ext cx="1008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Hashed Email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5D290B-2B8D-CD40-A797-E6C6D4A4D135}"/>
              </a:ext>
            </a:extLst>
          </p:cNvPr>
          <p:cNvCxnSpPr>
            <a:cxnSpLocks/>
          </p:cNvCxnSpPr>
          <p:nvPr/>
        </p:nvCxnSpPr>
        <p:spPr>
          <a:xfrm>
            <a:off x="2528077" y="4724056"/>
            <a:ext cx="1933531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F651E8A5-2878-CD49-9DDC-7A2CB889294B}"/>
              </a:ext>
            </a:extLst>
          </p:cNvPr>
          <p:cNvSpPr>
            <a:spLocks/>
          </p:cNvSpPr>
          <p:nvPr/>
        </p:nvSpPr>
        <p:spPr>
          <a:xfrm>
            <a:off x="3015974" y="4633292"/>
            <a:ext cx="1008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GA ID Match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72A2CE-31A5-CE4C-87B6-C8B49BBA70E8}"/>
              </a:ext>
            </a:extLst>
          </p:cNvPr>
          <p:cNvGrpSpPr/>
          <p:nvPr/>
        </p:nvGrpSpPr>
        <p:grpSpPr>
          <a:xfrm>
            <a:off x="8629308" y="2061393"/>
            <a:ext cx="1047600" cy="1047600"/>
            <a:chOff x="8136719" y="1073336"/>
            <a:chExt cx="1047600" cy="1047600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008F2F1-C871-C341-A45D-85786FA70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6719" y="1073336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D76F5A34-73D2-D240-B560-0F4B036B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8244425" y="1449910"/>
              <a:ext cx="306615" cy="229961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6E535E2-668E-4F41-BE67-19CEAD90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8602213" y="1693384"/>
              <a:ext cx="259842" cy="337795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1269B501-A69E-3E4F-81CC-B90EDE6F7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8676137" y="1244757"/>
              <a:ext cx="295170" cy="365449"/>
            </a:xfrm>
            <a:prstGeom prst="rect">
              <a:avLst/>
            </a:prstGeom>
          </p:spPr>
        </p:pic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2970BE0-4C10-0743-B8EA-ECC3CDB6955E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2002079" y="6530881"/>
            <a:ext cx="0" cy="118411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85D093-612C-E54E-8C8F-D080F88917FC}"/>
              </a:ext>
            </a:extLst>
          </p:cNvPr>
          <p:cNvCxnSpPr>
            <a:cxnSpLocks/>
          </p:cNvCxnSpPr>
          <p:nvPr/>
        </p:nvCxnSpPr>
        <p:spPr>
          <a:xfrm>
            <a:off x="7773022" y="6327675"/>
            <a:ext cx="0" cy="321616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CDF5BFE-B4DB-FD4E-985B-E33FD2AD2762}"/>
              </a:ext>
            </a:extLst>
          </p:cNvPr>
          <p:cNvCxnSpPr>
            <a:cxnSpLocks/>
          </p:cNvCxnSpPr>
          <p:nvPr/>
        </p:nvCxnSpPr>
        <p:spPr>
          <a:xfrm>
            <a:off x="2002080" y="6649291"/>
            <a:ext cx="5770943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A97DAB9-863E-FE4C-9292-3E0A2922F7C2}"/>
              </a:ext>
            </a:extLst>
          </p:cNvPr>
          <p:cNvSpPr>
            <a:spLocks/>
          </p:cNvSpPr>
          <p:nvPr/>
        </p:nvSpPr>
        <p:spPr>
          <a:xfrm>
            <a:off x="4058840" y="6553948"/>
            <a:ext cx="1602725" cy="187055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Search, Display, Social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20F9C11-7178-6A4D-BEB4-897EC1AE49D1}"/>
              </a:ext>
            </a:extLst>
          </p:cNvPr>
          <p:cNvGrpSpPr/>
          <p:nvPr/>
        </p:nvGrpSpPr>
        <p:grpSpPr>
          <a:xfrm>
            <a:off x="8620668" y="3597612"/>
            <a:ext cx="1047600" cy="1047600"/>
            <a:chOff x="9225093" y="4552079"/>
            <a:chExt cx="1047600" cy="1047600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61109E8C-58FE-5647-A2FB-1364945C42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5093" y="4552079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0AF38169-9ED8-C344-887A-2265548A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485335" y="5103430"/>
              <a:ext cx="269440" cy="2694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89B5CEE7-B7E9-C14A-8B0B-B3310EDB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04411" y="4951471"/>
              <a:ext cx="269440" cy="269440"/>
            </a:xfrm>
            <a:prstGeom prst="rect">
              <a:avLst/>
            </a:prstGeom>
          </p:spPr>
        </p:pic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83247ED9-FC17-824F-8494-A0714B44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510953" y="4778889"/>
              <a:ext cx="269440" cy="269440"/>
            </a:xfrm>
            <a:prstGeom prst="rect">
              <a:avLst/>
            </a:prstGeom>
          </p:spPr>
        </p:pic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5681385-395E-3045-8CFF-B55CA94D8D42}"/>
              </a:ext>
            </a:extLst>
          </p:cNvPr>
          <p:cNvCxnSpPr>
            <a:cxnSpLocks/>
          </p:cNvCxnSpPr>
          <p:nvPr/>
        </p:nvCxnSpPr>
        <p:spPr>
          <a:xfrm>
            <a:off x="6719588" y="4148963"/>
            <a:ext cx="1901080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81F6CB33-7420-2E43-897A-A452D852CFD6}"/>
              </a:ext>
            </a:extLst>
          </p:cNvPr>
          <p:cNvSpPr>
            <a:spLocks/>
          </p:cNvSpPr>
          <p:nvPr/>
        </p:nvSpPr>
        <p:spPr>
          <a:xfrm>
            <a:off x="7126220" y="4055716"/>
            <a:ext cx="1008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Ad Audiences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CB6E419-680A-BF40-B219-578FB1EBCE09}"/>
              </a:ext>
            </a:extLst>
          </p:cNvPr>
          <p:cNvCxnSpPr>
            <a:cxnSpLocks/>
          </p:cNvCxnSpPr>
          <p:nvPr/>
        </p:nvCxnSpPr>
        <p:spPr>
          <a:xfrm>
            <a:off x="6718851" y="2585193"/>
            <a:ext cx="1891677" cy="0"/>
          </a:xfrm>
          <a:prstGeom prst="straightConnector1">
            <a:avLst/>
          </a:prstGeom>
          <a:ln w="9525" cmpd="sng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0697DB42-4002-1C4A-B4F9-50C359A31E8E}"/>
              </a:ext>
            </a:extLst>
          </p:cNvPr>
          <p:cNvSpPr>
            <a:spLocks/>
          </p:cNvSpPr>
          <p:nvPr/>
        </p:nvSpPr>
        <p:spPr>
          <a:xfrm>
            <a:off x="6900950" y="2501085"/>
            <a:ext cx="1415550" cy="17841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Messaging: Email, Mobile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5F814C-4CF0-7147-9AFE-9FAA00AF9334}"/>
              </a:ext>
            </a:extLst>
          </p:cNvPr>
          <p:cNvSpPr txBox="1"/>
          <p:nvPr/>
        </p:nvSpPr>
        <p:spPr>
          <a:xfrm rot="18621314">
            <a:off x="1988821" y="2480201"/>
            <a:ext cx="13273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chemeClr val="accent1"/>
                </a:solidFill>
                <a:latin typeface="Salesforce Sans"/>
              </a:rPr>
              <a:t>Future state data layer</a:t>
            </a:r>
            <a:endParaRPr lang="en-US" sz="700" dirty="0">
              <a:latin typeface="Salesforce Sans"/>
              <a:cs typeface="Salesforce San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5035431-C3CB-C942-94D5-9ABB6AABA691}"/>
              </a:ext>
            </a:extLst>
          </p:cNvPr>
          <p:cNvSpPr/>
          <p:nvPr/>
        </p:nvSpPr>
        <p:spPr>
          <a:xfrm>
            <a:off x="6934256" y="4346340"/>
            <a:ext cx="1344342" cy="26685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Advertising Studio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CB791CC-9F1B-3B45-A8C0-9DCD1CCB5DDC}"/>
              </a:ext>
            </a:extLst>
          </p:cNvPr>
          <p:cNvSpPr/>
          <p:nvPr/>
        </p:nvSpPr>
        <p:spPr>
          <a:xfrm>
            <a:off x="7000609" y="2801154"/>
            <a:ext cx="1193103" cy="26356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Automation Studio, Journey Builder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C189E7A-6987-524A-95B0-6DD70C3EADD6}"/>
              </a:ext>
            </a:extLst>
          </p:cNvPr>
          <p:cNvGrpSpPr/>
          <p:nvPr/>
        </p:nvGrpSpPr>
        <p:grpSpPr>
          <a:xfrm rot="16200000">
            <a:off x="5391103" y="125423"/>
            <a:ext cx="303936" cy="2162928"/>
            <a:chOff x="4340014" y="2454913"/>
            <a:chExt cx="303936" cy="2162928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BD59440F-43B6-8747-BE98-081AC8E81F79}"/>
                </a:ext>
              </a:extLst>
            </p:cNvPr>
            <p:cNvSpPr/>
            <p:nvPr/>
          </p:nvSpPr>
          <p:spPr>
            <a:xfrm rot="5400000">
              <a:off x="3434728" y="3360199"/>
              <a:ext cx="2114507" cy="303936"/>
            </a:xfrm>
            <a:prstGeom prst="roundRect">
              <a:avLst>
                <a:gd name="adj" fmla="val 25355"/>
              </a:avLst>
            </a:prstGeom>
            <a:solidFill>
              <a:srgbClr val="215CA0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 dirty="0">
                <a:latin typeface="Salesforce Sans"/>
                <a:cs typeface="Salesforce Sans"/>
              </a:endParaRPr>
            </a:p>
          </p:txBody>
        </p: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B741700C-9FDA-7A41-8719-618AC5BFE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 rot="5400000">
              <a:off x="4377871" y="2944620"/>
              <a:ext cx="235519" cy="235519"/>
            </a:xfrm>
            <a:prstGeom prst="rect">
              <a:avLst/>
            </a:prstGeom>
          </p:spPr>
        </p:pic>
        <p:sp>
          <p:nvSpPr>
            <p:cNvPr id="148" name="Text Placeholder 10">
              <a:extLst>
                <a:ext uri="{FF2B5EF4-FFF2-40B4-BE49-F238E27FC236}">
                  <a16:creationId xmlns:a16="http://schemas.microsoft.com/office/drawing/2014/main" id="{46ABB901-51A1-0E4C-801F-95F3C8298D63}"/>
                </a:ext>
              </a:extLst>
            </p:cNvPr>
            <p:cNvSpPr txBox="1">
              <a:spLocks/>
            </p:cNvSpPr>
            <p:nvPr/>
          </p:nvSpPr>
          <p:spPr bwMode="auto">
            <a:xfrm rot="5400000">
              <a:off x="3803646" y="3867333"/>
              <a:ext cx="1377905" cy="123111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GB" sz="800" b="1" dirty="0">
                  <a:solidFill>
                    <a:srgbClr val="1A3867"/>
                  </a:solidFill>
                  <a:latin typeface="Salesforce Sans" panose="020B0505020202020203" pitchFamily="34" charset="77"/>
                </a:rPr>
                <a:t>INTERACTION STUDIO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64E90AB-033D-BA4D-BD9A-7FD46AE22E81}"/>
              </a:ext>
            </a:extLst>
          </p:cNvPr>
          <p:cNvCxnSpPr/>
          <p:nvPr/>
        </p:nvCxnSpPr>
        <p:spPr>
          <a:xfrm>
            <a:off x="6576114" y="2022954"/>
            <a:ext cx="106296" cy="0"/>
          </a:xfrm>
          <a:prstGeom prst="line">
            <a:avLst/>
          </a:prstGeom>
          <a:ln w="9525" cmpd="sng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59B1F54-3B6D-5443-9C68-C943C287723A}"/>
              </a:ext>
            </a:extLst>
          </p:cNvPr>
          <p:cNvCxnSpPr>
            <a:cxnSpLocks/>
          </p:cNvCxnSpPr>
          <p:nvPr/>
        </p:nvCxnSpPr>
        <p:spPr>
          <a:xfrm>
            <a:off x="6588081" y="6006058"/>
            <a:ext cx="106296" cy="0"/>
          </a:xfrm>
          <a:prstGeom prst="line">
            <a:avLst/>
          </a:prstGeom>
          <a:ln w="9525" cmpd="sng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50E0939-EEB1-D042-AB75-56F69EE5C8FA}"/>
              </a:ext>
            </a:extLst>
          </p:cNvPr>
          <p:cNvCxnSpPr>
            <a:cxnSpLocks/>
          </p:cNvCxnSpPr>
          <p:nvPr/>
        </p:nvCxnSpPr>
        <p:spPr>
          <a:xfrm>
            <a:off x="6587689" y="4717061"/>
            <a:ext cx="106296" cy="0"/>
          </a:xfrm>
          <a:prstGeom prst="line">
            <a:avLst/>
          </a:prstGeom>
          <a:ln w="9525" cmpd="sng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7367F5C-4D2E-6B45-BBBD-B9E7B6852B80}"/>
              </a:ext>
            </a:extLst>
          </p:cNvPr>
          <p:cNvCxnSpPr/>
          <p:nvPr/>
        </p:nvCxnSpPr>
        <p:spPr>
          <a:xfrm>
            <a:off x="6693985" y="2022954"/>
            <a:ext cx="0" cy="3983104"/>
          </a:xfrm>
          <a:prstGeom prst="line">
            <a:avLst/>
          </a:prstGeom>
          <a:ln w="9525" cmpd="sng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F1F80B9-537C-C24B-9EF0-213C56F94AF0}"/>
              </a:ext>
            </a:extLst>
          </p:cNvPr>
          <p:cNvSpPr/>
          <p:nvPr/>
        </p:nvSpPr>
        <p:spPr>
          <a:xfrm>
            <a:off x="2940458" y="4977157"/>
            <a:ext cx="1095952" cy="26671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1st party audience activation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244410-7AF8-224D-90BC-9CAC2423148C}"/>
              </a:ext>
            </a:extLst>
          </p:cNvPr>
          <p:cNvSpPr/>
          <p:nvPr/>
        </p:nvSpPr>
        <p:spPr>
          <a:xfrm>
            <a:off x="2963652" y="2261367"/>
            <a:ext cx="1095952" cy="26671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1st party audience creation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15B497B-1352-854A-99CF-CE4385AC850F}"/>
              </a:ext>
            </a:extLst>
          </p:cNvPr>
          <p:cNvSpPr/>
          <p:nvPr/>
        </p:nvSpPr>
        <p:spPr>
          <a:xfrm>
            <a:off x="8015401" y="6291512"/>
            <a:ext cx="1344342" cy="26685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2nd/3rd party audience activation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F9AA3D-2423-7541-A0A8-372ADE8DB8C0}"/>
              </a:ext>
            </a:extLst>
          </p:cNvPr>
          <p:cNvSpPr/>
          <p:nvPr/>
        </p:nvSpPr>
        <p:spPr>
          <a:xfrm>
            <a:off x="2977750" y="6181595"/>
            <a:ext cx="1095952" cy="26671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1st party audience activation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9C6E35-158E-604E-8EA1-4FFF435C3FD9}"/>
              </a:ext>
            </a:extLst>
          </p:cNvPr>
          <p:cNvSpPr/>
          <p:nvPr/>
        </p:nvSpPr>
        <p:spPr>
          <a:xfrm>
            <a:off x="6682410" y="1152464"/>
            <a:ext cx="1910459" cy="20639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Listens for digital signals on owned properties to augment audience creation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BDDC7C04-DB5F-C748-93A0-DE73269DB0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7669" y="3672245"/>
            <a:ext cx="376924" cy="49830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A390C081-1C5D-4340-93D5-BCB91041DD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7536" y="3672245"/>
            <a:ext cx="376924" cy="49830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8889710-C1D2-F944-95F5-9A7E7E40867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600" y="3635874"/>
            <a:ext cx="436931" cy="577638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2DDF8D57-0C6E-494D-8378-1E7DFB61635D}"/>
              </a:ext>
            </a:extLst>
          </p:cNvPr>
          <p:cNvSpPr/>
          <p:nvPr/>
        </p:nvSpPr>
        <p:spPr>
          <a:xfrm>
            <a:off x="176015" y="4281354"/>
            <a:ext cx="1095952" cy="26671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Data in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4484939-C373-5D46-A519-34E7C6E0CF73}"/>
              </a:ext>
            </a:extLst>
          </p:cNvPr>
          <p:cNvSpPr/>
          <p:nvPr/>
        </p:nvSpPr>
        <p:spPr>
          <a:xfrm>
            <a:off x="9724386" y="4281354"/>
            <a:ext cx="1095952" cy="26671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900" dirty="0">
                <a:solidFill>
                  <a:schemeClr val="accent1"/>
                </a:solidFill>
                <a:latin typeface="Salesforce Sans"/>
                <a:cs typeface="Salesforce Sans"/>
              </a:rPr>
              <a:t>Data out</a:t>
            </a:r>
            <a:endParaRPr lang="en-US" sz="900" dirty="0">
              <a:solidFill>
                <a:schemeClr val="accent1"/>
              </a:solidFill>
              <a:latin typeface="Salesforce Sans"/>
              <a:cs typeface="Salesforce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E635D-112E-464A-80F0-4BAF3B081635}"/>
              </a:ext>
            </a:extLst>
          </p:cNvPr>
          <p:cNvGrpSpPr/>
          <p:nvPr/>
        </p:nvGrpSpPr>
        <p:grpSpPr>
          <a:xfrm>
            <a:off x="10547350" y="3432167"/>
            <a:ext cx="1344342" cy="1047600"/>
            <a:chOff x="10799196" y="3432167"/>
            <a:chExt cx="1344342" cy="1047600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E92B238-2B08-914B-915A-65725E037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5910" y="3432167"/>
              <a:ext cx="1047600" cy="1047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21072BAB-9E18-2448-86FF-D0166A37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1225515" y="3525340"/>
              <a:ext cx="491704" cy="569826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D991BA-6A3D-CB46-A7E0-3A8222C7474F}"/>
                </a:ext>
              </a:extLst>
            </p:cNvPr>
            <p:cNvSpPr/>
            <p:nvPr/>
          </p:nvSpPr>
          <p:spPr>
            <a:xfrm>
              <a:off x="10799196" y="4105870"/>
              <a:ext cx="1344342" cy="266854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900" b="1" dirty="0">
                  <a:solidFill>
                    <a:schemeClr val="accent1"/>
                  </a:solidFill>
                  <a:latin typeface="Salesforce Sans"/>
                  <a:cs typeface="Salesforce Sans"/>
                </a:rPr>
                <a:t>DATORAMA</a:t>
              </a:r>
              <a:endParaRPr lang="en-US" sz="900" b="1" dirty="0">
                <a:solidFill>
                  <a:schemeClr val="accent1"/>
                </a:solidFill>
                <a:latin typeface="Salesforce Sans"/>
                <a:cs typeface="Salesforce Sans"/>
              </a:endParaRPr>
            </a:p>
          </p:txBody>
        </p:sp>
      </p:grp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D2DB3AA-55F1-464A-B008-545719B748C9}"/>
              </a:ext>
            </a:extLst>
          </p:cNvPr>
          <p:cNvCxnSpPr>
            <a:endCxn id="84" idx="2"/>
          </p:cNvCxnSpPr>
          <p:nvPr/>
        </p:nvCxnSpPr>
        <p:spPr>
          <a:xfrm flipV="1">
            <a:off x="8316500" y="4479768"/>
            <a:ext cx="2911364" cy="1325129"/>
          </a:xfrm>
          <a:prstGeom prst="bentConnector2">
            <a:avLst/>
          </a:prstGeom>
          <a:ln w="9525" cmpd="sng">
            <a:solidFill>
              <a:schemeClr val="bg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25D06CF-81F8-6F41-B326-FD6979BDCC03}"/>
              </a:ext>
            </a:extLst>
          </p:cNvPr>
          <p:cNvCxnSpPr>
            <a:endCxn id="84" idx="0"/>
          </p:cNvCxnSpPr>
          <p:nvPr/>
        </p:nvCxnSpPr>
        <p:spPr>
          <a:xfrm>
            <a:off x="9724386" y="2625731"/>
            <a:ext cx="1503478" cy="806437"/>
          </a:xfrm>
          <a:prstGeom prst="bentConnector2">
            <a:avLst/>
          </a:prstGeom>
          <a:ln w="9525" cmpd="sng">
            <a:solidFill>
              <a:schemeClr val="bg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C7A2557-B80E-3640-88FF-556F783EC5D1}"/>
              </a:ext>
            </a:extLst>
          </p:cNvPr>
          <p:cNvCxnSpPr>
            <a:cxnSpLocks/>
          </p:cNvCxnSpPr>
          <p:nvPr/>
        </p:nvCxnSpPr>
        <p:spPr>
          <a:xfrm>
            <a:off x="9668268" y="4127525"/>
            <a:ext cx="1035796" cy="14856"/>
          </a:xfrm>
          <a:prstGeom prst="straightConnector1">
            <a:avLst/>
          </a:prstGeom>
          <a:ln w="9525" cmpd="sng">
            <a:solidFill>
              <a:schemeClr val="bg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1CBD8DF6-5042-0D4F-B943-513593E15E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48763" y="3677093"/>
            <a:ext cx="436932" cy="5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87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FFB40-B287-104A-8876-1D01F9A8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Portal To Create ESB Route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2B73-331A-AB43-B063-3C519175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Embedded App in Marketing Cloud</a:t>
            </a:r>
          </a:p>
        </p:txBody>
      </p:sp>
      <p:cxnSp>
        <p:nvCxnSpPr>
          <p:cNvPr id="111" name="SC MC Arrow">
            <a:extLst>
              <a:ext uri="{FF2B5EF4-FFF2-40B4-BE49-F238E27FC236}">
                <a16:creationId xmlns:a16="http://schemas.microsoft.com/office/drawing/2014/main" id="{35D3EA80-2DB1-1A48-AD19-079480E2FC9D}"/>
              </a:ext>
            </a:extLst>
          </p:cNvPr>
          <p:cNvCxnSpPr>
            <a:cxnSpLocks/>
          </p:cNvCxnSpPr>
          <p:nvPr/>
        </p:nvCxnSpPr>
        <p:spPr>
          <a:xfrm>
            <a:off x="3931677" y="4627160"/>
            <a:ext cx="1159990" cy="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A69B93-3B54-3841-82CA-A3306E355B74}"/>
              </a:ext>
            </a:extLst>
          </p:cNvPr>
          <p:cNvGrpSpPr/>
          <p:nvPr/>
        </p:nvGrpSpPr>
        <p:grpSpPr>
          <a:xfrm>
            <a:off x="3782319" y="4796822"/>
            <a:ext cx="1613615" cy="857931"/>
            <a:chOff x="4720029" y="2049565"/>
            <a:chExt cx="1613615" cy="85793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BDF7B5D-E75C-B546-BCA3-C313A31C3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029" y="2049565"/>
              <a:ext cx="211617" cy="2670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2785725-C773-AA4C-8D0E-EAE52073EFA9}"/>
                </a:ext>
              </a:extLst>
            </p:cNvPr>
            <p:cNvSpPr/>
            <p:nvPr/>
          </p:nvSpPr>
          <p:spPr>
            <a:xfrm>
              <a:off x="4914606" y="2276554"/>
              <a:ext cx="1419038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 "</a:t>
              </a:r>
              <a:r>
                <a:rPr lang="en-US" sz="700" b="1" dirty="0" err="1">
                  <a:latin typeface="DSCDefaultFontRegular"/>
                </a:rPr>
                <a:t>definitionKey</a:t>
              </a:r>
              <a:r>
                <a:rPr lang="en-US" sz="700" b="1" dirty="0">
                  <a:latin typeface="DSCDefaultFontRegular"/>
                </a:rPr>
                <a:t>": "</a:t>
              </a:r>
              <a:r>
                <a:rPr lang="en-US" sz="700" b="1" dirty="0" err="1">
                  <a:latin typeface="DSCDefaultFontRegular"/>
                </a:rPr>
                <a:t>tapi</a:t>
              </a:r>
              <a:r>
                <a:rPr lang="en-US" sz="700" b="1" dirty="0">
                  <a:latin typeface="DSCDefaultFontRegular"/>
                </a:rPr>
                <a:t>-survey",</a:t>
              </a:r>
            </a:p>
            <a:p>
              <a:r>
                <a:rPr lang="en-US" sz="700" b="1" dirty="0">
                  <a:latin typeface="DSCDefaultFontRegular"/>
                </a:rPr>
                <a:t> "campaign": “Campaign-123",</a:t>
              </a:r>
            </a:p>
            <a:p>
              <a:r>
                <a:rPr lang="en-US" sz="700" b="1" dirty="0">
                  <a:latin typeface="DSCDefaultFontRegular"/>
                </a:rPr>
                <a:t> " … " : ” … "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D5FAE8-39EB-4349-BD0D-F03DE5E7C009}"/>
                </a:ext>
              </a:extLst>
            </p:cNvPr>
            <p:cNvSpPr/>
            <p:nvPr/>
          </p:nvSpPr>
          <p:spPr>
            <a:xfrm>
              <a:off x="4925949" y="2085773"/>
              <a:ext cx="112259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669DB31-3CE5-7947-9639-7B6C47676089}"/>
              </a:ext>
            </a:extLst>
          </p:cNvPr>
          <p:cNvGrpSpPr/>
          <p:nvPr/>
        </p:nvGrpSpPr>
        <p:grpSpPr>
          <a:xfrm>
            <a:off x="1212708" y="2068634"/>
            <a:ext cx="2775531" cy="1043243"/>
            <a:chOff x="571501" y="1908024"/>
            <a:chExt cx="2775531" cy="1043243"/>
          </a:xfrm>
        </p:grpSpPr>
        <p:sp>
          <p:nvSpPr>
            <p:cNvPr id="64" name="Trailhead">
              <a:extLst>
                <a:ext uri="{FF2B5EF4-FFF2-40B4-BE49-F238E27FC236}">
                  <a16:creationId xmlns:a16="http://schemas.microsoft.com/office/drawing/2014/main" id="{D8DE93D5-10EB-3244-B1AF-9F3E51BA6F43}"/>
                </a:ext>
              </a:extLst>
            </p:cNvPr>
            <p:cNvSpPr/>
            <p:nvPr/>
          </p:nvSpPr>
          <p:spPr>
            <a:xfrm>
              <a:off x="571501" y="2210592"/>
              <a:ext cx="2527300" cy="74067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An external portal that Marketing can access within Marketing Cloud would allow for details of the new send definition to be added to the ESB through a GUI interface.</a:t>
              </a:r>
            </a:p>
          </p:txBody>
        </p:sp>
        <p:sp>
          <p:nvSpPr>
            <p:cNvPr id="65" name="Trailhead">
              <a:extLst>
                <a:ext uri="{FF2B5EF4-FFF2-40B4-BE49-F238E27FC236}">
                  <a16:creationId xmlns:a16="http://schemas.microsoft.com/office/drawing/2014/main" id="{D63BDAF9-918C-CB4A-B731-660F3AA9374E}"/>
                </a:ext>
              </a:extLst>
            </p:cNvPr>
            <p:cNvSpPr/>
            <p:nvPr/>
          </p:nvSpPr>
          <p:spPr>
            <a:xfrm>
              <a:off x="939801" y="1954437"/>
              <a:ext cx="2407231" cy="1899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Transactional Send Portal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4F57D75-51ED-0C44-B49C-A3FDCE59AC87}"/>
                </a:ext>
              </a:extLst>
            </p:cNvPr>
            <p:cNvSpPr/>
            <p:nvPr/>
          </p:nvSpPr>
          <p:spPr>
            <a:xfrm>
              <a:off x="596901" y="1908024"/>
              <a:ext cx="317500" cy="3175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latin typeface="Salesforce Sans"/>
                  <a:cs typeface="Salesforce Sans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747E7C-D3C1-934D-82E9-EA2EBB6CBCE5}"/>
              </a:ext>
            </a:extLst>
          </p:cNvPr>
          <p:cNvGrpSpPr/>
          <p:nvPr/>
        </p:nvGrpSpPr>
        <p:grpSpPr>
          <a:xfrm>
            <a:off x="9230484" y="3259114"/>
            <a:ext cx="2480442" cy="2725043"/>
            <a:chOff x="8133924" y="230428"/>
            <a:chExt cx="2480442" cy="272504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3740A90-3885-1E40-9883-4BD0F6372E92}"/>
                </a:ext>
              </a:extLst>
            </p:cNvPr>
            <p:cNvSpPr/>
            <p:nvPr/>
          </p:nvSpPr>
          <p:spPr>
            <a:xfrm>
              <a:off x="8133924" y="446888"/>
              <a:ext cx="2480442" cy="2508583"/>
            </a:xfrm>
            <a:prstGeom prst="roundRect">
              <a:avLst>
                <a:gd name="adj" fmla="val 248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MARKETING CLOUD</a:t>
              </a:r>
              <a:endParaRPr lang="en-US" sz="800" dirty="0">
                <a:latin typeface="Salesforce Sans"/>
                <a:cs typeface="Salesforce Sans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D9E371C-1F76-234C-81F5-2C886A20269C}"/>
                </a:ext>
              </a:extLst>
            </p:cNvPr>
            <p:cNvSpPr>
              <a:spLocks/>
            </p:cNvSpPr>
            <p:nvPr/>
          </p:nvSpPr>
          <p:spPr>
            <a:xfrm>
              <a:off x="8480766" y="888838"/>
              <a:ext cx="1776248" cy="1847529"/>
            </a:xfrm>
            <a:prstGeom prst="roundRect">
              <a:avLst>
                <a:gd name="adj" fmla="val 2825"/>
              </a:avLst>
            </a:prstGeom>
            <a:solidFill>
              <a:schemeClr val="bg1"/>
            </a:solidFill>
            <a:ln w="12700">
              <a:solidFill>
                <a:srgbClr val="E8762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4F553FA-52B6-BC41-81B0-E74260E71E68}"/>
                </a:ext>
              </a:extLst>
            </p:cNvPr>
            <p:cNvSpPr/>
            <p:nvPr/>
          </p:nvSpPr>
          <p:spPr>
            <a:xfrm>
              <a:off x="8738890" y="1100846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latin typeface="Salesforce Sans"/>
                  <a:cs typeface="Salesforce Sans"/>
                </a:rPr>
                <a:t>Transactional Send 1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A5697D-8AD5-0C48-BBF8-579186E65D47}"/>
                </a:ext>
              </a:extLst>
            </p:cNvPr>
            <p:cNvGrpSpPr/>
            <p:nvPr/>
          </p:nvGrpSpPr>
          <p:grpSpPr>
            <a:xfrm>
              <a:off x="9200694" y="230428"/>
              <a:ext cx="336392" cy="336392"/>
              <a:chOff x="2951501" y="1529044"/>
              <a:chExt cx="336392" cy="336392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9BEE567-3471-8046-8BF1-522BA977311D}"/>
                  </a:ext>
                </a:extLst>
              </p:cNvPr>
              <p:cNvSpPr/>
              <p:nvPr/>
            </p:nvSpPr>
            <p:spPr>
              <a:xfrm>
                <a:off x="2951501" y="1529044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72" name="Icon_Marketing_2017.png" descr="Icon_Marketing_2017.png">
                <a:extLst>
                  <a:ext uri="{FF2B5EF4-FFF2-40B4-BE49-F238E27FC236}">
                    <a16:creationId xmlns:a16="http://schemas.microsoft.com/office/drawing/2014/main" id="{D8A78F92-65EF-E641-B14E-634AFDEDE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2984697" y="1562240"/>
                <a:ext cx="270000" cy="27000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473E01A-E312-F747-A034-F715BD4DC8D7}"/>
                </a:ext>
              </a:extLst>
            </p:cNvPr>
            <p:cNvSpPr/>
            <p:nvPr/>
          </p:nvSpPr>
          <p:spPr>
            <a:xfrm>
              <a:off x="8740090" y="1598475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cs typeface="Salesforce Sans"/>
                </a:rPr>
                <a:t>Transactional Send 2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D97FDAE-14E9-2142-B40D-8D364F54E185}"/>
                </a:ext>
              </a:extLst>
            </p:cNvPr>
            <p:cNvSpPr/>
            <p:nvPr/>
          </p:nvSpPr>
          <p:spPr>
            <a:xfrm>
              <a:off x="8738890" y="2279244"/>
              <a:ext cx="1260000" cy="339323"/>
            </a:xfrm>
            <a:prstGeom prst="roundRect">
              <a:avLst>
                <a:gd name="adj" fmla="val 50000"/>
              </a:avLst>
            </a:prstGeom>
            <a:solidFill>
              <a:srgbClr val="FFB566"/>
            </a:solidFill>
            <a:ln w="12700">
              <a:solidFill>
                <a:srgbClr val="EA76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cs typeface="Salesforce Sans"/>
                </a:rPr>
                <a:t>Transactional Send N</a:t>
              </a:r>
            </a:p>
          </p:txBody>
        </p:sp>
        <p:sp>
          <p:nvSpPr>
            <p:cNvPr id="84" name="Trailhead">
              <a:extLst>
                <a:ext uri="{FF2B5EF4-FFF2-40B4-BE49-F238E27FC236}">
                  <a16:creationId xmlns:a16="http://schemas.microsoft.com/office/drawing/2014/main" id="{3B924961-C6C7-4D4A-983B-BC024CD462E8}"/>
                </a:ext>
              </a:extLst>
            </p:cNvPr>
            <p:cNvSpPr/>
            <p:nvPr/>
          </p:nvSpPr>
          <p:spPr>
            <a:xfrm>
              <a:off x="9318933" y="2002667"/>
              <a:ext cx="132570" cy="1892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5B2641-4F62-1549-A676-68360BBCAE03}"/>
              </a:ext>
            </a:extLst>
          </p:cNvPr>
          <p:cNvGrpSpPr/>
          <p:nvPr/>
        </p:nvGrpSpPr>
        <p:grpSpPr>
          <a:xfrm>
            <a:off x="5368458" y="2038245"/>
            <a:ext cx="2775531" cy="862809"/>
            <a:chOff x="571501" y="1908024"/>
            <a:chExt cx="2775531" cy="862809"/>
          </a:xfrm>
        </p:grpSpPr>
        <p:sp>
          <p:nvSpPr>
            <p:cNvPr id="86" name="Trailhead">
              <a:extLst>
                <a:ext uri="{FF2B5EF4-FFF2-40B4-BE49-F238E27FC236}">
                  <a16:creationId xmlns:a16="http://schemas.microsoft.com/office/drawing/2014/main" id="{EFDA47B3-A45E-4E44-A9A5-9BE54D099870}"/>
                </a:ext>
              </a:extLst>
            </p:cNvPr>
            <p:cNvSpPr/>
            <p:nvPr/>
          </p:nvSpPr>
          <p:spPr>
            <a:xfrm>
              <a:off x="571501" y="2210592"/>
              <a:ext cx="2527300" cy="5602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Upon publish by Marketing, an API call would be made to the &lt;customer-hosted&gt; ESB to add a new topic/subscription.</a:t>
              </a:r>
            </a:p>
          </p:txBody>
        </p:sp>
        <p:sp>
          <p:nvSpPr>
            <p:cNvPr id="87" name="Trailhead">
              <a:extLst>
                <a:ext uri="{FF2B5EF4-FFF2-40B4-BE49-F238E27FC236}">
                  <a16:creationId xmlns:a16="http://schemas.microsoft.com/office/drawing/2014/main" id="{5BC8EBC1-7DEC-7843-BF30-B16EFC9DF58D}"/>
                </a:ext>
              </a:extLst>
            </p:cNvPr>
            <p:cNvSpPr/>
            <p:nvPr/>
          </p:nvSpPr>
          <p:spPr>
            <a:xfrm>
              <a:off x="939801" y="1954437"/>
              <a:ext cx="2407231" cy="1899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Topic/Subscription Created On ESB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2CF086-CB01-404C-83B1-BE52D58047B6}"/>
                </a:ext>
              </a:extLst>
            </p:cNvPr>
            <p:cNvSpPr/>
            <p:nvPr/>
          </p:nvSpPr>
          <p:spPr>
            <a:xfrm>
              <a:off x="596901" y="1908024"/>
              <a:ext cx="317500" cy="3175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latin typeface="Salesforce Sans"/>
                  <a:cs typeface="Salesforce Sans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DEAA0A-DBE4-FE48-A585-3403B756E194}"/>
              </a:ext>
            </a:extLst>
          </p:cNvPr>
          <p:cNvGrpSpPr/>
          <p:nvPr/>
        </p:nvGrpSpPr>
        <p:grpSpPr>
          <a:xfrm>
            <a:off x="496549" y="3332113"/>
            <a:ext cx="3133514" cy="2929416"/>
            <a:chOff x="193785" y="3259113"/>
            <a:chExt cx="3133514" cy="2929416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6F2B9215-844B-1346-81B1-4A5A8528FA5F}"/>
                </a:ext>
              </a:extLst>
            </p:cNvPr>
            <p:cNvSpPr/>
            <p:nvPr/>
          </p:nvSpPr>
          <p:spPr>
            <a:xfrm>
              <a:off x="193785" y="3450216"/>
              <a:ext cx="3133514" cy="2738313"/>
            </a:xfrm>
            <a:prstGeom prst="roundRect">
              <a:avLst>
                <a:gd name="adj" fmla="val 2486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cs typeface="Salesforce Sans"/>
                </a:rPr>
                <a:t>MARKETING CLOUD</a:t>
              </a:r>
              <a:endParaRPr lang="en-US" sz="800" dirty="0">
                <a:latin typeface="Salesforce Sans"/>
                <a:cs typeface="Salesforce San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A06279-9567-5845-AB12-AA64A4BA1BF8}"/>
                </a:ext>
              </a:extLst>
            </p:cNvPr>
            <p:cNvGrpSpPr/>
            <p:nvPr/>
          </p:nvGrpSpPr>
          <p:grpSpPr>
            <a:xfrm>
              <a:off x="304994" y="3924630"/>
              <a:ext cx="2901281" cy="1816153"/>
              <a:chOff x="7131820" y="2043587"/>
              <a:chExt cx="4124933" cy="2664553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EF56ADF1-B8E4-F84C-A267-6DA3B16CD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1820" y="2043587"/>
                <a:ext cx="4124933" cy="266455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318E6E2-F296-CF45-9407-FA601C37C7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9279"/>
              <a:stretch/>
            </p:blipFill>
            <p:spPr>
              <a:xfrm>
                <a:off x="7543023" y="2391758"/>
                <a:ext cx="3282820" cy="14083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6F351CF-8A53-E242-9D7D-111188533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1744" y="3716675"/>
                <a:ext cx="3240141" cy="651913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5B192FA-D2A2-5F4B-BA11-2457DC6C11F3}"/>
                </a:ext>
              </a:extLst>
            </p:cNvPr>
            <p:cNvGrpSpPr/>
            <p:nvPr/>
          </p:nvGrpSpPr>
          <p:grpSpPr>
            <a:xfrm>
              <a:off x="1587438" y="3259113"/>
              <a:ext cx="336392" cy="336392"/>
              <a:chOff x="2951501" y="1529044"/>
              <a:chExt cx="336392" cy="336392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3534EF9-C8C8-954C-9B7B-AE15647BC39E}"/>
                  </a:ext>
                </a:extLst>
              </p:cNvPr>
              <p:cNvSpPr/>
              <p:nvPr/>
            </p:nvSpPr>
            <p:spPr>
              <a:xfrm>
                <a:off x="2951501" y="1529044"/>
                <a:ext cx="336392" cy="3363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pic>
            <p:nvPicPr>
              <p:cNvPr id="96" name="Icon_Marketing_2017.png" descr="Icon_Marketing_2017.png">
                <a:extLst>
                  <a:ext uri="{FF2B5EF4-FFF2-40B4-BE49-F238E27FC236}">
                    <a16:creationId xmlns:a16="http://schemas.microsoft.com/office/drawing/2014/main" id="{98E66021-3AF8-D549-8D1D-EAA8E8DFB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2984697" y="1562240"/>
                <a:ext cx="270000" cy="27000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72AE8D-698F-8241-8162-656D35D6BCBB}"/>
              </a:ext>
            </a:extLst>
          </p:cNvPr>
          <p:cNvGrpSpPr/>
          <p:nvPr/>
        </p:nvGrpSpPr>
        <p:grpSpPr>
          <a:xfrm>
            <a:off x="5381789" y="3595506"/>
            <a:ext cx="2079737" cy="2540643"/>
            <a:chOff x="3702129" y="1770548"/>
            <a:chExt cx="2079737" cy="254064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2639881-CFF3-1A4D-AC03-48E64A203111}"/>
                </a:ext>
              </a:extLst>
            </p:cNvPr>
            <p:cNvSpPr/>
            <p:nvPr/>
          </p:nvSpPr>
          <p:spPr>
            <a:xfrm>
              <a:off x="3702129" y="1770548"/>
              <a:ext cx="2079737" cy="2540643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C19038-4A8E-7545-9507-4540B8CEB3C9}"/>
                </a:ext>
              </a:extLst>
            </p:cNvPr>
            <p:cNvGrpSpPr/>
            <p:nvPr/>
          </p:nvGrpSpPr>
          <p:grpSpPr>
            <a:xfrm>
              <a:off x="3912102" y="2283563"/>
              <a:ext cx="1658637" cy="480787"/>
              <a:chOff x="5955394" y="4375014"/>
              <a:chExt cx="1658637" cy="480787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BB7CABD-3CC0-2B46-8172-6B8290EA77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55394" y="4375014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  Transactional 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API Route 1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D62371-A851-564B-8516-2F15956E0091}"/>
                  </a:ext>
                </a:extLst>
              </p:cNvPr>
              <p:cNvGrpSpPr/>
              <p:nvPr/>
            </p:nvGrpSpPr>
            <p:grpSpPr>
              <a:xfrm>
                <a:off x="6034119" y="4414920"/>
                <a:ext cx="391691" cy="388182"/>
                <a:chOff x="3234131" y="3266804"/>
                <a:chExt cx="391691" cy="388182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1666771-E034-2A4A-9964-A3622C96E0B4}"/>
                    </a:ext>
                  </a:extLst>
                </p:cNvPr>
                <p:cNvGrpSpPr/>
                <p:nvPr/>
              </p:nvGrpSpPr>
              <p:grpSpPr>
                <a:xfrm>
                  <a:off x="3234131" y="3266804"/>
                  <a:ext cx="391691" cy="388182"/>
                  <a:chOff x="2999156" y="3297884"/>
                  <a:chExt cx="391691" cy="388182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4DFF9403-B2F6-DC46-9EF0-2C140AED11F8}"/>
                      </a:ext>
                    </a:extLst>
                  </p:cNvPr>
                  <p:cNvSpPr/>
                  <p:nvPr/>
                </p:nvSpPr>
                <p:spPr>
                  <a:xfrm>
                    <a:off x="2999156" y="3297884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35" name="Freeform 271">
                    <a:extLst>
                      <a:ext uri="{FF2B5EF4-FFF2-40B4-BE49-F238E27FC236}">
                        <a16:creationId xmlns:a16="http://schemas.microsoft.com/office/drawing/2014/main" id="{E4D33842-A466-D94B-A9BB-C2B016E809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882287-CE0A-D74A-9BCA-B6E9E86C5E59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5367A5-3C0A-F14D-84B1-3CC16097C5D2}"/>
                </a:ext>
              </a:extLst>
            </p:cNvPr>
            <p:cNvSpPr txBox="1"/>
            <p:nvPr/>
          </p:nvSpPr>
          <p:spPr>
            <a:xfrm>
              <a:off x="4301653" y="1932986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Service Bus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2D45-FDBE-B24B-AF95-DFEAEBB1A0B9}"/>
                </a:ext>
              </a:extLst>
            </p:cNvPr>
            <p:cNvGrpSpPr/>
            <p:nvPr/>
          </p:nvGrpSpPr>
          <p:grpSpPr>
            <a:xfrm>
              <a:off x="3912101" y="2891040"/>
              <a:ext cx="1658637" cy="480787"/>
              <a:chOff x="5954582" y="5268951"/>
              <a:chExt cx="1658637" cy="480787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877B8575-A611-1D41-ABAC-8CAC5DBF7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54582" y="5268951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  Transactional 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API Route 2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2F92522-E400-4C4D-B574-35F1ABD6A362}"/>
                  </a:ext>
                </a:extLst>
              </p:cNvPr>
              <p:cNvSpPr/>
              <p:nvPr/>
            </p:nvSpPr>
            <p:spPr>
              <a:xfrm>
                <a:off x="6052624" y="5316065"/>
                <a:ext cx="386560" cy="386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D024E45-E664-6C4C-B155-760DCE847789}"/>
                  </a:ext>
                </a:extLst>
              </p:cNvPr>
              <p:cNvSpPr txBox="1"/>
              <p:nvPr/>
            </p:nvSpPr>
            <p:spPr>
              <a:xfrm>
                <a:off x="6121169" y="5455665"/>
                <a:ext cx="25019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800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API</a:t>
                </a:r>
              </a:p>
            </p:txBody>
          </p:sp>
          <p:sp>
            <p:nvSpPr>
              <p:cNvPr id="107" name="Freeform 271">
                <a:extLst>
                  <a:ext uri="{FF2B5EF4-FFF2-40B4-BE49-F238E27FC236}">
                    <a16:creationId xmlns:a16="http://schemas.microsoft.com/office/drawing/2014/main" id="{68D31C1D-5747-0642-8FB3-84256E698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834" y="5329660"/>
                <a:ext cx="376140" cy="372965"/>
              </a:xfrm>
              <a:custGeom>
                <a:avLst/>
                <a:gdLst>
                  <a:gd name="T0" fmla="*/ 845 w 1044"/>
                  <a:gd name="T1" fmla="*/ 572 h 1038"/>
                  <a:gd name="T2" fmla="*/ 961 w 1044"/>
                  <a:gd name="T3" fmla="*/ 557 h 1038"/>
                  <a:gd name="T4" fmla="*/ 980 w 1044"/>
                  <a:gd name="T5" fmla="*/ 488 h 1038"/>
                  <a:gd name="T6" fmla="*/ 845 w 1044"/>
                  <a:gd name="T7" fmla="*/ 469 h 1038"/>
                  <a:gd name="T8" fmla="*/ 787 w 1044"/>
                  <a:gd name="T9" fmla="*/ 329 h 1038"/>
                  <a:gd name="T10" fmla="*/ 855 w 1044"/>
                  <a:gd name="T11" fmla="*/ 236 h 1038"/>
                  <a:gd name="T12" fmla="*/ 821 w 1044"/>
                  <a:gd name="T13" fmla="*/ 173 h 1038"/>
                  <a:gd name="T14" fmla="*/ 712 w 1044"/>
                  <a:gd name="T15" fmla="*/ 258 h 1038"/>
                  <a:gd name="T16" fmla="*/ 556 w 1044"/>
                  <a:gd name="T17" fmla="*/ 197 h 1038"/>
                  <a:gd name="T18" fmla="*/ 535 w 1044"/>
                  <a:gd name="T19" fmla="*/ 51 h 1038"/>
                  <a:gd name="T20" fmla="*/ 488 w 1044"/>
                  <a:gd name="T21" fmla="*/ 197 h 1038"/>
                  <a:gd name="T22" fmla="*/ 354 w 1044"/>
                  <a:gd name="T23" fmla="*/ 236 h 1038"/>
                  <a:gd name="T24" fmla="*/ 312 w 1044"/>
                  <a:gd name="T25" fmla="*/ 263 h 1038"/>
                  <a:gd name="T26" fmla="*/ 198 w 1044"/>
                  <a:gd name="T27" fmla="*/ 181 h 1038"/>
                  <a:gd name="T28" fmla="*/ 264 w 1044"/>
                  <a:gd name="T29" fmla="*/ 310 h 1038"/>
                  <a:gd name="T30" fmla="*/ 238 w 1044"/>
                  <a:gd name="T31" fmla="*/ 353 h 1038"/>
                  <a:gd name="T32" fmla="*/ 196 w 1044"/>
                  <a:gd name="T33" fmla="*/ 488 h 1038"/>
                  <a:gd name="T34" fmla="*/ 50 w 1044"/>
                  <a:gd name="T35" fmla="*/ 509 h 1038"/>
                  <a:gd name="T36" fmla="*/ 196 w 1044"/>
                  <a:gd name="T37" fmla="*/ 557 h 1038"/>
                  <a:gd name="T38" fmla="*/ 256 w 1044"/>
                  <a:gd name="T39" fmla="*/ 714 h 1038"/>
                  <a:gd name="T40" fmla="*/ 174 w 1044"/>
                  <a:gd name="T41" fmla="*/ 820 h 1038"/>
                  <a:gd name="T42" fmla="*/ 211 w 1044"/>
                  <a:gd name="T43" fmla="*/ 867 h 1038"/>
                  <a:gd name="T44" fmla="*/ 235 w 1044"/>
                  <a:gd name="T45" fmla="*/ 857 h 1038"/>
                  <a:gd name="T46" fmla="*/ 330 w 1044"/>
                  <a:gd name="T47" fmla="*/ 785 h 1038"/>
                  <a:gd name="T48" fmla="*/ 488 w 1044"/>
                  <a:gd name="T49" fmla="*/ 846 h 1038"/>
                  <a:gd name="T50" fmla="*/ 535 w 1044"/>
                  <a:gd name="T51" fmla="*/ 992 h 1038"/>
                  <a:gd name="T52" fmla="*/ 556 w 1044"/>
                  <a:gd name="T53" fmla="*/ 846 h 1038"/>
                  <a:gd name="T54" fmla="*/ 689 w 1044"/>
                  <a:gd name="T55" fmla="*/ 806 h 1038"/>
                  <a:gd name="T56" fmla="*/ 731 w 1044"/>
                  <a:gd name="T57" fmla="*/ 780 h 1038"/>
                  <a:gd name="T58" fmla="*/ 832 w 1044"/>
                  <a:gd name="T59" fmla="*/ 867 h 1038"/>
                  <a:gd name="T60" fmla="*/ 869 w 1044"/>
                  <a:gd name="T61" fmla="*/ 820 h 1038"/>
                  <a:gd name="T62" fmla="*/ 789 w 1044"/>
                  <a:gd name="T63" fmla="*/ 716 h 1038"/>
                  <a:gd name="T64" fmla="*/ 1001 w 1044"/>
                  <a:gd name="T65" fmla="*/ 451 h 1038"/>
                  <a:gd name="T66" fmla="*/ 961 w 1044"/>
                  <a:gd name="T67" fmla="*/ 596 h 1038"/>
                  <a:gd name="T68" fmla="*/ 842 w 1044"/>
                  <a:gd name="T69" fmla="*/ 708 h 1038"/>
                  <a:gd name="T70" fmla="*/ 908 w 1044"/>
                  <a:gd name="T71" fmla="*/ 804 h 1038"/>
                  <a:gd name="T72" fmla="*/ 887 w 1044"/>
                  <a:gd name="T73" fmla="*/ 883 h 1038"/>
                  <a:gd name="T74" fmla="*/ 779 w 1044"/>
                  <a:gd name="T75" fmla="*/ 886 h 1038"/>
                  <a:gd name="T76" fmla="*/ 726 w 1044"/>
                  <a:gd name="T77" fmla="*/ 833 h 1038"/>
                  <a:gd name="T78" fmla="*/ 596 w 1044"/>
                  <a:gd name="T79" fmla="*/ 880 h 1038"/>
                  <a:gd name="T80" fmla="*/ 548 w 1044"/>
                  <a:gd name="T81" fmla="*/ 1031 h 1038"/>
                  <a:gd name="T82" fmla="*/ 452 w 1044"/>
                  <a:gd name="T83" fmla="*/ 999 h 1038"/>
                  <a:gd name="T84" fmla="*/ 447 w 1044"/>
                  <a:gd name="T85" fmla="*/ 880 h 1038"/>
                  <a:gd name="T86" fmla="*/ 264 w 1044"/>
                  <a:gd name="T87" fmla="*/ 886 h 1038"/>
                  <a:gd name="T88" fmla="*/ 156 w 1044"/>
                  <a:gd name="T89" fmla="*/ 883 h 1038"/>
                  <a:gd name="T90" fmla="*/ 135 w 1044"/>
                  <a:gd name="T91" fmla="*/ 804 h 1038"/>
                  <a:gd name="T92" fmla="*/ 214 w 1044"/>
                  <a:gd name="T93" fmla="*/ 722 h 1038"/>
                  <a:gd name="T94" fmla="*/ 50 w 1044"/>
                  <a:gd name="T95" fmla="*/ 596 h 1038"/>
                  <a:gd name="T96" fmla="*/ 13 w 1044"/>
                  <a:gd name="T97" fmla="*/ 496 h 1038"/>
                  <a:gd name="T98" fmla="*/ 161 w 1044"/>
                  <a:gd name="T99" fmla="*/ 445 h 1038"/>
                  <a:gd name="T100" fmla="*/ 211 w 1044"/>
                  <a:gd name="T101" fmla="*/ 316 h 1038"/>
                  <a:gd name="T102" fmla="*/ 135 w 1044"/>
                  <a:gd name="T103" fmla="*/ 234 h 1038"/>
                  <a:gd name="T104" fmla="*/ 264 w 1044"/>
                  <a:gd name="T105" fmla="*/ 157 h 1038"/>
                  <a:gd name="T106" fmla="*/ 317 w 1044"/>
                  <a:gd name="T107" fmla="*/ 210 h 1038"/>
                  <a:gd name="T108" fmla="*/ 447 w 1044"/>
                  <a:gd name="T109" fmla="*/ 162 h 1038"/>
                  <a:gd name="T110" fmla="*/ 452 w 1044"/>
                  <a:gd name="T111" fmla="*/ 42 h 1038"/>
                  <a:gd name="T112" fmla="*/ 596 w 1044"/>
                  <a:gd name="T113" fmla="*/ 83 h 1038"/>
                  <a:gd name="T114" fmla="*/ 723 w 1044"/>
                  <a:gd name="T115" fmla="*/ 213 h 1038"/>
                  <a:gd name="T116" fmla="*/ 810 w 1044"/>
                  <a:gd name="T117" fmla="*/ 133 h 1038"/>
                  <a:gd name="T118" fmla="*/ 884 w 1044"/>
                  <a:gd name="T119" fmla="*/ 266 h 1038"/>
                  <a:gd name="T120" fmla="*/ 829 w 1044"/>
                  <a:gd name="T121" fmla="*/ 321 h 1038"/>
                  <a:gd name="T122" fmla="*/ 996 w 1044"/>
                  <a:gd name="T123" fmla="*/ 445 h 1038"/>
                  <a:gd name="T124" fmla="*/ 1001 w 1044"/>
                  <a:gd name="T125" fmla="*/ 451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4" h="1038">
                    <a:moveTo>
                      <a:pt x="789" y="716"/>
                    </a:moveTo>
                    <a:cubicBezTo>
                      <a:pt x="797" y="708"/>
                      <a:pt x="802" y="698"/>
                      <a:pt x="808" y="690"/>
                    </a:cubicBezTo>
                    <a:cubicBezTo>
                      <a:pt x="826" y="653"/>
                      <a:pt x="840" y="612"/>
                      <a:pt x="845" y="572"/>
                    </a:cubicBezTo>
                    <a:lnTo>
                      <a:pt x="845" y="572"/>
                    </a:lnTo>
                    <a:lnTo>
                      <a:pt x="847" y="557"/>
                    </a:lnTo>
                    <a:lnTo>
                      <a:pt x="961" y="557"/>
                    </a:lnTo>
                    <a:lnTo>
                      <a:pt x="961" y="557"/>
                    </a:lnTo>
                    <a:cubicBezTo>
                      <a:pt x="974" y="557"/>
                      <a:pt x="988" y="546"/>
                      <a:pt x="993" y="533"/>
                    </a:cubicBezTo>
                    <a:cubicBezTo>
                      <a:pt x="998" y="517"/>
                      <a:pt x="993" y="501"/>
                      <a:pt x="980" y="488"/>
                    </a:cubicBezTo>
                    <a:lnTo>
                      <a:pt x="980" y="488"/>
                    </a:lnTo>
                    <a:lnTo>
                      <a:pt x="847" y="488"/>
                    </a:lnTo>
                    <a:lnTo>
                      <a:pt x="845" y="469"/>
                    </a:lnTo>
                    <a:lnTo>
                      <a:pt x="845" y="469"/>
                    </a:lnTo>
                    <a:cubicBezTo>
                      <a:pt x="837" y="419"/>
                      <a:pt x="816" y="371"/>
                      <a:pt x="787" y="329"/>
                    </a:cubicBezTo>
                    <a:lnTo>
                      <a:pt x="787" y="329"/>
                    </a:lnTo>
                    <a:lnTo>
                      <a:pt x="776" y="316"/>
                    </a:lnTo>
                    <a:lnTo>
                      <a:pt x="855" y="236"/>
                    </a:lnTo>
                    <a:lnTo>
                      <a:pt x="855" y="236"/>
                    </a:lnTo>
                    <a:cubicBezTo>
                      <a:pt x="866" y="226"/>
                      <a:pt x="869" y="210"/>
                      <a:pt x="863" y="197"/>
                    </a:cubicBezTo>
                    <a:cubicBezTo>
                      <a:pt x="858" y="181"/>
                      <a:pt x="842" y="173"/>
                      <a:pt x="821" y="173"/>
                    </a:cubicBezTo>
                    <a:lnTo>
                      <a:pt x="821" y="173"/>
                    </a:lnTo>
                    <a:lnTo>
                      <a:pt x="728" y="266"/>
                    </a:lnTo>
                    <a:lnTo>
                      <a:pt x="712" y="258"/>
                    </a:lnTo>
                    <a:lnTo>
                      <a:pt x="712" y="258"/>
                    </a:lnTo>
                    <a:cubicBezTo>
                      <a:pt x="673" y="226"/>
                      <a:pt x="625" y="207"/>
                      <a:pt x="575" y="199"/>
                    </a:cubicBezTo>
                    <a:lnTo>
                      <a:pt x="575" y="199"/>
                    </a:lnTo>
                    <a:lnTo>
                      <a:pt x="556" y="197"/>
                    </a:lnTo>
                    <a:lnTo>
                      <a:pt x="556" y="83"/>
                    </a:lnTo>
                    <a:lnTo>
                      <a:pt x="556" y="83"/>
                    </a:lnTo>
                    <a:cubicBezTo>
                      <a:pt x="556" y="70"/>
                      <a:pt x="548" y="56"/>
                      <a:pt x="535" y="51"/>
                    </a:cubicBezTo>
                    <a:cubicBezTo>
                      <a:pt x="519" y="46"/>
                      <a:pt x="503" y="49"/>
                      <a:pt x="488" y="64"/>
                    </a:cubicBezTo>
                    <a:lnTo>
                      <a:pt x="488" y="64"/>
                    </a:lnTo>
                    <a:lnTo>
                      <a:pt x="488" y="197"/>
                    </a:lnTo>
                    <a:lnTo>
                      <a:pt x="471" y="199"/>
                    </a:lnTo>
                    <a:lnTo>
                      <a:pt x="471" y="199"/>
                    </a:lnTo>
                    <a:cubicBezTo>
                      <a:pt x="431" y="205"/>
                      <a:pt x="391" y="218"/>
                      <a:pt x="354" y="236"/>
                    </a:cubicBezTo>
                    <a:cubicBezTo>
                      <a:pt x="344" y="242"/>
                      <a:pt x="336" y="247"/>
                      <a:pt x="325" y="255"/>
                    </a:cubicBezTo>
                    <a:lnTo>
                      <a:pt x="325" y="255"/>
                    </a:lnTo>
                    <a:lnTo>
                      <a:pt x="312" y="263"/>
                    </a:lnTo>
                    <a:lnTo>
                      <a:pt x="235" y="186"/>
                    </a:lnTo>
                    <a:lnTo>
                      <a:pt x="235" y="186"/>
                    </a:lnTo>
                    <a:cubicBezTo>
                      <a:pt x="225" y="176"/>
                      <a:pt x="211" y="173"/>
                      <a:pt x="198" y="181"/>
                    </a:cubicBezTo>
                    <a:cubicBezTo>
                      <a:pt x="182" y="186"/>
                      <a:pt x="174" y="202"/>
                      <a:pt x="174" y="223"/>
                    </a:cubicBezTo>
                    <a:lnTo>
                      <a:pt x="174" y="223"/>
                    </a:lnTo>
                    <a:lnTo>
                      <a:pt x="264" y="310"/>
                    </a:lnTo>
                    <a:lnTo>
                      <a:pt x="254" y="326"/>
                    </a:lnTo>
                    <a:lnTo>
                      <a:pt x="254" y="326"/>
                    </a:lnTo>
                    <a:cubicBezTo>
                      <a:pt x="248" y="334"/>
                      <a:pt x="240" y="345"/>
                      <a:pt x="238" y="353"/>
                    </a:cubicBezTo>
                    <a:cubicBezTo>
                      <a:pt x="217" y="393"/>
                      <a:pt x="206" y="430"/>
                      <a:pt x="198" y="469"/>
                    </a:cubicBezTo>
                    <a:lnTo>
                      <a:pt x="198" y="469"/>
                    </a:lnTo>
                    <a:lnTo>
                      <a:pt x="196" y="488"/>
                    </a:lnTo>
                    <a:lnTo>
                      <a:pt x="84" y="488"/>
                    </a:lnTo>
                    <a:lnTo>
                      <a:pt x="84" y="488"/>
                    </a:lnTo>
                    <a:cubicBezTo>
                      <a:pt x="69" y="488"/>
                      <a:pt x="55" y="496"/>
                      <a:pt x="50" y="509"/>
                    </a:cubicBezTo>
                    <a:cubicBezTo>
                      <a:pt x="45" y="525"/>
                      <a:pt x="50" y="541"/>
                      <a:pt x="66" y="557"/>
                    </a:cubicBezTo>
                    <a:lnTo>
                      <a:pt x="66" y="557"/>
                    </a:lnTo>
                    <a:lnTo>
                      <a:pt x="196" y="557"/>
                    </a:lnTo>
                    <a:lnTo>
                      <a:pt x="198" y="572"/>
                    </a:lnTo>
                    <a:lnTo>
                      <a:pt x="198" y="572"/>
                    </a:lnTo>
                    <a:cubicBezTo>
                      <a:pt x="206" y="623"/>
                      <a:pt x="227" y="671"/>
                      <a:pt x="256" y="714"/>
                    </a:cubicBezTo>
                    <a:lnTo>
                      <a:pt x="256" y="714"/>
                    </a:lnTo>
                    <a:lnTo>
                      <a:pt x="267" y="727"/>
                    </a:lnTo>
                    <a:lnTo>
                      <a:pt x="174" y="820"/>
                    </a:lnTo>
                    <a:lnTo>
                      <a:pt x="174" y="820"/>
                    </a:lnTo>
                    <a:cubicBezTo>
                      <a:pt x="174" y="835"/>
                      <a:pt x="180" y="846"/>
                      <a:pt x="188" y="857"/>
                    </a:cubicBezTo>
                    <a:cubicBezTo>
                      <a:pt x="193" y="862"/>
                      <a:pt x="201" y="865"/>
                      <a:pt x="211" y="867"/>
                    </a:cubicBezTo>
                    <a:lnTo>
                      <a:pt x="211" y="867"/>
                    </a:lnTo>
                    <a:cubicBezTo>
                      <a:pt x="222" y="867"/>
                      <a:pt x="230" y="862"/>
                      <a:pt x="235" y="857"/>
                    </a:cubicBezTo>
                    <a:lnTo>
                      <a:pt x="235" y="857"/>
                    </a:lnTo>
                    <a:lnTo>
                      <a:pt x="315" y="777"/>
                    </a:lnTo>
                    <a:lnTo>
                      <a:pt x="330" y="785"/>
                    </a:lnTo>
                    <a:lnTo>
                      <a:pt x="330" y="785"/>
                    </a:lnTo>
                    <a:cubicBezTo>
                      <a:pt x="370" y="817"/>
                      <a:pt x="420" y="835"/>
                      <a:pt x="471" y="843"/>
                    </a:cubicBezTo>
                    <a:lnTo>
                      <a:pt x="471" y="843"/>
                    </a:lnTo>
                    <a:lnTo>
                      <a:pt x="488" y="846"/>
                    </a:lnTo>
                    <a:lnTo>
                      <a:pt x="488" y="978"/>
                    </a:lnTo>
                    <a:lnTo>
                      <a:pt x="488" y="978"/>
                    </a:lnTo>
                    <a:cubicBezTo>
                      <a:pt x="503" y="994"/>
                      <a:pt x="519" y="997"/>
                      <a:pt x="535" y="992"/>
                    </a:cubicBezTo>
                    <a:cubicBezTo>
                      <a:pt x="548" y="986"/>
                      <a:pt x="556" y="976"/>
                      <a:pt x="556" y="960"/>
                    </a:cubicBezTo>
                    <a:lnTo>
                      <a:pt x="556" y="960"/>
                    </a:lnTo>
                    <a:lnTo>
                      <a:pt x="556" y="846"/>
                    </a:lnTo>
                    <a:lnTo>
                      <a:pt x="575" y="843"/>
                    </a:lnTo>
                    <a:lnTo>
                      <a:pt x="575" y="843"/>
                    </a:lnTo>
                    <a:cubicBezTo>
                      <a:pt x="612" y="838"/>
                      <a:pt x="652" y="825"/>
                      <a:pt x="689" y="806"/>
                    </a:cubicBezTo>
                    <a:cubicBezTo>
                      <a:pt x="699" y="801"/>
                      <a:pt x="707" y="796"/>
                      <a:pt x="718" y="790"/>
                    </a:cubicBezTo>
                    <a:lnTo>
                      <a:pt x="718" y="790"/>
                    </a:lnTo>
                    <a:lnTo>
                      <a:pt x="731" y="780"/>
                    </a:lnTo>
                    <a:lnTo>
                      <a:pt x="808" y="857"/>
                    </a:lnTo>
                    <a:lnTo>
                      <a:pt x="808" y="857"/>
                    </a:lnTo>
                    <a:cubicBezTo>
                      <a:pt x="813" y="862"/>
                      <a:pt x="824" y="867"/>
                      <a:pt x="832" y="867"/>
                    </a:cubicBezTo>
                    <a:lnTo>
                      <a:pt x="832" y="867"/>
                    </a:lnTo>
                    <a:cubicBezTo>
                      <a:pt x="842" y="865"/>
                      <a:pt x="850" y="862"/>
                      <a:pt x="858" y="857"/>
                    </a:cubicBezTo>
                    <a:cubicBezTo>
                      <a:pt x="866" y="846"/>
                      <a:pt x="869" y="835"/>
                      <a:pt x="869" y="820"/>
                    </a:cubicBezTo>
                    <a:lnTo>
                      <a:pt x="869" y="820"/>
                    </a:lnTo>
                    <a:lnTo>
                      <a:pt x="781" y="732"/>
                    </a:lnTo>
                    <a:lnTo>
                      <a:pt x="789" y="716"/>
                    </a:lnTo>
                    <a:lnTo>
                      <a:pt x="789" y="716"/>
                    </a:lnTo>
                    <a:lnTo>
                      <a:pt x="789" y="716"/>
                    </a:lnTo>
                    <a:close/>
                    <a:moveTo>
                      <a:pt x="1001" y="451"/>
                    </a:moveTo>
                    <a:cubicBezTo>
                      <a:pt x="1033" y="480"/>
                      <a:pt x="1043" y="514"/>
                      <a:pt x="1030" y="549"/>
                    </a:cubicBezTo>
                    <a:cubicBezTo>
                      <a:pt x="1019" y="578"/>
                      <a:pt x="990" y="596"/>
                      <a:pt x="961" y="596"/>
                    </a:cubicBezTo>
                    <a:lnTo>
                      <a:pt x="961" y="596"/>
                    </a:lnTo>
                    <a:lnTo>
                      <a:pt x="882" y="596"/>
                    </a:lnTo>
                    <a:lnTo>
                      <a:pt x="882" y="596"/>
                    </a:lnTo>
                    <a:cubicBezTo>
                      <a:pt x="874" y="633"/>
                      <a:pt x="861" y="671"/>
                      <a:pt x="842" y="708"/>
                    </a:cubicBezTo>
                    <a:cubicBezTo>
                      <a:pt x="840" y="714"/>
                      <a:pt x="837" y="719"/>
                      <a:pt x="832" y="727"/>
                    </a:cubicBezTo>
                    <a:lnTo>
                      <a:pt x="832" y="727"/>
                    </a:lnTo>
                    <a:lnTo>
                      <a:pt x="908" y="804"/>
                    </a:lnTo>
                    <a:lnTo>
                      <a:pt x="911" y="812"/>
                    </a:lnTo>
                    <a:lnTo>
                      <a:pt x="911" y="812"/>
                    </a:lnTo>
                    <a:cubicBezTo>
                      <a:pt x="911" y="849"/>
                      <a:pt x="898" y="870"/>
                      <a:pt x="887" y="883"/>
                    </a:cubicBezTo>
                    <a:cubicBezTo>
                      <a:pt x="874" y="899"/>
                      <a:pt x="853" y="907"/>
                      <a:pt x="834" y="907"/>
                    </a:cubicBezTo>
                    <a:cubicBezTo>
                      <a:pt x="832" y="907"/>
                      <a:pt x="832" y="907"/>
                      <a:pt x="832" y="907"/>
                    </a:cubicBezTo>
                    <a:cubicBezTo>
                      <a:pt x="813" y="907"/>
                      <a:pt x="792" y="899"/>
                      <a:pt x="779" y="886"/>
                    </a:cubicBezTo>
                    <a:lnTo>
                      <a:pt x="779" y="886"/>
                    </a:lnTo>
                    <a:lnTo>
                      <a:pt x="726" y="833"/>
                    </a:lnTo>
                    <a:lnTo>
                      <a:pt x="726" y="833"/>
                    </a:lnTo>
                    <a:cubicBezTo>
                      <a:pt x="720" y="835"/>
                      <a:pt x="712" y="841"/>
                      <a:pt x="707" y="843"/>
                    </a:cubicBezTo>
                    <a:cubicBezTo>
                      <a:pt x="673" y="862"/>
                      <a:pt x="636" y="875"/>
                      <a:pt x="596" y="880"/>
                    </a:cubicBezTo>
                    <a:lnTo>
                      <a:pt x="596" y="880"/>
                    </a:lnTo>
                    <a:lnTo>
                      <a:pt x="596" y="960"/>
                    </a:lnTo>
                    <a:lnTo>
                      <a:pt x="596" y="960"/>
                    </a:lnTo>
                    <a:cubicBezTo>
                      <a:pt x="596" y="992"/>
                      <a:pt x="578" y="1021"/>
                      <a:pt x="548" y="1031"/>
                    </a:cubicBezTo>
                    <a:cubicBezTo>
                      <a:pt x="541" y="1034"/>
                      <a:pt x="533" y="1037"/>
                      <a:pt x="522" y="1037"/>
                    </a:cubicBezTo>
                    <a:cubicBezTo>
                      <a:pt x="498" y="1037"/>
                      <a:pt x="471" y="1023"/>
                      <a:pt x="452" y="999"/>
                    </a:cubicBezTo>
                    <a:lnTo>
                      <a:pt x="452" y="999"/>
                    </a:lnTo>
                    <a:lnTo>
                      <a:pt x="447" y="994"/>
                    </a:lnTo>
                    <a:lnTo>
                      <a:pt x="447" y="880"/>
                    </a:lnTo>
                    <a:lnTo>
                      <a:pt x="447" y="880"/>
                    </a:lnTo>
                    <a:cubicBezTo>
                      <a:pt x="402" y="872"/>
                      <a:pt x="360" y="854"/>
                      <a:pt x="320" y="830"/>
                    </a:cubicBezTo>
                    <a:lnTo>
                      <a:pt x="320" y="830"/>
                    </a:lnTo>
                    <a:lnTo>
                      <a:pt x="264" y="886"/>
                    </a:lnTo>
                    <a:lnTo>
                      <a:pt x="264" y="886"/>
                    </a:lnTo>
                    <a:cubicBezTo>
                      <a:pt x="251" y="899"/>
                      <a:pt x="233" y="907"/>
                      <a:pt x="211" y="907"/>
                    </a:cubicBezTo>
                    <a:cubicBezTo>
                      <a:pt x="190" y="907"/>
                      <a:pt x="169" y="899"/>
                      <a:pt x="156" y="883"/>
                    </a:cubicBezTo>
                    <a:cubicBezTo>
                      <a:pt x="145" y="870"/>
                      <a:pt x="132" y="849"/>
                      <a:pt x="135" y="812"/>
                    </a:cubicBezTo>
                    <a:lnTo>
                      <a:pt x="135" y="812"/>
                    </a:lnTo>
                    <a:lnTo>
                      <a:pt x="135" y="804"/>
                    </a:lnTo>
                    <a:lnTo>
                      <a:pt x="140" y="798"/>
                    </a:lnTo>
                    <a:lnTo>
                      <a:pt x="214" y="722"/>
                    </a:lnTo>
                    <a:lnTo>
                      <a:pt x="214" y="722"/>
                    </a:lnTo>
                    <a:cubicBezTo>
                      <a:pt x="190" y="685"/>
                      <a:pt x="172" y="642"/>
                      <a:pt x="161" y="596"/>
                    </a:cubicBezTo>
                    <a:lnTo>
                      <a:pt x="161" y="596"/>
                    </a:lnTo>
                    <a:lnTo>
                      <a:pt x="50" y="596"/>
                    </a:lnTo>
                    <a:lnTo>
                      <a:pt x="45" y="591"/>
                    </a:lnTo>
                    <a:lnTo>
                      <a:pt x="45" y="591"/>
                    </a:lnTo>
                    <a:cubicBezTo>
                      <a:pt x="13" y="565"/>
                      <a:pt x="0" y="527"/>
                      <a:pt x="13" y="496"/>
                    </a:cubicBezTo>
                    <a:cubicBezTo>
                      <a:pt x="24" y="467"/>
                      <a:pt x="53" y="445"/>
                      <a:pt x="84" y="445"/>
                    </a:cubicBezTo>
                    <a:lnTo>
                      <a:pt x="84" y="445"/>
                    </a:lnTo>
                    <a:lnTo>
                      <a:pt x="161" y="445"/>
                    </a:lnTo>
                    <a:lnTo>
                      <a:pt x="161" y="445"/>
                    </a:lnTo>
                    <a:cubicBezTo>
                      <a:pt x="169" y="408"/>
                      <a:pt x="182" y="371"/>
                      <a:pt x="201" y="334"/>
                    </a:cubicBezTo>
                    <a:cubicBezTo>
                      <a:pt x="203" y="329"/>
                      <a:pt x="206" y="324"/>
                      <a:pt x="211" y="316"/>
                    </a:cubicBezTo>
                    <a:lnTo>
                      <a:pt x="211" y="316"/>
                    </a:lnTo>
                    <a:lnTo>
                      <a:pt x="135" y="239"/>
                    </a:lnTo>
                    <a:lnTo>
                      <a:pt x="135" y="234"/>
                    </a:lnTo>
                    <a:lnTo>
                      <a:pt x="135" y="234"/>
                    </a:lnTo>
                    <a:cubicBezTo>
                      <a:pt x="132" y="191"/>
                      <a:pt x="148" y="157"/>
                      <a:pt x="180" y="144"/>
                    </a:cubicBezTo>
                    <a:cubicBezTo>
                      <a:pt x="209" y="131"/>
                      <a:pt x="243" y="136"/>
                      <a:pt x="264" y="157"/>
                    </a:cubicBezTo>
                    <a:lnTo>
                      <a:pt x="264" y="157"/>
                    </a:lnTo>
                    <a:lnTo>
                      <a:pt x="317" y="210"/>
                    </a:lnTo>
                    <a:lnTo>
                      <a:pt x="317" y="210"/>
                    </a:lnTo>
                    <a:cubicBezTo>
                      <a:pt x="325" y="207"/>
                      <a:pt x="330" y="202"/>
                      <a:pt x="336" y="199"/>
                    </a:cubicBezTo>
                    <a:cubicBezTo>
                      <a:pt x="370" y="181"/>
                      <a:pt x="410" y="168"/>
                      <a:pt x="447" y="162"/>
                    </a:cubicBezTo>
                    <a:lnTo>
                      <a:pt x="447" y="162"/>
                    </a:lnTo>
                    <a:lnTo>
                      <a:pt x="447" y="49"/>
                    </a:lnTo>
                    <a:lnTo>
                      <a:pt x="452" y="42"/>
                    </a:lnTo>
                    <a:lnTo>
                      <a:pt x="452" y="42"/>
                    </a:lnTo>
                    <a:cubicBezTo>
                      <a:pt x="480" y="10"/>
                      <a:pt x="517" y="0"/>
                      <a:pt x="548" y="10"/>
                    </a:cubicBezTo>
                    <a:cubicBezTo>
                      <a:pt x="578" y="24"/>
                      <a:pt x="596" y="51"/>
                      <a:pt x="596" y="83"/>
                    </a:cubicBezTo>
                    <a:lnTo>
                      <a:pt x="596" y="83"/>
                    </a:lnTo>
                    <a:lnTo>
                      <a:pt x="596" y="162"/>
                    </a:lnTo>
                    <a:lnTo>
                      <a:pt x="596" y="162"/>
                    </a:lnTo>
                    <a:cubicBezTo>
                      <a:pt x="641" y="170"/>
                      <a:pt x="686" y="189"/>
                      <a:pt x="723" y="213"/>
                    </a:cubicBezTo>
                    <a:lnTo>
                      <a:pt x="723" y="213"/>
                    </a:lnTo>
                    <a:lnTo>
                      <a:pt x="802" y="133"/>
                    </a:lnTo>
                    <a:lnTo>
                      <a:pt x="810" y="133"/>
                    </a:lnTo>
                    <a:lnTo>
                      <a:pt x="810" y="133"/>
                    </a:lnTo>
                    <a:cubicBezTo>
                      <a:pt x="853" y="131"/>
                      <a:pt x="887" y="149"/>
                      <a:pt x="900" y="181"/>
                    </a:cubicBezTo>
                    <a:cubicBezTo>
                      <a:pt x="914" y="207"/>
                      <a:pt x="908" y="242"/>
                      <a:pt x="884" y="266"/>
                    </a:cubicBezTo>
                    <a:lnTo>
                      <a:pt x="884" y="266"/>
                    </a:lnTo>
                    <a:lnTo>
                      <a:pt x="829" y="321"/>
                    </a:lnTo>
                    <a:lnTo>
                      <a:pt x="829" y="321"/>
                    </a:lnTo>
                    <a:cubicBezTo>
                      <a:pt x="855" y="358"/>
                      <a:pt x="871" y="400"/>
                      <a:pt x="882" y="445"/>
                    </a:cubicBezTo>
                    <a:lnTo>
                      <a:pt x="882" y="445"/>
                    </a:lnTo>
                    <a:lnTo>
                      <a:pt x="996" y="445"/>
                    </a:lnTo>
                    <a:lnTo>
                      <a:pt x="1001" y="451"/>
                    </a:lnTo>
                    <a:lnTo>
                      <a:pt x="1001" y="451"/>
                    </a:lnTo>
                    <a:lnTo>
                      <a:pt x="1001" y="451"/>
                    </a:lnTo>
                    <a:close/>
                  </a:path>
                </a:pathLst>
              </a:custGeom>
              <a:solidFill>
                <a:srgbClr val="032E6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 sz="1799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3172FD7-8E04-3B44-ABCC-197C633DED25}"/>
                </a:ext>
              </a:extLst>
            </p:cNvPr>
            <p:cNvGrpSpPr/>
            <p:nvPr/>
          </p:nvGrpSpPr>
          <p:grpSpPr>
            <a:xfrm>
              <a:off x="3918746" y="3673500"/>
              <a:ext cx="1658637" cy="480787"/>
              <a:chOff x="5954582" y="5268951"/>
              <a:chExt cx="1658637" cy="480787"/>
            </a:xfrm>
          </p:grpSpPr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444FE89E-D97E-364D-AEB3-E22C19DF84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54582" y="5268951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  Transactional 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API Route N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4F66EC-7FE4-8248-B2B1-881589B14F24}"/>
                  </a:ext>
                </a:extLst>
              </p:cNvPr>
              <p:cNvSpPr/>
              <p:nvPr/>
            </p:nvSpPr>
            <p:spPr>
              <a:xfrm>
                <a:off x="6052624" y="5316065"/>
                <a:ext cx="386560" cy="3865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Salesforce Sans"/>
                  <a:cs typeface="Salesforce Sans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130478-289C-A749-9981-6A2AF933BA7A}"/>
                  </a:ext>
                </a:extLst>
              </p:cNvPr>
              <p:cNvSpPr txBox="1"/>
              <p:nvPr/>
            </p:nvSpPr>
            <p:spPr>
              <a:xfrm>
                <a:off x="6121169" y="5455665"/>
                <a:ext cx="250191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rm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800" dirty="0">
                    <a:solidFill>
                      <a:srgbClr val="032E61"/>
                    </a:solidFill>
                    <a:latin typeface="Salesforce Sans"/>
                    <a:cs typeface="Salesforce Sans"/>
                  </a:rPr>
                  <a:t>API</a:t>
                </a:r>
              </a:p>
            </p:txBody>
          </p:sp>
          <p:sp>
            <p:nvSpPr>
              <p:cNvPr id="113" name="Freeform 271">
                <a:extLst>
                  <a:ext uri="{FF2B5EF4-FFF2-40B4-BE49-F238E27FC236}">
                    <a16:creationId xmlns:a16="http://schemas.microsoft.com/office/drawing/2014/main" id="{E8314E85-EDBC-F043-828D-44481D509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834" y="5329660"/>
                <a:ext cx="376140" cy="372965"/>
              </a:xfrm>
              <a:custGeom>
                <a:avLst/>
                <a:gdLst>
                  <a:gd name="T0" fmla="*/ 845 w 1044"/>
                  <a:gd name="T1" fmla="*/ 572 h 1038"/>
                  <a:gd name="T2" fmla="*/ 961 w 1044"/>
                  <a:gd name="T3" fmla="*/ 557 h 1038"/>
                  <a:gd name="T4" fmla="*/ 980 w 1044"/>
                  <a:gd name="T5" fmla="*/ 488 h 1038"/>
                  <a:gd name="T6" fmla="*/ 845 w 1044"/>
                  <a:gd name="T7" fmla="*/ 469 h 1038"/>
                  <a:gd name="T8" fmla="*/ 787 w 1044"/>
                  <a:gd name="T9" fmla="*/ 329 h 1038"/>
                  <a:gd name="T10" fmla="*/ 855 w 1044"/>
                  <a:gd name="T11" fmla="*/ 236 h 1038"/>
                  <a:gd name="T12" fmla="*/ 821 w 1044"/>
                  <a:gd name="T13" fmla="*/ 173 h 1038"/>
                  <a:gd name="T14" fmla="*/ 712 w 1044"/>
                  <a:gd name="T15" fmla="*/ 258 h 1038"/>
                  <a:gd name="T16" fmla="*/ 556 w 1044"/>
                  <a:gd name="T17" fmla="*/ 197 h 1038"/>
                  <a:gd name="T18" fmla="*/ 535 w 1044"/>
                  <a:gd name="T19" fmla="*/ 51 h 1038"/>
                  <a:gd name="T20" fmla="*/ 488 w 1044"/>
                  <a:gd name="T21" fmla="*/ 197 h 1038"/>
                  <a:gd name="T22" fmla="*/ 354 w 1044"/>
                  <a:gd name="T23" fmla="*/ 236 h 1038"/>
                  <a:gd name="T24" fmla="*/ 312 w 1044"/>
                  <a:gd name="T25" fmla="*/ 263 h 1038"/>
                  <a:gd name="T26" fmla="*/ 198 w 1044"/>
                  <a:gd name="T27" fmla="*/ 181 h 1038"/>
                  <a:gd name="T28" fmla="*/ 264 w 1044"/>
                  <a:gd name="T29" fmla="*/ 310 h 1038"/>
                  <a:gd name="T30" fmla="*/ 238 w 1044"/>
                  <a:gd name="T31" fmla="*/ 353 h 1038"/>
                  <a:gd name="T32" fmla="*/ 196 w 1044"/>
                  <a:gd name="T33" fmla="*/ 488 h 1038"/>
                  <a:gd name="T34" fmla="*/ 50 w 1044"/>
                  <a:gd name="T35" fmla="*/ 509 h 1038"/>
                  <a:gd name="T36" fmla="*/ 196 w 1044"/>
                  <a:gd name="T37" fmla="*/ 557 h 1038"/>
                  <a:gd name="T38" fmla="*/ 256 w 1044"/>
                  <a:gd name="T39" fmla="*/ 714 h 1038"/>
                  <a:gd name="T40" fmla="*/ 174 w 1044"/>
                  <a:gd name="T41" fmla="*/ 820 h 1038"/>
                  <a:gd name="T42" fmla="*/ 211 w 1044"/>
                  <a:gd name="T43" fmla="*/ 867 h 1038"/>
                  <a:gd name="T44" fmla="*/ 235 w 1044"/>
                  <a:gd name="T45" fmla="*/ 857 h 1038"/>
                  <a:gd name="T46" fmla="*/ 330 w 1044"/>
                  <a:gd name="T47" fmla="*/ 785 h 1038"/>
                  <a:gd name="T48" fmla="*/ 488 w 1044"/>
                  <a:gd name="T49" fmla="*/ 846 h 1038"/>
                  <a:gd name="T50" fmla="*/ 535 w 1044"/>
                  <a:gd name="T51" fmla="*/ 992 h 1038"/>
                  <a:gd name="T52" fmla="*/ 556 w 1044"/>
                  <a:gd name="T53" fmla="*/ 846 h 1038"/>
                  <a:gd name="T54" fmla="*/ 689 w 1044"/>
                  <a:gd name="T55" fmla="*/ 806 h 1038"/>
                  <a:gd name="T56" fmla="*/ 731 w 1044"/>
                  <a:gd name="T57" fmla="*/ 780 h 1038"/>
                  <a:gd name="T58" fmla="*/ 832 w 1044"/>
                  <a:gd name="T59" fmla="*/ 867 h 1038"/>
                  <a:gd name="T60" fmla="*/ 869 w 1044"/>
                  <a:gd name="T61" fmla="*/ 820 h 1038"/>
                  <a:gd name="T62" fmla="*/ 789 w 1044"/>
                  <a:gd name="T63" fmla="*/ 716 h 1038"/>
                  <a:gd name="T64" fmla="*/ 1001 w 1044"/>
                  <a:gd name="T65" fmla="*/ 451 h 1038"/>
                  <a:gd name="T66" fmla="*/ 961 w 1044"/>
                  <a:gd name="T67" fmla="*/ 596 h 1038"/>
                  <a:gd name="T68" fmla="*/ 842 w 1044"/>
                  <a:gd name="T69" fmla="*/ 708 h 1038"/>
                  <a:gd name="T70" fmla="*/ 908 w 1044"/>
                  <a:gd name="T71" fmla="*/ 804 h 1038"/>
                  <a:gd name="T72" fmla="*/ 887 w 1044"/>
                  <a:gd name="T73" fmla="*/ 883 h 1038"/>
                  <a:gd name="T74" fmla="*/ 779 w 1044"/>
                  <a:gd name="T75" fmla="*/ 886 h 1038"/>
                  <a:gd name="T76" fmla="*/ 726 w 1044"/>
                  <a:gd name="T77" fmla="*/ 833 h 1038"/>
                  <a:gd name="T78" fmla="*/ 596 w 1044"/>
                  <a:gd name="T79" fmla="*/ 880 h 1038"/>
                  <a:gd name="T80" fmla="*/ 548 w 1044"/>
                  <a:gd name="T81" fmla="*/ 1031 h 1038"/>
                  <a:gd name="T82" fmla="*/ 452 w 1044"/>
                  <a:gd name="T83" fmla="*/ 999 h 1038"/>
                  <a:gd name="T84" fmla="*/ 447 w 1044"/>
                  <a:gd name="T85" fmla="*/ 880 h 1038"/>
                  <a:gd name="T86" fmla="*/ 264 w 1044"/>
                  <a:gd name="T87" fmla="*/ 886 h 1038"/>
                  <a:gd name="T88" fmla="*/ 156 w 1044"/>
                  <a:gd name="T89" fmla="*/ 883 h 1038"/>
                  <a:gd name="T90" fmla="*/ 135 w 1044"/>
                  <a:gd name="T91" fmla="*/ 804 h 1038"/>
                  <a:gd name="T92" fmla="*/ 214 w 1044"/>
                  <a:gd name="T93" fmla="*/ 722 h 1038"/>
                  <a:gd name="T94" fmla="*/ 50 w 1044"/>
                  <a:gd name="T95" fmla="*/ 596 h 1038"/>
                  <a:gd name="T96" fmla="*/ 13 w 1044"/>
                  <a:gd name="T97" fmla="*/ 496 h 1038"/>
                  <a:gd name="T98" fmla="*/ 161 w 1044"/>
                  <a:gd name="T99" fmla="*/ 445 h 1038"/>
                  <a:gd name="T100" fmla="*/ 211 w 1044"/>
                  <a:gd name="T101" fmla="*/ 316 h 1038"/>
                  <a:gd name="T102" fmla="*/ 135 w 1044"/>
                  <a:gd name="T103" fmla="*/ 234 h 1038"/>
                  <a:gd name="T104" fmla="*/ 264 w 1044"/>
                  <a:gd name="T105" fmla="*/ 157 h 1038"/>
                  <a:gd name="T106" fmla="*/ 317 w 1044"/>
                  <a:gd name="T107" fmla="*/ 210 h 1038"/>
                  <a:gd name="T108" fmla="*/ 447 w 1044"/>
                  <a:gd name="T109" fmla="*/ 162 h 1038"/>
                  <a:gd name="T110" fmla="*/ 452 w 1044"/>
                  <a:gd name="T111" fmla="*/ 42 h 1038"/>
                  <a:gd name="T112" fmla="*/ 596 w 1044"/>
                  <a:gd name="T113" fmla="*/ 83 h 1038"/>
                  <a:gd name="T114" fmla="*/ 723 w 1044"/>
                  <a:gd name="T115" fmla="*/ 213 h 1038"/>
                  <a:gd name="T116" fmla="*/ 810 w 1044"/>
                  <a:gd name="T117" fmla="*/ 133 h 1038"/>
                  <a:gd name="T118" fmla="*/ 884 w 1044"/>
                  <a:gd name="T119" fmla="*/ 266 h 1038"/>
                  <a:gd name="T120" fmla="*/ 829 w 1044"/>
                  <a:gd name="T121" fmla="*/ 321 h 1038"/>
                  <a:gd name="T122" fmla="*/ 996 w 1044"/>
                  <a:gd name="T123" fmla="*/ 445 h 1038"/>
                  <a:gd name="T124" fmla="*/ 1001 w 1044"/>
                  <a:gd name="T125" fmla="*/ 451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4" h="1038">
                    <a:moveTo>
                      <a:pt x="789" y="716"/>
                    </a:moveTo>
                    <a:cubicBezTo>
                      <a:pt x="797" y="708"/>
                      <a:pt x="802" y="698"/>
                      <a:pt x="808" y="690"/>
                    </a:cubicBezTo>
                    <a:cubicBezTo>
                      <a:pt x="826" y="653"/>
                      <a:pt x="840" y="612"/>
                      <a:pt x="845" y="572"/>
                    </a:cubicBezTo>
                    <a:lnTo>
                      <a:pt x="845" y="572"/>
                    </a:lnTo>
                    <a:lnTo>
                      <a:pt x="847" y="557"/>
                    </a:lnTo>
                    <a:lnTo>
                      <a:pt x="961" y="557"/>
                    </a:lnTo>
                    <a:lnTo>
                      <a:pt x="961" y="557"/>
                    </a:lnTo>
                    <a:cubicBezTo>
                      <a:pt x="974" y="557"/>
                      <a:pt x="988" y="546"/>
                      <a:pt x="993" y="533"/>
                    </a:cubicBezTo>
                    <a:cubicBezTo>
                      <a:pt x="998" y="517"/>
                      <a:pt x="993" y="501"/>
                      <a:pt x="980" y="488"/>
                    </a:cubicBezTo>
                    <a:lnTo>
                      <a:pt x="980" y="488"/>
                    </a:lnTo>
                    <a:lnTo>
                      <a:pt x="847" y="488"/>
                    </a:lnTo>
                    <a:lnTo>
                      <a:pt x="845" y="469"/>
                    </a:lnTo>
                    <a:lnTo>
                      <a:pt x="845" y="469"/>
                    </a:lnTo>
                    <a:cubicBezTo>
                      <a:pt x="837" y="419"/>
                      <a:pt x="816" y="371"/>
                      <a:pt x="787" y="329"/>
                    </a:cubicBezTo>
                    <a:lnTo>
                      <a:pt x="787" y="329"/>
                    </a:lnTo>
                    <a:lnTo>
                      <a:pt x="776" y="316"/>
                    </a:lnTo>
                    <a:lnTo>
                      <a:pt x="855" y="236"/>
                    </a:lnTo>
                    <a:lnTo>
                      <a:pt x="855" y="236"/>
                    </a:lnTo>
                    <a:cubicBezTo>
                      <a:pt x="866" y="226"/>
                      <a:pt x="869" y="210"/>
                      <a:pt x="863" y="197"/>
                    </a:cubicBezTo>
                    <a:cubicBezTo>
                      <a:pt x="858" y="181"/>
                      <a:pt x="842" y="173"/>
                      <a:pt x="821" y="173"/>
                    </a:cubicBezTo>
                    <a:lnTo>
                      <a:pt x="821" y="173"/>
                    </a:lnTo>
                    <a:lnTo>
                      <a:pt x="728" y="266"/>
                    </a:lnTo>
                    <a:lnTo>
                      <a:pt x="712" y="258"/>
                    </a:lnTo>
                    <a:lnTo>
                      <a:pt x="712" y="258"/>
                    </a:lnTo>
                    <a:cubicBezTo>
                      <a:pt x="673" y="226"/>
                      <a:pt x="625" y="207"/>
                      <a:pt x="575" y="199"/>
                    </a:cubicBezTo>
                    <a:lnTo>
                      <a:pt x="575" y="199"/>
                    </a:lnTo>
                    <a:lnTo>
                      <a:pt x="556" y="197"/>
                    </a:lnTo>
                    <a:lnTo>
                      <a:pt x="556" y="83"/>
                    </a:lnTo>
                    <a:lnTo>
                      <a:pt x="556" y="83"/>
                    </a:lnTo>
                    <a:cubicBezTo>
                      <a:pt x="556" y="70"/>
                      <a:pt x="548" y="56"/>
                      <a:pt x="535" y="51"/>
                    </a:cubicBezTo>
                    <a:cubicBezTo>
                      <a:pt x="519" y="46"/>
                      <a:pt x="503" y="49"/>
                      <a:pt x="488" y="64"/>
                    </a:cubicBezTo>
                    <a:lnTo>
                      <a:pt x="488" y="64"/>
                    </a:lnTo>
                    <a:lnTo>
                      <a:pt x="488" y="197"/>
                    </a:lnTo>
                    <a:lnTo>
                      <a:pt x="471" y="199"/>
                    </a:lnTo>
                    <a:lnTo>
                      <a:pt x="471" y="199"/>
                    </a:lnTo>
                    <a:cubicBezTo>
                      <a:pt x="431" y="205"/>
                      <a:pt x="391" y="218"/>
                      <a:pt x="354" y="236"/>
                    </a:cubicBezTo>
                    <a:cubicBezTo>
                      <a:pt x="344" y="242"/>
                      <a:pt x="336" y="247"/>
                      <a:pt x="325" y="255"/>
                    </a:cubicBezTo>
                    <a:lnTo>
                      <a:pt x="325" y="255"/>
                    </a:lnTo>
                    <a:lnTo>
                      <a:pt x="312" y="263"/>
                    </a:lnTo>
                    <a:lnTo>
                      <a:pt x="235" y="186"/>
                    </a:lnTo>
                    <a:lnTo>
                      <a:pt x="235" y="186"/>
                    </a:lnTo>
                    <a:cubicBezTo>
                      <a:pt x="225" y="176"/>
                      <a:pt x="211" y="173"/>
                      <a:pt x="198" y="181"/>
                    </a:cubicBezTo>
                    <a:cubicBezTo>
                      <a:pt x="182" y="186"/>
                      <a:pt x="174" y="202"/>
                      <a:pt x="174" y="223"/>
                    </a:cubicBezTo>
                    <a:lnTo>
                      <a:pt x="174" y="223"/>
                    </a:lnTo>
                    <a:lnTo>
                      <a:pt x="264" y="310"/>
                    </a:lnTo>
                    <a:lnTo>
                      <a:pt x="254" y="326"/>
                    </a:lnTo>
                    <a:lnTo>
                      <a:pt x="254" y="326"/>
                    </a:lnTo>
                    <a:cubicBezTo>
                      <a:pt x="248" y="334"/>
                      <a:pt x="240" y="345"/>
                      <a:pt x="238" y="353"/>
                    </a:cubicBezTo>
                    <a:cubicBezTo>
                      <a:pt x="217" y="393"/>
                      <a:pt x="206" y="430"/>
                      <a:pt x="198" y="469"/>
                    </a:cubicBezTo>
                    <a:lnTo>
                      <a:pt x="198" y="469"/>
                    </a:lnTo>
                    <a:lnTo>
                      <a:pt x="196" y="488"/>
                    </a:lnTo>
                    <a:lnTo>
                      <a:pt x="84" y="488"/>
                    </a:lnTo>
                    <a:lnTo>
                      <a:pt x="84" y="488"/>
                    </a:lnTo>
                    <a:cubicBezTo>
                      <a:pt x="69" y="488"/>
                      <a:pt x="55" y="496"/>
                      <a:pt x="50" y="509"/>
                    </a:cubicBezTo>
                    <a:cubicBezTo>
                      <a:pt x="45" y="525"/>
                      <a:pt x="50" y="541"/>
                      <a:pt x="66" y="557"/>
                    </a:cubicBezTo>
                    <a:lnTo>
                      <a:pt x="66" y="557"/>
                    </a:lnTo>
                    <a:lnTo>
                      <a:pt x="196" y="557"/>
                    </a:lnTo>
                    <a:lnTo>
                      <a:pt x="198" y="572"/>
                    </a:lnTo>
                    <a:lnTo>
                      <a:pt x="198" y="572"/>
                    </a:lnTo>
                    <a:cubicBezTo>
                      <a:pt x="206" y="623"/>
                      <a:pt x="227" y="671"/>
                      <a:pt x="256" y="714"/>
                    </a:cubicBezTo>
                    <a:lnTo>
                      <a:pt x="256" y="714"/>
                    </a:lnTo>
                    <a:lnTo>
                      <a:pt x="267" y="727"/>
                    </a:lnTo>
                    <a:lnTo>
                      <a:pt x="174" y="820"/>
                    </a:lnTo>
                    <a:lnTo>
                      <a:pt x="174" y="820"/>
                    </a:lnTo>
                    <a:cubicBezTo>
                      <a:pt x="174" y="835"/>
                      <a:pt x="180" y="846"/>
                      <a:pt x="188" y="857"/>
                    </a:cubicBezTo>
                    <a:cubicBezTo>
                      <a:pt x="193" y="862"/>
                      <a:pt x="201" y="865"/>
                      <a:pt x="211" y="867"/>
                    </a:cubicBezTo>
                    <a:lnTo>
                      <a:pt x="211" y="867"/>
                    </a:lnTo>
                    <a:cubicBezTo>
                      <a:pt x="222" y="867"/>
                      <a:pt x="230" y="862"/>
                      <a:pt x="235" y="857"/>
                    </a:cubicBezTo>
                    <a:lnTo>
                      <a:pt x="235" y="857"/>
                    </a:lnTo>
                    <a:lnTo>
                      <a:pt x="315" y="777"/>
                    </a:lnTo>
                    <a:lnTo>
                      <a:pt x="330" y="785"/>
                    </a:lnTo>
                    <a:lnTo>
                      <a:pt x="330" y="785"/>
                    </a:lnTo>
                    <a:cubicBezTo>
                      <a:pt x="370" y="817"/>
                      <a:pt x="420" y="835"/>
                      <a:pt x="471" y="843"/>
                    </a:cubicBezTo>
                    <a:lnTo>
                      <a:pt x="471" y="843"/>
                    </a:lnTo>
                    <a:lnTo>
                      <a:pt x="488" y="846"/>
                    </a:lnTo>
                    <a:lnTo>
                      <a:pt x="488" y="978"/>
                    </a:lnTo>
                    <a:lnTo>
                      <a:pt x="488" y="978"/>
                    </a:lnTo>
                    <a:cubicBezTo>
                      <a:pt x="503" y="994"/>
                      <a:pt x="519" y="997"/>
                      <a:pt x="535" y="992"/>
                    </a:cubicBezTo>
                    <a:cubicBezTo>
                      <a:pt x="548" y="986"/>
                      <a:pt x="556" y="976"/>
                      <a:pt x="556" y="960"/>
                    </a:cubicBezTo>
                    <a:lnTo>
                      <a:pt x="556" y="960"/>
                    </a:lnTo>
                    <a:lnTo>
                      <a:pt x="556" y="846"/>
                    </a:lnTo>
                    <a:lnTo>
                      <a:pt x="575" y="843"/>
                    </a:lnTo>
                    <a:lnTo>
                      <a:pt x="575" y="843"/>
                    </a:lnTo>
                    <a:cubicBezTo>
                      <a:pt x="612" y="838"/>
                      <a:pt x="652" y="825"/>
                      <a:pt x="689" y="806"/>
                    </a:cubicBezTo>
                    <a:cubicBezTo>
                      <a:pt x="699" y="801"/>
                      <a:pt x="707" y="796"/>
                      <a:pt x="718" y="790"/>
                    </a:cubicBezTo>
                    <a:lnTo>
                      <a:pt x="718" y="790"/>
                    </a:lnTo>
                    <a:lnTo>
                      <a:pt x="731" y="780"/>
                    </a:lnTo>
                    <a:lnTo>
                      <a:pt x="808" y="857"/>
                    </a:lnTo>
                    <a:lnTo>
                      <a:pt x="808" y="857"/>
                    </a:lnTo>
                    <a:cubicBezTo>
                      <a:pt x="813" y="862"/>
                      <a:pt x="824" y="867"/>
                      <a:pt x="832" y="867"/>
                    </a:cubicBezTo>
                    <a:lnTo>
                      <a:pt x="832" y="867"/>
                    </a:lnTo>
                    <a:cubicBezTo>
                      <a:pt x="842" y="865"/>
                      <a:pt x="850" y="862"/>
                      <a:pt x="858" y="857"/>
                    </a:cubicBezTo>
                    <a:cubicBezTo>
                      <a:pt x="866" y="846"/>
                      <a:pt x="869" y="835"/>
                      <a:pt x="869" y="820"/>
                    </a:cubicBezTo>
                    <a:lnTo>
                      <a:pt x="869" y="820"/>
                    </a:lnTo>
                    <a:lnTo>
                      <a:pt x="781" y="732"/>
                    </a:lnTo>
                    <a:lnTo>
                      <a:pt x="789" y="716"/>
                    </a:lnTo>
                    <a:lnTo>
                      <a:pt x="789" y="716"/>
                    </a:lnTo>
                    <a:lnTo>
                      <a:pt x="789" y="716"/>
                    </a:lnTo>
                    <a:close/>
                    <a:moveTo>
                      <a:pt x="1001" y="451"/>
                    </a:moveTo>
                    <a:cubicBezTo>
                      <a:pt x="1033" y="480"/>
                      <a:pt x="1043" y="514"/>
                      <a:pt x="1030" y="549"/>
                    </a:cubicBezTo>
                    <a:cubicBezTo>
                      <a:pt x="1019" y="578"/>
                      <a:pt x="990" y="596"/>
                      <a:pt x="961" y="596"/>
                    </a:cubicBezTo>
                    <a:lnTo>
                      <a:pt x="961" y="596"/>
                    </a:lnTo>
                    <a:lnTo>
                      <a:pt x="882" y="596"/>
                    </a:lnTo>
                    <a:lnTo>
                      <a:pt x="882" y="596"/>
                    </a:lnTo>
                    <a:cubicBezTo>
                      <a:pt x="874" y="633"/>
                      <a:pt x="861" y="671"/>
                      <a:pt x="842" y="708"/>
                    </a:cubicBezTo>
                    <a:cubicBezTo>
                      <a:pt x="840" y="714"/>
                      <a:pt x="837" y="719"/>
                      <a:pt x="832" y="727"/>
                    </a:cubicBezTo>
                    <a:lnTo>
                      <a:pt x="832" y="727"/>
                    </a:lnTo>
                    <a:lnTo>
                      <a:pt x="908" y="804"/>
                    </a:lnTo>
                    <a:lnTo>
                      <a:pt x="911" y="812"/>
                    </a:lnTo>
                    <a:lnTo>
                      <a:pt x="911" y="812"/>
                    </a:lnTo>
                    <a:cubicBezTo>
                      <a:pt x="911" y="849"/>
                      <a:pt x="898" y="870"/>
                      <a:pt x="887" y="883"/>
                    </a:cubicBezTo>
                    <a:cubicBezTo>
                      <a:pt x="874" y="899"/>
                      <a:pt x="853" y="907"/>
                      <a:pt x="834" y="907"/>
                    </a:cubicBezTo>
                    <a:cubicBezTo>
                      <a:pt x="832" y="907"/>
                      <a:pt x="832" y="907"/>
                      <a:pt x="832" y="907"/>
                    </a:cubicBezTo>
                    <a:cubicBezTo>
                      <a:pt x="813" y="907"/>
                      <a:pt x="792" y="899"/>
                      <a:pt x="779" y="886"/>
                    </a:cubicBezTo>
                    <a:lnTo>
                      <a:pt x="779" y="886"/>
                    </a:lnTo>
                    <a:lnTo>
                      <a:pt x="726" y="833"/>
                    </a:lnTo>
                    <a:lnTo>
                      <a:pt x="726" y="833"/>
                    </a:lnTo>
                    <a:cubicBezTo>
                      <a:pt x="720" y="835"/>
                      <a:pt x="712" y="841"/>
                      <a:pt x="707" y="843"/>
                    </a:cubicBezTo>
                    <a:cubicBezTo>
                      <a:pt x="673" y="862"/>
                      <a:pt x="636" y="875"/>
                      <a:pt x="596" y="880"/>
                    </a:cubicBezTo>
                    <a:lnTo>
                      <a:pt x="596" y="880"/>
                    </a:lnTo>
                    <a:lnTo>
                      <a:pt x="596" y="960"/>
                    </a:lnTo>
                    <a:lnTo>
                      <a:pt x="596" y="960"/>
                    </a:lnTo>
                    <a:cubicBezTo>
                      <a:pt x="596" y="992"/>
                      <a:pt x="578" y="1021"/>
                      <a:pt x="548" y="1031"/>
                    </a:cubicBezTo>
                    <a:cubicBezTo>
                      <a:pt x="541" y="1034"/>
                      <a:pt x="533" y="1037"/>
                      <a:pt x="522" y="1037"/>
                    </a:cubicBezTo>
                    <a:cubicBezTo>
                      <a:pt x="498" y="1037"/>
                      <a:pt x="471" y="1023"/>
                      <a:pt x="452" y="999"/>
                    </a:cubicBezTo>
                    <a:lnTo>
                      <a:pt x="452" y="999"/>
                    </a:lnTo>
                    <a:lnTo>
                      <a:pt x="447" y="994"/>
                    </a:lnTo>
                    <a:lnTo>
                      <a:pt x="447" y="880"/>
                    </a:lnTo>
                    <a:lnTo>
                      <a:pt x="447" y="880"/>
                    </a:lnTo>
                    <a:cubicBezTo>
                      <a:pt x="402" y="872"/>
                      <a:pt x="360" y="854"/>
                      <a:pt x="320" y="830"/>
                    </a:cubicBezTo>
                    <a:lnTo>
                      <a:pt x="320" y="830"/>
                    </a:lnTo>
                    <a:lnTo>
                      <a:pt x="264" y="886"/>
                    </a:lnTo>
                    <a:lnTo>
                      <a:pt x="264" y="886"/>
                    </a:lnTo>
                    <a:cubicBezTo>
                      <a:pt x="251" y="899"/>
                      <a:pt x="233" y="907"/>
                      <a:pt x="211" y="907"/>
                    </a:cubicBezTo>
                    <a:cubicBezTo>
                      <a:pt x="190" y="907"/>
                      <a:pt x="169" y="899"/>
                      <a:pt x="156" y="883"/>
                    </a:cubicBezTo>
                    <a:cubicBezTo>
                      <a:pt x="145" y="870"/>
                      <a:pt x="132" y="849"/>
                      <a:pt x="135" y="812"/>
                    </a:cubicBezTo>
                    <a:lnTo>
                      <a:pt x="135" y="812"/>
                    </a:lnTo>
                    <a:lnTo>
                      <a:pt x="135" y="804"/>
                    </a:lnTo>
                    <a:lnTo>
                      <a:pt x="140" y="798"/>
                    </a:lnTo>
                    <a:lnTo>
                      <a:pt x="214" y="722"/>
                    </a:lnTo>
                    <a:lnTo>
                      <a:pt x="214" y="722"/>
                    </a:lnTo>
                    <a:cubicBezTo>
                      <a:pt x="190" y="685"/>
                      <a:pt x="172" y="642"/>
                      <a:pt x="161" y="596"/>
                    </a:cubicBezTo>
                    <a:lnTo>
                      <a:pt x="161" y="596"/>
                    </a:lnTo>
                    <a:lnTo>
                      <a:pt x="50" y="596"/>
                    </a:lnTo>
                    <a:lnTo>
                      <a:pt x="45" y="591"/>
                    </a:lnTo>
                    <a:lnTo>
                      <a:pt x="45" y="591"/>
                    </a:lnTo>
                    <a:cubicBezTo>
                      <a:pt x="13" y="565"/>
                      <a:pt x="0" y="527"/>
                      <a:pt x="13" y="496"/>
                    </a:cubicBezTo>
                    <a:cubicBezTo>
                      <a:pt x="24" y="467"/>
                      <a:pt x="53" y="445"/>
                      <a:pt x="84" y="445"/>
                    </a:cubicBezTo>
                    <a:lnTo>
                      <a:pt x="84" y="445"/>
                    </a:lnTo>
                    <a:lnTo>
                      <a:pt x="161" y="445"/>
                    </a:lnTo>
                    <a:lnTo>
                      <a:pt x="161" y="445"/>
                    </a:lnTo>
                    <a:cubicBezTo>
                      <a:pt x="169" y="408"/>
                      <a:pt x="182" y="371"/>
                      <a:pt x="201" y="334"/>
                    </a:cubicBezTo>
                    <a:cubicBezTo>
                      <a:pt x="203" y="329"/>
                      <a:pt x="206" y="324"/>
                      <a:pt x="211" y="316"/>
                    </a:cubicBezTo>
                    <a:lnTo>
                      <a:pt x="211" y="316"/>
                    </a:lnTo>
                    <a:lnTo>
                      <a:pt x="135" y="239"/>
                    </a:lnTo>
                    <a:lnTo>
                      <a:pt x="135" y="234"/>
                    </a:lnTo>
                    <a:lnTo>
                      <a:pt x="135" y="234"/>
                    </a:lnTo>
                    <a:cubicBezTo>
                      <a:pt x="132" y="191"/>
                      <a:pt x="148" y="157"/>
                      <a:pt x="180" y="144"/>
                    </a:cubicBezTo>
                    <a:cubicBezTo>
                      <a:pt x="209" y="131"/>
                      <a:pt x="243" y="136"/>
                      <a:pt x="264" y="157"/>
                    </a:cubicBezTo>
                    <a:lnTo>
                      <a:pt x="264" y="157"/>
                    </a:lnTo>
                    <a:lnTo>
                      <a:pt x="317" y="210"/>
                    </a:lnTo>
                    <a:lnTo>
                      <a:pt x="317" y="210"/>
                    </a:lnTo>
                    <a:cubicBezTo>
                      <a:pt x="325" y="207"/>
                      <a:pt x="330" y="202"/>
                      <a:pt x="336" y="199"/>
                    </a:cubicBezTo>
                    <a:cubicBezTo>
                      <a:pt x="370" y="181"/>
                      <a:pt x="410" y="168"/>
                      <a:pt x="447" y="162"/>
                    </a:cubicBezTo>
                    <a:lnTo>
                      <a:pt x="447" y="162"/>
                    </a:lnTo>
                    <a:lnTo>
                      <a:pt x="447" y="49"/>
                    </a:lnTo>
                    <a:lnTo>
                      <a:pt x="452" y="42"/>
                    </a:lnTo>
                    <a:lnTo>
                      <a:pt x="452" y="42"/>
                    </a:lnTo>
                    <a:cubicBezTo>
                      <a:pt x="480" y="10"/>
                      <a:pt x="517" y="0"/>
                      <a:pt x="548" y="10"/>
                    </a:cubicBezTo>
                    <a:cubicBezTo>
                      <a:pt x="578" y="24"/>
                      <a:pt x="596" y="51"/>
                      <a:pt x="596" y="83"/>
                    </a:cubicBezTo>
                    <a:lnTo>
                      <a:pt x="596" y="83"/>
                    </a:lnTo>
                    <a:lnTo>
                      <a:pt x="596" y="162"/>
                    </a:lnTo>
                    <a:lnTo>
                      <a:pt x="596" y="162"/>
                    </a:lnTo>
                    <a:cubicBezTo>
                      <a:pt x="641" y="170"/>
                      <a:pt x="686" y="189"/>
                      <a:pt x="723" y="213"/>
                    </a:cubicBezTo>
                    <a:lnTo>
                      <a:pt x="723" y="213"/>
                    </a:lnTo>
                    <a:lnTo>
                      <a:pt x="802" y="133"/>
                    </a:lnTo>
                    <a:lnTo>
                      <a:pt x="810" y="133"/>
                    </a:lnTo>
                    <a:lnTo>
                      <a:pt x="810" y="133"/>
                    </a:lnTo>
                    <a:cubicBezTo>
                      <a:pt x="853" y="131"/>
                      <a:pt x="887" y="149"/>
                      <a:pt x="900" y="181"/>
                    </a:cubicBezTo>
                    <a:cubicBezTo>
                      <a:pt x="914" y="207"/>
                      <a:pt x="908" y="242"/>
                      <a:pt x="884" y="266"/>
                    </a:cubicBezTo>
                    <a:lnTo>
                      <a:pt x="884" y="266"/>
                    </a:lnTo>
                    <a:lnTo>
                      <a:pt x="829" y="321"/>
                    </a:lnTo>
                    <a:lnTo>
                      <a:pt x="829" y="321"/>
                    </a:lnTo>
                    <a:cubicBezTo>
                      <a:pt x="855" y="358"/>
                      <a:pt x="871" y="400"/>
                      <a:pt x="882" y="445"/>
                    </a:cubicBezTo>
                    <a:lnTo>
                      <a:pt x="882" y="445"/>
                    </a:lnTo>
                    <a:lnTo>
                      <a:pt x="996" y="445"/>
                    </a:lnTo>
                    <a:lnTo>
                      <a:pt x="1001" y="451"/>
                    </a:lnTo>
                    <a:lnTo>
                      <a:pt x="1001" y="451"/>
                    </a:lnTo>
                    <a:lnTo>
                      <a:pt x="1001" y="451"/>
                    </a:lnTo>
                    <a:close/>
                  </a:path>
                </a:pathLst>
              </a:custGeom>
              <a:solidFill>
                <a:srgbClr val="032E61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endParaRPr lang="en-US" sz="1799"/>
              </a:p>
            </p:txBody>
          </p:sp>
        </p:grpSp>
        <p:sp>
          <p:nvSpPr>
            <p:cNvPr id="114" name="Trailhead">
              <a:extLst>
                <a:ext uri="{FF2B5EF4-FFF2-40B4-BE49-F238E27FC236}">
                  <a16:creationId xmlns:a16="http://schemas.microsoft.com/office/drawing/2014/main" id="{C3137E75-37B3-0443-8676-F12D108E2B45}"/>
                </a:ext>
              </a:extLst>
            </p:cNvPr>
            <p:cNvSpPr/>
            <p:nvPr/>
          </p:nvSpPr>
          <p:spPr>
            <a:xfrm>
              <a:off x="4675134" y="3455399"/>
              <a:ext cx="132570" cy="18924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ts val="200"/>
                </a:lnSpc>
              </a:pPr>
              <a:r>
                <a:rPr lang="en-GB" sz="9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cxnSp>
        <p:nvCxnSpPr>
          <p:cNvPr id="115" name="SC MC Arrow">
            <a:extLst>
              <a:ext uri="{FF2B5EF4-FFF2-40B4-BE49-F238E27FC236}">
                <a16:creationId xmlns:a16="http://schemas.microsoft.com/office/drawing/2014/main" id="{AC90DDC5-28B2-1046-BA6E-9ABA5B6A617B}"/>
              </a:ext>
            </a:extLst>
          </p:cNvPr>
          <p:cNvCxnSpPr>
            <a:cxnSpLocks/>
          </p:cNvCxnSpPr>
          <p:nvPr/>
        </p:nvCxnSpPr>
        <p:spPr>
          <a:xfrm>
            <a:off x="7825971" y="4630613"/>
            <a:ext cx="1159990" cy="0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0BF2C73-2DAC-024C-AF4B-3B83C3C49F9D}"/>
              </a:ext>
            </a:extLst>
          </p:cNvPr>
          <p:cNvGrpSpPr/>
          <p:nvPr/>
        </p:nvGrpSpPr>
        <p:grpSpPr>
          <a:xfrm>
            <a:off x="7580999" y="4740220"/>
            <a:ext cx="1723048" cy="1483024"/>
            <a:chOff x="4693050" y="2070803"/>
            <a:chExt cx="1723048" cy="1483024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77BBC43B-3473-DF44-BAAA-6112A59AE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3050" y="2070803"/>
              <a:ext cx="210866" cy="266093"/>
            </a:xfrm>
            <a:prstGeom prst="rect">
              <a:avLst/>
            </a:prstGeom>
          </p:spPr>
        </p:pic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685C20B-E39A-6047-A09E-C17BBC678256}"/>
                </a:ext>
              </a:extLst>
            </p:cNvPr>
            <p:cNvSpPr/>
            <p:nvPr/>
          </p:nvSpPr>
          <p:spPr>
            <a:xfrm>
              <a:off x="4914605" y="2276554"/>
              <a:ext cx="150149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 "</a:t>
              </a:r>
              <a:r>
                <a:rPr lang="en-US" sz="700" b="1" dirty="0" err="1">
                  <a:latin typeface="DSCDefaultFontRegular"/>
                </a:rPr>
                <a:t>definitionKey</a:t>
              </a:r>
              <a:r>
                <a:rPr lang="en-US" sz="700" b="1" dirty="0">
                  <a:latin typeface="DSCDefaultFontRegular"/>
                </a:rPr>
                <a:t>": "</a:t>
              </a:r>
              <a:r>
                <a:rPr lang="en-US" sz="700" b="1" dirty="0" err="1">
                  <a:latin typeface="DSCDefaultFontRegular"/>
                </a:rPr>
                <a:t>tapi</a:t>
              </a:r>
              <a:r>
                <a:rPr lang="en-US" sz="700" b="1" dirty="0">
                  <a:latin typeface="DSCDefaultFontRegular"/>
                </a:rPr>
                <a:t>-survey",</a:t>
              </a:r>
            </a:p>
            <a:p>
              <a:r>
                <a:rPr lang="en-US" sz="700" b="1" dirty="0">
                  <a:latin typeface="DSCDefaultFontRegular"/>
                </a:rPr>
                <a:t>  "recipient":</a:t>
              </a:r>
            </a:p>
            <a:p>
              <a:r>
                <a:rPr lang="en-US" sz="700" b="1" dirty="0">
                  <a:latin typeface="DSCDefaultFontRegular"/>
                </a:rPr>
                <a:t>  {</a:t>
              </a:r>
            </a:p>
            <a:p>
              <a:r>
                <a:rPr lang="en-US" sz="700" b="1" dirty="0">
                  <a:latin typeface="DSCDefaultFontRegular"/>
                </a:rPr>
                <a:t>   "</a:t>
              </a:r>
              <a:r>
                <a:rPr lang="en-US" sz="700" b="1" dirty="0" err="1">
                  <a:latin typeface="DSCDefaultFontRegular"/>
                </a:rPr>
                <a:t>contactKey</a:t>
              </a:r>
              <a:r>
                <a:rPr lang="en-US" sz="700" b="1" dirty="0">
                  <a:latin typeface="DSCDefaultFontRegular"/>
                </a:rPr>
                <a:t>": ”123",</a:t>
              </a:r>
            </a:p>
            <a:p>
              <a:r>
                <a:rPr lang="en-US" sz="700" b="1" dirty="0">
                  <a:latin typeface="DSCDefaultFontRegular"/>
                </a:rPr>
                <a:t>    "to": ”</a:t>
              </a:r>
              <a:r>
                <a:rPr lang="en-US" sz="700" b="1" dirty="0" err="1">
                  <a:latin typeface="DSCDefaultFontRegular"/>
                </a:rPr>
                <a:t>email@example.com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   "attributes":{</a:t>
              </a:r>
            </a:p>
            <a:p>
              <a:r>
                <a:rPr lang="en-US" sz="700" b="1" dirty="0">
                  <a:latin typeface="DSCDefaultFontRegular"/>
                </a:rPr>
                <a:t>    "key1":"value1"</a:t>
              </a:r>
            </a:p>
            <a:p>
              <a:r>
                <a:rPr lang="en-US" sz="700" b="1" dirty="0">
                  <a:latin typeface="DSCDefaultFontRegular"/>
                </a:rPr>
                <a:t>  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E0951CC-101A-FA40-982F-93D898B31B1A}"/>
                </a:ext>
              </a:extLst>
            </p:cNvPr>
            <p:cNvSpPr/>
            <p:nvPr/>
          </p:nvSpPr>
          <p:spPr>
            <a:xfrm>
              <a:off x="4925949" y="2085773"/>
              <a:ext cx="130962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74948BE-2410-F141-9C46-3DB0E65B821E}"/>
              </a:ext>
            </a:extLst>
          </p:cNvPr>
          <p:cNvGrpSpPr/>
          <p:nvPr/>
        </p:nvGrpSpPr>
        <p:grpSpPr>
          <a:xfrm>
            <a:off x="9454593" y="1920958"/>
            <a:ext cx="2775531" cy="1042346"/>
            <a:chOff x="571501" y="1908024"/>
            <a:chExt cx="2775531" cy="1042346"/>
          </a:xfrm>
        </p:grpSpPr>
        <p:sp>
          <p:nvSpPr>
            <p:cNvPr id="125" name="Trailhead">
              <a:extLst>
                <a:ext uri="{FF2B5EF4-FFF2-40B4-BE49-F238E27FC236}">
                  <a16:creationId xmlns:a16="http://schemas.microsoft.com/office/drawing/2014/main" id="{B7D502A6-2689-6C49-8629-7EED0C6B0380}"/>
                </a:ext>
              </a:extLst>
            </p:cNvPr>
            <p:cNvSpPr/>
            <p:nvPr/>
          </p:nvSpPr>
          <p:spPr>
            <a:xfrm>
              <a:off x="571501" y="2210592"/>
              <a:ext cx="2527300" cy="7397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GB" sz="900" dirty="0">
                  <a:solidFill>
                    <a:srgbClr val="2E3961"/>
                  </a:solidFill>
                </a:rPr>
                <a:t>As events are handled by the ESB, the appropriate transactional send API would be invoked. Marketing Cloud would receive the request, assemble the message, and deliver to the recipient.</a:t>
              </a:r>
            </a:p>
          </p:txBody>
        </p:sp>
        <p:sp>
          <p:nvSpPr>
            <p:cNvPr id="126" name="Trailhead">
              <a:extLst>
                <a:ext uri="{FF2B5EF4-FFF2-40B4-BE49-F238E27FC236}">
                  <a16:creationId xmlns:a16="http://schemas.microsoft.com/office/drawing/2014/main" id="{72C4CBA4-CF08-0B4B-B522-71E7EB3CDB65}"/>
                </a:ext>
              </a:extLst>
            </p:cNvPr>
            <p:cNvSpPr/>
            <p:nvPr/>
          </p:nvSpPr>
          <p:spPr>
            <a:xfrm>
              <a:off x="939801" y="1954437"/>
              <a:ext cx="2407231" cy="18994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0" tIns="35710" rIns="0" bIns="0" numCol="1" anchor="ctr">
              <a:spAutoFit/>
            </a:bodyPr>
            <a:lstStyle/>
            <a:p>
              <a:r>
                <a:rPr lang="en-GB" sz="1000" b="1" dirty="0">
                  <a:solidFill>
                    <a:srgbClr val="073266"/>
                  </a:solidFill>
                </a:rPr>
                <a:t>Request Received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6EEC005-67CE-6F43-8C09-F092E2954F33}"/>
                </a:ext>
              </a:extLst>
            </p:cNvPr>
            <p:cNvSpPr/>
            <p:nvPr/>
          </p:nvSpPr>
          <p:spPr>
            <a:xfrm>
              <a:off x="596901" y="1908024"/>
              <a:ext cx="317500" cy="317500"/>
            </a:xfrm>
            <a:prstGeom prst="ellipse">
              <a:avLst/>
            </a:prstGeom>
            <a:solidFill>
              <a:srgbClr val="009DDC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latin typeface="Salesforce Sans"/>
                  <a:cs typeface="Salesforce Sans"/>
                </a:rPr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154048-65FB-DB4E-BC74-9085553EACFA}"/>
              </a:ext>
            </a:extLst>
          </p:cNvPr>
          <p:cNvGrpSpPr/>
          <p:nvPr/>
        </p:nvGrpSpPr>
        <p:grpSpPr>
          <a:xfrm>
            <a:off x="4657125" y="1952989"/>
            <a:ext cx="631048" cy="485902"/>
            <a:chOff x="4671614" y="2174168"/>
            <a:chExt cx="366616" cy="341223"/>
          </a:xfrm>
        </p:grpSpPr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B90CAE97-FD6A-CB45-9C4B-2D9F34F28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704" y="2385250"/>
              <a:ext cx="90463" cy="90464"/>
            </a:xfrm>
            <a:custGeom>
              <a:avLst/>
              <a:gdLst>
                <a:gd name="T0" fmla="*/ 127 w 252"/>
                <a:gd name="T1" fmla="*/ 233 h 252"/>
                <a:gd name="T2" fmla="*/ 201 w 252"/>
                <a:gd name="T3" fmla="*/ 201 h 252"/>
                <a:gd name="T4" fmla="*/ 233 w 252"/>
                <a:gd name="T5" fmla="*/ 127 h 252"/>
                <a:gd name="T6" fmla="*/ 201 w 252"/>
                <a:gd name="T7" fmla="*/ 50 h 252"/>
                <a:gd name="T8" fmla="*/ 127 w 252"/>
                <a:gd name="T9" fmla="*/ 18 h 252"/>
                <a:gd name="T10" fmla="*/ 50 w 252"/>
                <a:gd name="T11" fmla="*/ 50 h 252"/>
                <a:gd name="T12" fmla="*/ 21 w 252"/>
                <a:gd name="T13" fmla="*/ 127 h 252"/>
                <a:gd name="T14" fmla="*/ 50 w 252"/>
                <a:gd name="T15" fmla="*/ 201 h 252"/>
                <a:gd name="T16" fmla="*/ 127 w 252"/>
                <a:gd name="T17" fmla="*/ 233 h 252"/>
                <a:gd name="T18" fmla="*/ 127 w 252"/>
                <a:gd name="T19" fmla="*/ 233 h 252"/>
                <a:gd name="T20" fmla="*/ 127 w 252"/>
                <a:gd name="T21" fmla="*/ 233 h 252"/>
                <a:gd name="T22" fmla="*/ 127 w 252"/>
                <a:gd name="T23" fmla="*/ 233 h 252"/>
                <a:gd name="T24" fmla="*/ 127 w 252"/>
                <a:gd name="T25" fmla="*/ 0 h 252"/>
                <a:gd name="T26" fmla="*/ 214 w 252"/>
                <a:gd name="T27" fmla="*/ 37 h 252"/>
                <a:gd name="T28" fmla="*/ 251 w 252"/>
                <a:gd name="T29" fmla="*/ 127 h 252"/>
                <a:gd name="T30" fmla="*/ 214 w 252"/>
                <a:gd name="T31" fmla="*/ 214 h 252"/>
                <a:gd name="T32" fmla="*/ 127 w 252"/>
                <a:gd name="T33" fmla="*/ 251 h 252"/>
                <a:gd name="T34" fmla="*/ 37 w 252"/>
                <a:gd name="T35" fmla="*/ 214 h 252"/>
                <a:gd name="T36" fmla="*/ 0 w 252"/>
                <a:gd name="T37" fmla="*/ 127 h 252"/>
                <a:gd name="T38" fmla="*/ 37 w 252"/>
                <a:gd name="T39" fmla="*/ 37 h 252"/>
                <a:gd name="T40" fmla="*/ 127 w 252"/>
                <a:gd name="T41" fmla="*/ 0 h 252"/>
                <a:gd name="T42" fmla="*/ 127 w 252"/>
                <a:gd name="T43" fmla="*/ 0 h 252"/>
                <a:gd name="T44" fmla="*/ 127 w 252"/>
                <a:gd name="T45" fmla="*/ 0 h 252"/>
                <a:gd name="T46" fmla="*/ 127 w 252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252">
                  <a:moveTo>
                    <a:pt x="127" y="233"/>
                  </a:moveTo>
                  <a:cubicBezTo>
                    <a:pt x="153" y="233"/>
                    <a:pt x="180" y="222"/>
                    <a:pt x="201" y="201"/>
                  </a:cubicBezTo>
                  <a:cubicBezTo>
                    <a:pt x="222" y="180"/>
                    <a:pt x="233" y="153"/>
                    <a:pt x="233" y="127"/>
                  </a:cubicBezTo>
                  <a:cubicBezTo>
                    <a:pt x="233" y="98"/>
                    <a:pt x="222" y="71"/>
                    <a:pt x="201" y="50"/>
                  </a:cubicBezTo>
                  <a:cubicBezTo>
                    <a:pt x="180" y="32"/>
                    <a:pt x="153" y="18"/>
                    <a:pt x="127" y="18"/>
                  </a:cubicBezTo>
                  <a:cubicBezTo>
                    <a:pt x="98" y="18"/>
                    <a:pt x="71" y="32"/>
                    <a:pt x="50" y="50"/>
                  </a:cubicBezTo>
                  <a:cubicBezTo>
                    <a:pt x="32" y="71"/>
                    <a:pt x="21" y="98"/>
                    <a:pt x="21" y="127"/>
                  </a:cubicBezTo>
                  <a:cubicBezTo>
                    <a:pt x="21" y="153"/>
                    <a:pt x="32" y="180"/>
                    <a:pt x="50" y="201"/>
                  </a:cubicBezTo>
                  <a:cubicBezTo>
                    <a:pt x="71" y="219"/>
                    <a:pt x="98" y="233"/>
                    <a:pt x="127" y="233"/>
                  </a:cubicBezTo>
                  <a:lnTo>
                    <a:pt x="127" y="233"/>
                  </a:lnTo>
                  <a:lnTo>
                    <a:pt x="127" y="233"/>
                  </a:lnTo>
                  <a:lnTo>
                    <a:pt x="127" y="233"/>
                  </a:lnTo>
                  <a:close/>
                  <a:moveTo>
                    <a:pt x="127" y="0"/>
                  </a:moveTo>
                  <a:cubicBezTo>
                    <a:pt x="159" y="0"/>
                    <a:pt x="191" y="13"/>
                    <a:pt x="214" y="37"/>
                  </a:cubicBezTo>
                  <a:cubicBezTo>
                    <a:pt x="238" y="61"/>
                    <a:pt x="251" y="92"/>
                    <a:pt x="251" y="127"/>
                  </a:cubicBezTo>
                  <a:cubicBezTo>
                    <a:pt x="251" y="159"/>
                    <a:pt x="238" y="190"/>
                    <a:pt x="214" y="214"/>
                  </a:cubicBezTo>
                  <a:cubicBezTo>
                    <a:pt x="191" y="238"/>
                    <a:pt x="159" y="251"/>
                    <a:pt x="127" y="251"/>
                  </a:cubicBezTo>
                  <a:cubicBezTo>
                    <a:pt x="93" y="251"/>
                    <a:pt x="61" y="238"/>
                    <a:pt x="37" y="214"/>
                  </a:cubicBezTo>
                  <a:cubicBezTo>
                    <a:pt x="13" y="190"/>
                    <a:pt x="0" y="159"/>
                    <a:pt x="0" y="127"/>
                  </a:cubicBezTo>
                  <a:cubicBezTo>
                    <a:pt x="0" y="92"/>
                    <a:pt x="13" y="61"/>
                    <a:pt x="37" y="37"/>
                  </a:cubicBezTo>
                  <a:cubicBezTo>
                    <a:pt x="61" y="13"/>
                    <a:pt x="93" y="0"/>
                    <a:pt x="127" y="0"/>
                  </a:cubicBezTo>
                  <a:lnTo>
                    <a:pt x="127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0D023324-6020-4843-B2F5-19535E8F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614" y="2347160"/>
              <a:ext cx="166644" cy="168231"/>
            </a:xfrm>
            <a:custGeom>
              <a:avLst/>
              <a:gdLst>
                <a:gd name="T0" fmla="*/ 402 w 464"/>
                <a:gd name="T1" fmla="*/ 274 h 466"/>
                <a:gd name="T2" fmla="*/ 442 w 464"/>
                <a:gd name="T3" fmla="*/ 205 h 466"/>
                <a:gd name="T4" fmla="*/ 389 w 464"/>
                <a:gd name="T5" fmla="*/ 178 h 466"/>
                <a:gd name="T6" fmla="*/ 381 w 464"/>
                <a:gd name="T7" fmla="*/ 141 h 466"/>
                <a:gd name="T8" fmla="*/ 400 w 464"/>
                <a:gd name="T9" fmla="*/ 102 h 466"/>
                <a:gd name="T10" fmla="*/ 323 w 464"/>
                <a:gd name="T11" fmla="*/ 83 h 466"/>
                <a:gd name="T12" fmla="*/ 286 w 464"/>
                <a:gd name="T13" fmla="*/ 78 h 466"/>
                <a:gd name="T14" fmla="*/ 265 w 464"/>
                <a:gd name="T15" fmla="*/ 33 h 466"/>
                <a:gd name="T16" fmla="*/ 262 w 464"/>
                <a:gd name="T17" fmla="*/ 25 h 466"/>
                <a:gd name="T18" fmla="*/ 204 w 464"/>
                <a:gd name="T19" fmla="*/ 22 h 466"/>
                <a:gd name="T20" fmla="*/ 177 w 464"/>
                <a:gd name="T21" fmla="*/ 75 h 466"/>
                <a:gd name="T22" fmla="*/ 140 w 464"/>
                <a:gd name="T23" fmla="*/ 83 h 466"/>
                <a:gd name="T24" fmla="*/ 101 w 464"/>
                <a:gd name="T25" fmla="*/ 65 h 466"/>
                <a:gd name="T26" fmla="*/ 82 w 464"/>
                <a:gd name="T27" fmla="*/ 141 h 466"/>
                <a:gd name="T28" fmla="*/ 77 w 464"/>
                <a:gd name="T29" fmla="*/ 178 h 466"/>
                <a:gd name="T30" fmla="*/ 24 w 464"/>
                <a:gd name="T31" fmla="*/ 205 h 466"/>
                <a:gd name="T32" fmla="*/ 24 w 464"/>
                <a:gd name="T33" fmla="*/ 263 h 466"/>
                <a:gd name="T34" fmla="*/ 77 w 464"/>
                <a:gd name="T35" fmla="*/ 287 h 466"/>
                <a:gd name="T36" fmla="*/ 82 w 464"/>
                <a:gd name="T37" fmla="*/ 324 h 466"/>
                <a:gd name="T38" fmla="*/ 101 w 464"/>
                <a:gd name="T39" fmla="*/ 402 h 466"/>
                <a:gd name="T40" fmla="*/ 140 w 464"/>
                <a:gd name="T41" fmla="*/ 383 h 466"/>
                <a:gd name="T42" fmla="*/ 177 w 464"/>
                <a:gd name="T43" fmla="*/ 391 h 466"/>
                <a:gd name="T44" fmla="*/ 204 w 464"/>
                <a:gd name="T45" fmla="*/ 444 h 466"/>
                <a:gd name="T46" fmla="*/ 262 w 464"/>
                <a:gd name="T47" fmla="*/ 444 h 466"/>
                <a:gd name="T48" fmla="*/ 286 w 464"/>
                <a:gd name="T49" fmla="*/ 391 h 466"/>
                <a:gd name="T50" fmla="*/ 323 w 464"/>
                <a:gd name="T51" fmla="*/ 383 h 466"/>
                <a:gd name="T52" fmla="*/ 400 w 464"/>
                <a:gd name="T53" fmla="*/ 364 h 466"/>
                <a:gd name="T54" fmla="*/ 381 w 464"/>
                <a:gd name="T55" fmla="*/ 324 h 466"/>
                <a:gd name="T56" fmla="*/ 389 w 464"/>
                <a:gd name="T57" fmla="*/ 287 h 466"/>
                <a:gd name="T58" fmla="*/ 463 w 464"/>
                <a:gd name="T59" fmla="*/ 205 h 466"/>
                <a:gd name="T60" fmla="*/ 447 w 464"/>
                <a:gd name="T61" fmla="*/ 282 h 466"/>
                <a:gd name="T62" fmla="*/ 418 w 464"/>
                <a:gd name="T63" fmla="*/ 350 h 466"/>
                <a:gd name="T64" fmla="*/ 376 w 464"/>
                <a:gd name="T65" fmla="*/ 417 h 466"/>
                <a:gd name="T66" fmla="*/ 315 w 464"/>
                <a:gd name="T67" fmla="*/ 402 h 466"/>
                <a:gd name="T68" fmla="*/ 281 w 464"/>
                <a:gd name="T69" fmla="*/ 449 h 466"/>
                <a:gd name="T70" fmla="*/ 207 w 464"/>
                <a:gd name="T71" fmla="*/ 465 h 466"/>
                <a:gd name="T72" fmla="*/ 172 w 464"/>
                <a:gd name="T73" fmla="*/ 410 h 466"/>
                <a:gd name="T74" fmla="*/ 154 w 464"/>
                <a:gd name="T75" fmla="*/ 402 h 466"/>
                <a:gd name="T76" fmla="*/ 101 w 464"/>
                <a:gd name="T77" fmla="*/ 423 h 466"/>
                <a:gd name="T78" fmla="*/ 43 w 464"/>
                <a:gd name="T79" fmla="*/ 364 h 466"/>
                <a:gd name="T80" fmla="*/ 58 w 464"/>
                <a:gd name="T81" fmla="*/ 295 h 466"/>
                <a:gd name="T82" fmla="*/ 5 w 464"/>
                <a:gd name="T83" fmla="*/ 274 h 466"/>
                <a:gd name="T84" fmla="*/ 5 w 464"/>
                <a:gd name="T85" fmla="*/ 192 h 466"/>
                <a:gd name="T86" fmla="*/ 58 w 464"/>
                <a:gd name="T87" fmla="*/ 170 h 466"/>
                <a:gd name="T88" fmla="*/ 43 w 464"/>
                <a:gd name="T89" fmla="*/ 102 h 466"/>
                <a:gd name="T90" fmla="*/ 87 w 464"/>
                <a:gd name="T91" fmla="*/ 51 h 466"/>
                <a:gd name="T92" fmla="*/ 151 w 464"/>
                <a:gd name="T93" fmla="*/ 65 h 466"/>
                <a:gd name="T94" fmla="*/ 172 w 464"/>
                <a:gd name="T95" fmla="*/ 57 h 466"/>
                <a:gd name="T96" fmla="*/ 207 w 464"/>
                <a:gd name="T97" fmla="*/ 0 h 466"/>
                <a:gd name="T98" fmla="*/ 275 w 464"/>
                <a:gd name="T99" fmla="*/ 8 h 466"/>
                <a:gd name="T100" fmla="*/ 294 w 464"/>
                <a:gd name="T101" fmla="*/ 57 h 466"/>
                <a:gd name="T102" fmla="*/ 349 w 464"/>
                <a:gd name="T103" fmla="*/ 46 h 466"/>
                <a:gd name="T104" fmla="*/ 416 w 464"/>
                <a:gd name="T105" fmla="*/ 88 h 466"/>
                <a:gd name="T106" fmla="*/ 400 w 464"/>
                <a:gd name="T107" fmla="*/ 152 h 466"/>
                <a:gd name="T108" fmla="*/ 447 w 464"/>
                <a:gd name="T109" fmla="*/ 18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4" h="466">
                  <a:moveTo>
                    <a:pt x="389" y="287"/>
                  </a:moveTo>
                  <a:cubicBezTo>
                    <a:pt x="389" y="284"/>
                    <a:pt x="392" y="282"/>
                    <a:pt x="394" y="279"/>
                  </a:cubicBezTo>
                  <a:cubicBezTo>
                    <a:pt x="397" y="276"/>
                    <a:pt x="400" y="276"/>
                    <a:pt x="402" y="274"/>
                  </a:cubicBezTo>
                  <a:lnTo>
                    <a:pt x="442" y="263"/>
                  </a:lnTo>
                  <a:lnTo>
                    <a:pt x="442" y="260"/>
                  </a:lnTo>
                  <a:lnTo>
                    <a:pt x="442" y="205"/>
                  </a:lnTo>
                  <a:lnTo>
                    <a:pt x="402" y="192"/>
                  </a:lnTo>
                  <a:cubicBezTo>
                    <a:pt x="400" y="189"/>
                    <a:pt x="397" y="189"/>
                    <a:pt x="394" y="186"/>
                  </a:cubicBezTo>
                  <a:cubicBezTo>
                    <a:pt x="392" y="184"/>
                    <a:pt x="389" y="181"/>
                    <a:pt x="389" y="178"/>
                  </a:cubicBezTo>
                  <a:lnTo>
                    <a:pt x="381" y="160"/>
                  </a:lnTo>
                  <a:cubicBezTo>
                    <a:pt x="381" y="157"/>
                    <a:pt x="379" y="154"/>
                    <a:pt x="379" y="152"/>
                  </a:cubicBezTo>
                  <a:cubicBezTo>
                    <a:pt x="379" y="147"/>
                    <a:pt x="381" y="144"/>
                    <a:pt x="381" y="141"/>
                  </a:cubicBezTo>
                  <a:lnTo>
                    <a:pt x="400" y="104"/>
                  </a:lnTo>
                  <a:lnTo>
                    <a:pt x="402" y="104"/>
                  </a:lnTo>
                  <a:cubicBezTo>
                    <a:pt x="400" y="104"/>
                    <a:pt x="400" y="102"/>
                    <a:pt x="400" y="102"/>
                  </a:cubicBezTo>
                  <a:lnTo>
                    <a:pt x="363" y="65"/>
                  </a:lnTo>
                  <a:lnTo>
                    <a:pt x="360" y="65"/>
                  </a:lnTo>
                  <a:lnTo>
                    <a:pt x="323" y="83"/>
                  </a:lnTo>
                  <a:cubicBezTo>
                    <a:pt x="320" y="83"/>
                    <a:pt x="318" y="86"/>
                    <a:pt x="315" y="86"/>
                  </a:cubicBezTo>
                  <a:cubicBezTo>
                    <a:pt x="310" y="86"/>
                    <a:pt x="307" y="86"/>
                    <a:pt x="304" y="83"/>
                  </a:cubicBezTo>
                  <a:lnTo>
                    <a:pt x="286" y="78"/>
                  </a:lnTo>
                  <a:cubicBezTo>
                    <a:pt x="283" y="75"/>
                    <a:pt x="281" y="72"/>
                    <a:pt x="278" y="70"/>
                  </a:cubicBezTo>
                  <a:cubicBezTo>
                    <a:pt x="275" y="67"/>
                    <a:pt x="275" y="65"/>
                    <a:pt x="273" y="62"/>
                  </a:cubicBezTo>
                  <a:lnTo>
                    <a:pt x="265" y="33"/>
                  </a:lnTo>
                  <a:lnTo>
                    <a:pt x="262" y="33"/>
                  </a:lnTo>
                  <a:lnTo>
                    <a:pt x="265" y="30"/>
                  </a:lnTo>
                  <a:lnTo>
                    <a:pt x="262" y="25"/>
                  </a:lnTo>
                  <a:cubicBezTo>
                    <a:pt x="262" y="22"/>
                    <a:pt x="259" y="22"/>
                    <a:pt x="259" y="22"/>
                  </a:cubicBezTo>
                  <a:lnTo>
                    <a:pt x="207" y="22"/>
                  </a:lnTo>
                  <a:lnTo>
                    <a:pt x="204" y="22"/>
                  </a:lnTo>
                  <a:lnTo>
                    <a:pt x="191" y="62"/>
                  </a:lnTo>
                  <a:cubicBezTo>
                    <a:pt x="191" y="65"/>
                    <a:pt x="188" y="67"/>
                    <a:pt x="185" y="70"/>
                  </a:cubicBezTo>
                  <a:cubicBezTo>
                    <a:pt x="183" y="72"/>
                    <a:pt x="180" y="75"/>
                    <a:pt x="177" y="75"/>
                  </a:cubicBezTo>
                  <a:lnTo>
                    <a:pt x="159" y="83"/>
                  </a:lnTo>
                  <a:cubicBezTo>
                    <a:pt x="156" y="86"/>
                    <a:pt x="154" y="86"/>
                    <a:pt x="151" y="86"/>
                  </a:cubicBezTo>
                  <a:cubicBezTo>
                    <a:pt x="148" y="86"/>
                    <a:pt x="143" y="83"/>
                    <a:pt x="140" y="83"/>
                  </a:cubicBezTo>
                  <a:lnTo>
                    <a:pt x="106" y="65"/>
                  </a:lnTo>
                  <a:lnTo>
                    <a:pt x="103" y="65"/>
                  </a:lnTo>
                  <a:lnTo>
                    <a:pt x="101" y="65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82" y="141"/>
                  </a:lnTo>
                  <a:cubicBezTo>
                    <a:pt x="85" y="144"/>
                    <a:pt x="85" y="147"/>
                    <a:pt x="85" y="152"/>
                  </a:cubicBezTo>
                  <a:cubicBezTo>
                    <a:pt x="85" y="154"/>
                    <a:pt x="85" y="157"/>
                    <a:pt x="82" y="160"/>
                  </a:cubicBezTo>
                  <a:lnTo>
                    <a:pt x="77" y="178"/>
                  </a:lnTo>
                  <a:cubicBezTo>
                    <a:pt x="74" y="181"/>
                    <a:pt x="72" y="184"/>
                    <a:pt x="69" y="186"/>
                  </a:cubicBezTo>
                  <a:cubicBezTo>
                    <a:pt x="69" y="189"/>
                    <a:pt x="64" y="189"/>
                    <a:pt x="61" y="192"/>
                  </a:cubicBezTo>
                  <a:lnTo>
                    <a:pt x="24" y="205"/>
                  </a:lnTo>
                  <a:lnTo>
                    <a:pt x="21" y="205"/>
                  </a:lnTo>
                  <a:lnTo>
                    <a:pt x="21" y="260"/>
                  </a:lnTo>
                  <a:lnTo>
                    <a:pt x="24" y="263"/>
                  </a:lnTo>
                  <a:lnTo>
                    <a:pt x="61" y="274"/>
                  </a:lnTo>
                  <a:cubicBezTo>
                    <a:pt x="64" y="276"/>
                    <a:pt x="69" y="276"/>
                    <a:pt x="69" y="279"/>
                  </a:cubicBezTo>
                  <a:lnTo>
                    <a:pt x="77" y="287"/>
                  </a:lnTo>
                  <a:lnTo>
                    <a:pt x="82" y="305"/>
                  </a:lnTo>
                  <a:cubicBezTo>
                    <a:pt x="85" y="308"/>
                    <a:pt x="85" y="311"/>
                    <a:pt x="85" y="313"/>
                  </a:cubicBezTo>
                  <a:cubicBezTo>
                    <a:pt x="85" y="319"/>
                    <a:pt x="85" y="321"/>
                    <a:pt x="82" y="324"/>
                  </a:cubicBezTo>
                  <a:lnTo>
                    <a:pt x="64" y="361"/>
                  </a:lnTo>
                  <a:lnTo>
                    <a:pt x="64" y="364"/>
                  </a:lnTo>
                  <a:lnTo>
                    <a:pt x="101" y="402"/>
                  </a:lnTo>
                  <a:lnTo>
                    <a:pt x="103" y="402"/>
                  </a:lnTo>
                  <a:lnTo>
                    <a:pt x="106" y="402"/>
                  </a:lnTo>
                  <a:lnTo>
                    <a:pt x="140" y="383"/>
                  </a:lnTo>
                  <a:cubicBezTo>
                    <a:pt x="143" y="383"/>
                    <a:pt x="148" y="380"/>
                    <a:pt x="151" y="380"/>
                  </a:cubicBezTo>
                  <a:cubicBezTo>
                    <a:pt x="154" y="380"/>
                    <a:pt x="156" y="380"/>
                    <a:pt x="159" y="383"/>
                  </a:cubicBezTo>
                  <a:lnTo>
                    <a:pt x="177" y="391"/>
                  </a:lnTo>
                  <a:cubicBezTo>
                    <a:pt x="180" y="391"/>
                    <a:pt x="183" y="394"/>
                    <a:pt x="185" y="396"/>
                  </a:cubicBezTo>
                  <a:cubicBezTo>
                    <a:pt x="188" y="399"/>
                    <a:pt x="191" y="402"/>
                    <a:pt x="191" y="404"/>
                  </a:cubicBezTo>
                  <a:lnTo>
                    <a:pt x="204" y="444"/>
                  </a:lnTo>
                  <a:lnTo>
                    <a:pt x="207" y="444"/>
                  </a:lnTo>
                  <a:lnTo>
                    <a:pt x="259" y="444"/>
                  </a:lnTo>
                  <a:lnTo>
                    <a:pt x="262" y="444"/>
                  </a:lnTo>
                  <a:lnTo>
                    <a:pt x="273" y="404"/>
                  </a:lnTo>
                  <a:cubicBezTo>
                    <a:pt x="275" y="402"/>
                    <a:pt x="275" y="399"/>
                    <a:pt x="278" y="396"/>
                  </a:cubicBezTo>
                  <a:cubicBezTo>
                    <a:pt x="281" y="394"/>
                    <a:pt x="283" y="391"/>
                    <a:pt x="286" y="391"/>
                  </a:cubicBezTo>
                  <a:lnTo>
                    <a:pt x="304" y="383"/>
                  </a:lnTo>
                  <a:cubicBezTo>
                    <a:pt x="307" y="380"/>
                    <a:pt x="310" y="380"/>
                    <a:pt x="315" y="380"/>
                  </a:cubicBezTo>
                  <a:cubicBezTo>
                    <a:pt x="318" y="380"/>
                    <a:pt x="320" y="383"/>
                    <a:pt x="323" y="383"/>
                  </a:cubicBezTo>
                  <a:lnTo>
                    <a:pt x="360" y="402"/>
                  </a:lnTo>
                  <a:lnTo>
                    <a:pt x="363" y="402"/>
                  </a:lnTo>
                  <a:lnTo>
                    <a:pt x="400" y="364"/>
                  </a:lnTo>
                  <a:cubicBezTo>
                    <a:pt x="400" y="364"/>
                    <a:pt x="400" y="361"/>
                    <a:pt x="402" y="361"/>
                  </a:cubicBezTo>
                  <a:lnTo>
                    <a:pt x="400" y="361"/>
                  </a:lnTo>
                  <a:lnTo>
                    <a:pt x="381" y="324"/>
                  </a:lnTo>
                  <a:cubicBezTo>
                    <a:pt x="381" y="321"/>
                    <a:pt x="379" y="319"/>
                    <a:pt x="379" y="313"/>
                  </a:cubicBezTo>
                  <a:cubicBezTo>
                    <a:pt x="379" y="311"/>
                    <a:pt x="381" y="308"/>
                    <a:pt x="381" y="305"/>
                  </a:cubicBezTo>
                  <a:lnTo>
                    <a:pt x="389" y="287"/>
                  </a:lnTo>
                  <a:close/>
                  <a:moveTo>
                    <a:pt x="447" y="184"/>
                  </a:moveTo>
                  <a:cubicBezTo>
                    <a:pt x="453" y="186"/>
                    <a:pt x="455" y="189"/>
                    <a:pt x="458" y="192"/>
                  </a:cubicBezTo>
                  <a:cubicBezTo>
                    <a:pt x="463" y="197"/>
                    <a:pt x="463" y="202"/>
                    <a:pt x="463" y="205"/>
                  </a:cubicBezTo>
                  <a:lnTo>
                    <a:pt x="463" y="260"/>
                  </a:lnTo>
                  <a:cubicBezTo>
                    <a:pt x="463" y="263"/>
                    <a:pt x="463" y="268"/>
                    <a:pt x="458" y="274"/>
                  </a:cubicBezTo>
                  <a:cubicBezTo>
                    <a:pt x="455" y="276"/>
                    <a:pt x="453" y="279"/>
                    <a:pt x="447" y="282"/>
                  </a:cubicBezTo>
                  <a:lnTo>
                    <a:pt x="408" y="295"/>
                  </a:lnTo>
                  <a:lnTo>
                    <a:pt x="400" y="313"/>
                  </a:lnTo>
                  <a:lnTo>
                    <a:pt x="418" y="350"/>
                  </a:lnTo>
                  <a:cubicBezTo>
                    <a:pt x="421" y="356"/>
                    <a:pt x="421" y="361"/>
                    <a:pt x="421" y="364"/>
                  </a:cubicBezTo>
                  <a:cubicBezTo>
                    <a:pt x="421" y="369"/>
                    <a:pt x="418" y="375"/>
                    <a:pt x="416" y="378"/>
                  </a:cubicBezTo>
                  <a:lnTo>
                    <a:pt x="376" y="417"/>
                  </a:lnTo>
                  <a:cubicBezTo>
                    <a:pt x="373" y="420"/>
                    <a:pt x="368" y="423"/>
                    <a:pt x="365" y="423"/>
                  </a:cubicBezTo>
                  <a:cubicBezTo>
                    <a:pt x="360" y="423"/>
                    <a:pt x="355" y="423"/>
                    <a:pt x="349" y="420"/>
                  </a:cubicBezTo>
                  <a:lnTo>
                    <a:pt x="315" y="402"/>
                  </a:lnTo>
                  <a:lnTo>
                    <a:pt x="312" y="402"/>
                  </a:lnTo>
                  <a:lnTo>
                    <a:pt x="294" y="410"/>
                  </a:lnTo>
                  <a:lnTo>
                    <a:pt x="281" y="449"/>
                  </a:lnTo>
                  <a:cubicBezTo>
                    <a:pt x="278" y="455"/>
                    <a:pt x="275" y="457"/>
                    <a:pt x="273" y="460"/>
                  </a:cubicBezTo>
                  <a:cubicBezTo>
                    <a:pt x="267" y="462"/>
                    <a:pt x="265" y="465"/>
                    <a:pt x="259" y="465"/>
                  </a:cubicBezTo>
                  <a:lnTo>
                    <a:pt x="207" y="465"/>
                  </a:lnTo>
                  <a:cubicBezTo>
                    <a:pt x="201" y="465"/>
                    <a:pt x="196" y="462"/>
                    <a:pt x="191" y="460"/>
                  </a:cubicBezTo>
                  <a:cubicBezTo>
                    <a:pt x="188" y="457"/>
                    <a:pt x="185" y="455"/>
                    <a:pt x="183" y="449"/>
                  </a:cubicBezTo>
                  <a:lnTo>
                    <a:pt x="172" y="410"/>
                  </a:lnTo>
                  <a:lnTo>
                    <a:pt x="172" y="404"/>
                  </a:lnTo>
                  <a:lnTo>
                    <a:pt x="170" y="410"/>
                  </a:lnTo>
                  <a:lnTo>
                    <a:pt x="154" y="402"/>
                  </a:lnTo>
                  <a:lnTo>
                    <a:pt x="151" y="402"/>
                  </a:lnTo>
                  <a:lnTo>
                    <a:pt x="114" y="420"/>
                  </a:lnTo>
                  <a:cubicBezTo>
                    <a:pt x="109" y="423"/>
                    <a:pt x="106" y="423"/>
                    <a:pt x="101" y="423"/>
                  </a:cubicBezTo>
                  <a:cubicBezTo>
                    <a:pt x="95" y="423"/>
                    <a:pt x="90" y="420"/>
                    <a:pt x="87" y="417"/>
                  </a:cubicBezTo>
                  <a:lnTo>
                    <a:pt x="50" y="378"/>
                  </a:lnTo>
                  <a:cubicBezTo>
                    <a:pt x="45" y="375"/>
                    <a:pt x="45" y="369"/>
                    <a:pt x="43" y="364"/>
                  </a:cubicBezTo>
                  <a:cubicBezTo>
                    <a:pt x="43" y="361"/>
                    <a:pt x="43" y="356"/>
                    <a:pt x="45" y="350"/>
                  </a:cubicBezTo>
                  <a:lnTo>
                    <a:pt x="64" y="313"/>
                  </a:lnTo>
                  <a:lnTo>
                    <a:pt x="58" y="295"/>
                  </a:lnTo>
                  <a:lnTo>
                    <a:pt x="56" y="295"/>
                  </a:lnTo>
                  <a:lnTo>
                    <a:pt x="16" y="282"/>
                  </a:lnTo>
                  <a:cubicBezTo>
                    <a:pt x="11" y="279"/>
                    <a:pt x="8" y="276"/>
                    <a:pt x="5" y="274"/>
                  </a:cubicBezTo>
                  <a:cubicBezTo>
                    <a:pt x="3" y="268"/>
                    <a:pt x="0" y="263"/>
                    <a:pt x="0" y="260"/>
                  </a:cubicBezTo>
                  <a:lnTo>
                    <a:pt x="0" y="205"/>
                  </a:lnTo>
                  <a:cubicBezTo>
                    <a:pt x="0" y="202"/>
                    <a:pt x="3" y="197"/>
                    <a:pt x="5" y="192"/>
                  </a:cubicBezTo>
                  <a:cubicBezTo>
                    <a:pt x="8" y="189"/>
                    <a:pt x="11" y="186"/>
                    <a:pt x="16" y="184"/>
                  </a:cubicBezTo>
                  <a:lnTo>
                    <a:pt x="56" y="173"/>
                  </a:lnTo>
                  <a:lnTo>
                    <a:pt x="58" y="170"/>
                  </a:lnTo>
                  <a:lnTo>
                    <a:pt x="64" y="152"/>
                  </a:lnTo>
                  <a:lnTo>
                    <a:pt x="45" y="115"/>
                  </a:lnTo>
                  <a:cubicBezTo>
                    <a:pt x="43" y="110"/>
                    <a:pt x="43" y="104"/>
                    <a:pt x="43" y="102"/>
                  </a:cubicBezTo>
                  <a:cubicBezTo>
                    <a:pt x="43" y="96"/>
                    <a:pt x="45" y="94"/>
                    <a:pt x="48" y="91"/>
                  </a:cubicBezTo>
                  <a:lnTo>
                    <a:pt x="45" y="91"/>
                  </a:lnTo>
                  <a:lnTo>
                    <a:pt x="87" y="51"/>
                  </a:lnTo>
                  <a:cubicBezTo>
                    <a:pt x="90" y="46"/>
                    <a:pt x="95" y="43"/>
                    <a:pt x="101" y="43"/>
                  </a:cubicBezTo>
                  <a:cubicBezTo>
                    <a:pt x="106" y="43"/>
                    <a:pt x="109" y="43"/>
                    <a:pt x="114" y="46"/>
                  </a:cubicBezTo>
                  <a:lnTo>
                    <a:pt x="151" y="65"/>
                  </a:lnTo>
                  <a:lnTo>
                    <a:pt x="154" y="65"/>
                  </a:lnTo>
                  <a:lnTo>
                    <a:pt x="170" y="57"/>
                  </a:lnTo>
                  <a:lnTo>
                    <a:pt x="172" y="57"/>
                  </a:lnTo>
                  <a:lnTo>
                    <a:pt x="183" y="17"/>
                  </a:lnTo>
                  <a:cubicBezTo>
                    <a:pt x="185" y="12"/>
                    <a:pt x="188" y="8"/>
                    <a:pt x="193" y="5"/>
                  </a:cubicBezTo>
                  <a:cubicBezTo>
                    <a:pt x="196" y="3"/>
                    <a:pt x="201" y="0"/>
                    <a:pt x="207" y="0"/>
                  </a:cubicBezTo>
                  <a:lnTo>
                    <a:pt x="259" y="0"/>
                  </a:lnTo>
                  <a:cubicBezTo>
                    <a:pt x="265" y="0"/>
                    <a:pt x="267" y="3"/>
                    <a:pt x="273" y="5"/>
                  </a:cubicBezTo>
                  <a:cubicBezTo>
                    <a:pt x="273" y="5"/>
                    <a:pt x="275" y="5"/>
                    <a:pt x="275" y="8"/>
                  </a:cubicBezTo>
                  <a:lnTo>
                    <a:pt x="278" y="5"/>
                  </a:lnTo>
                  <a:lnTo>
                    <a:pt x="281" y="17"/>
                  </a:lnTo>
                  <a:lnTo>
                    <a:pt x="294" y="57"/>
                  </a:lnTo>
                  <a:lnTo>
                    <a:pt x="312" y="65"/>
                  </a:lnTo>
                  <a:lnTo>
                    <a:pt x="315" y="65"/>
                  </a:lnTo>
                  <a:lnTo>
                    <a:pt x="349" y="46"/>
                  </a:lnTo>
                  <a:cubicBezTo>
                    <a:pt x="355" y="43"/>
                    <a:pt x="360" y="43"/>
                    <a:pt x="365" y="43"/>
                  </a:cubicBezTo>
                  <a:cubicBezTo>
                    <a:pt x="368" y="43"/>
                    <a:pt x="373" y="46"/>
                    <a:pt x="376" y="51"/>
                  </a:cubicBezTo>
                  <a:lnTo>
                    <a:pt x="416" y="88"/>
                  </a:lnTo>
                  <a:cubicBezTo>
                    <a:pt x="418" y="91"/>
                    <a:pt x="421" y="96"/>
                    <a:pt x="421" y="102"/>
                  </a:cubicBezTo>
                  <a:cubicBezTo>
                    <a:pt x="421" y="104"/>
                    <a:pt x="421" y="110"/>
                    <a:pt x="418" y="115"/>
                  </a:cubicBezTo>
                  <a:lnTo>
                    <a:pt x="400" y="152"/>
                  </a:lnTo>
                  <a:lnTo>
                    <a:pt x="408" y="170"/>
                  </a:lnTo>
                  <a:lnTo>
                    <a:pt x="408" y="173"/>
                  </a:lnTo>
                  <a:lnTo>
                    <a:pt x="447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D4D97B2B-A81E-2E4F-AC42-12EB8D50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089" y="2385250"/>
              <a:ext cx="92051" cy="90464"/>
            </a:xfrm>
            <a:custGeom>
              <a:avLst/>
              <a:gdLst>
                <a:gd name="T0" fmla="*/ 127 w 255"/>
                <a:gd name="T1" fmla="*/ 233 h 252"/>
                <a:gd name="T2" fmla="*/ 201 w 255"/>
                <a:gd name="T3" fmla="*/ 201 h 252"/>
                <a:gd name="T4" fmla="*/ 233 w 255"/>
                <a:gd name="T5" fmla="*/ 127 h 252"/>
                <a:gd name="T6" fmla="*/ 201 w 255"/>
                <a:gd name="T7" fmla="*/ 50 h 252"/>
                <a:gd name="T8" fmla="*/ 127 w 255"/>
                <a:gd name="T9" fmla="*/ 18 h 252"/>
                <a:gd name="T10" fmla="*/ 53 w 255"/>
                <a:gd name="T11" fmla="*/ 50 h 252"/>
                <a:gd name="T12" fmla="*/ 22 w 255"/>
                <a:gd name="T13" fmla="*/ 127 h 252"/>
                <a:gd name="T14" fmla="*/ 53 w 255"/>
                <a:gd name="T15" fmla="*/ 201 h 252"/>
                <a:gd name="T16" fmla="*/ 127 w 255"/>
                <a:gd name="T17" fmla="*/ 233 h 252"/>
                <a:gd name="T18" fmla="*/ 127 w 255"/>
                <a:gd name="T19" fmla="*/ 233 h 252"/>
                <a:gd name="T20" fmla="*/ 127 w 255"/>
                <a:gd name="T21" fmla="*/ 233 h 252"/>
                <a:gd name="T22" fmla="*/ 127 w 255"/>
                <a:gd name="T23" fmla="*/ 233 h 252"/>
                <a:gd name="T24" fmla="*/ 127 w 255"/>
                <a:gd name="T25" fmla="*/ 0 h 252"/>
                <a:gd name="T26" fmla="*/ 217 w 255"/>
                <a:gd name="T27" fmla="*/ 37 h 252"/>
                <a:gd name="T28" fmla="*/ 254 w 255"/>
                <a:gd name="T29" fmla="*/ 127 h 252"/>
                <a:gd name="T30" fmla="*/ 217 w 255"/>
                <a:gd name="T31" fmla="*/ 214 h 252"/>
                <a:gd name="T32" fmla="*/ 127 w 255"/>
                <a:gd name="T33" fmla="*/ 251 h 252"/>
                <a:gd name="T34" fmla="*/ 37 w 255"/>
                <a:gd name="T35" fmla="*/ 214 h 252"/>
                <a:gd name="T36" fmla="*/ 0 w 255"/>
                <a:gd name="T37" fmla="*/ 127 h 252"/>
                <a:gd name="T38" fmla="*/ 37 w 255"/>
                <a:gd name="T39" fmla="*/ 37 h 252"/>
                <a:gd name="T40" fmla="*/ 127 w 255"/>
                <a:gd name="T41" fmla="*/ 0 h 252"/>
                <a:gd name="T42" fmla="*/ 127 w 255"/>
                <a:gd name="T43" fmla="*/ 0 h 252"/>
                <a:gd name="T44" fmla="*/ 127 w 255"/>
                <a:gd name="T45" fmla="*/ 0 h 252"/>
                <a:gd name="T46" fmla="*/ 127 w 255"/>
                <a:gd name="T4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" h="252">
                  <a:moveTo>
                    <a:pt x="127" y="233"/>
                  </a:moveTo>
                  <a:cubicBezTo>
                    <a:pt x="156" y="233"/>
                    <a:pt x="183" y="222"/>
                    <a:pt x="201" y="201"/>
                  </a:cubicBezTo>
                  <a:cubicBezTo>
                    <a:pt x="223" y="180"/>
                    <a:pt x="233" y="153"/>
                    <a:pt x="233" y="127"/>
                  </a:cubicBezTo>
                  <a:cubicBezTo>
                    <a:pt x="233" y="98"/>
                    <a:pt x="223" y="71"/>
                    <a:pt x="201" y="50"/>
                  </a:cubicBezTo>
                  <a:cubicBezTo>
                    <a:pt x="183" y="32"/>
                    <a:pt x="156" y="18"/>
                    <a:pt x="127" y="18"/>
                  </a:cubicBezTo>
                  <a:cubicBezTo>
                    <a:pt x="98" y="18"/>
                    <a:pt x="72" y="32"/>
                    <a:pt x="53" y="50"/>
                  </a:cubicBezTo>
                  <a:cubicBezTo>
                    <a:pt x="32" y="71"/>
                    <a:pt x="22" y="98"/>
                    <a:pt x="22" y="127"/>
                  </a:cubicBezTo>
                  <a:cubicBezTo>
                    <a:pt x="22" y="153"/>
                    <a:pt x="32" y="180"/>
                    <a:pt x="53" y="201"/>
                  </a:cubicBezTo>
                  <a:cubicBezTo>
                    <a:pt x="72" y="219"/>
                    <a:pt x="98" y="233"/>
                    <a:pt x="127" y="233"/>
                  </a:cubicBezTo>
                  <a:lnTo>
                    <a:pt x="127" y="233"/>
                  </a:lnTo>
                  <a:lnTo>
                    <a:pt x="127" y="233"/>
                  </a:lnTo>
                  <a:lnTo>
                    <a:pt x="127" y="233"/>
                  </a:lnTo>
                  <a:close/>
                  <a:moveTo>
                    <a:pt x="127" y="0"/>
                  </a:moveTo>
                  <a:cubicBezTo>
                    <a:pt x="162" y="0"/>
                    <a:pt x="193" y="13"/>
                    <a:pt x="217" y="37"/>
                  </a:cubicBezTo>
                  <a:cubicBezTo>
                    <a:pt x="241" y="61"/>
                    <a:pt x="254" y="92"/>
                    <a:pt x="254" y="127"/>
                  </a:cubicBezTo>
                  <a:cubicBezTo>
                    <a:pt x="254" y="159"/>
                    <a:pt x="241" y="190"/>
                    <a:pt x="217" y="214"/>
                  </a:cubicBezTo>
                  <a:cubicBezTo>
                    <a:pt x="193" y="238"/>
                    <a:pt x="162" y="251"/>
                    <a:pt x="127" y="251"/>
                  </a:cubicBezTo>
                  <a:cubicBezTo>
                    <a:pt x="93" y="251"/>
                    <a:pt x="61" y="238"/>
                    <a:pt x="37" y="214"/>
                  </a:cubicBezTo>
                  <a:cubicBezTo>
                    <a:pt x="14" y="190"/>
                    <a:pt x="0" y="159"/>
                    <a:pt x="0" y="127"/>
                  </a:cubicBezTo>
                  <a:cubicBezTo>
                    <a:pt x="0" y="92"/>
                    <a:pt x="14" y="61"/>
                    <a:pt x="37" y="37"/>
                  </a:cubicBezTo>
                  <a:cubicBezTo>
                    <a:pt x="61" y="13"/>
                    <a:pt x="93" y="0"/>
                    <a:pt x="127" y="0"/>
                  </a:cubicBezTo>
                  <a:lnTo>
                    <a:pt x="127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5E83CABB-80B0-9C44-B4BA-80257224A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1586" y="2347160"/>
              <a:ext cx="166644" cy="168231"/>
            </a:xfrm>
            <a:custGeom>
              <a:avLst/>
              <a:gdLst>
                <a:gd name="T0" fmla="*/ 400 w 462"/>
                <a:gd name="T1" fmla="*/ 274 h 466"/>
                <a:gd name="T2" fmla="*/ 442 w 462"/>
                <a:gd name="T3" fmla="*/ 205 h 466"/>
                <a:gd name="T4" fmla="*/ 392 w 462"/>
                <a:gd name="T5" fmla="*/ 186 h 466"/>
                <a:gd name="T6" fmla="*/ 379 w 462"/>
                <a:gd name="T7" fmla="*/ 152 h 466"/>
                <a:gd name="T8" fmla="*/ 397 w 462"/>
                <a:gd name="T9" fmla="*/ 102 h 466"/>
                <a:gd name="T10" fmla="*/ 320 w 462"/>
                <a:gd name="T11" fmla="*/ 83 h 466"/>
                <a:gd name="T12" fmla="*/ 286 w 462"/>
                <a:gd name="T13" fmla="*/ 78 h 466"/>
                <a:gd name="T14" fmla="*/ 262 w 462"/>
                <a:gd name="T15" fmla="*/ 33 h 466"/>
                <a:gd name="T16" fmla="*/ 259 w 462"/>
                <a:gd name="T17" fmla="*/ 25 h 466"/>
                <a:gd name="T18" fmla="*/ 204 w 462"/>
                <a:gd name="T19" fmla="*/ 22 h 466"/>
                <a:gd name="T20" fmla="*/ 183 w 462"/>
                <a:gd name="T21" fmla="*/ 70 h 466"/>
                <a:gd name="T22" fmla="*/ 148 w 462"/>
                <a:gd name="T23" fmla="*/ 86 h 466"/>
                <a:gd name="T24" fmla="*/ 101 w 462"/>
                <a:gd name="T25" fmla="*/ 65 h 466"/>
                <a:gd name="T26" fmla="*/ 80 w 462"/>
                <a:gd name="T27" fmla="*/ 141 h 466"/>
                <a:gd name="T28" fmla="*/ 74 w 462"/>
                <a:gd name="T29" fmla="*/ 178 h 466"/>
                <a:gd name="T30" fmla="*/ 21 w 462"/>
                <a:gd name="T31" fmla="*/ 205 h 466"/>
                <a:gd name="T32" fmla="*/ 21 w 462"/>
                <a:gd name="T33" fmla="*/ 263 h 466"/>
                <a:gd name="T34" fmla="*/ 74 w 462"/>
                <a:gd name="T35" fmla="*/ 287 h 466"/>
                <a:gd name="T36" fmla="*/ 80 w 462"/>
                <a:gd name="T37" fmla="*/ 324 h 466"/>
                <a:gd name="T38" fmla="*/ 101 w 462"/>
                <a:gd name="T39" fmla="*/ 402 h 466"/>
                <a:gd name="T40" fmla="*/ 148 w 462"/>
                <a:gd name="T41" fmla="*/ 380 h 466"/>
                <a:gd name="T42" fmla="*/ 183 w 462"/>
                <a:gd name="T43" fmla="*/ 396 h 466"/>
                <a:gd name="T44" fmla="*/ 204 w 462"/>
                <a:gd name="T45" fmla="*/ 444 h 466"/>
                <a:gd name="T46" fmla="*/ 273 w 462"/>
                <a:gd name="T47" fmla="*/ 404 h 466"/>
                <a:gd name="T48" fmla="*/ 302 w 462"/>
                <a:gd name="T49" fmla="*/ 383 h 466"/>
                <a:gd name="T50" fmla="*/ 357 w 462"/>
                <a:gd name="T51" fmla="*/ 402 h 466"/>
                <a:gd name="T52" fmla="*/ 400 w 462"/>
                <a:gd name="T53" fmla="*/ 361 h 466"/>
                <a:gd name="T54" fmla="*/ 379 w 462"/>
                <a:gd name="T55" fmla="*/ 305 h 466"/>
                <a:gd name="T56" fmla="*/ 461 w 462"/>
                <a:gd name="T57" fmla="*/ 205 h 466"/>
                <a:gd name="T58" fmla="*/ 445 w 462"/>
                <a:gd name="T59" fmla="*/ 282 h 466"/>
                <a:gd name="T60" fmla="*/ 397 w 462"/>
                <a:gd name="T61" fmla="*/ 313 h 466"/>
                <a:gd name="T62" fmla="*/ 413 w 462"/>
                <a:gd name="T63" fmla="*/ 378 h 466"/>
                <a:gd name="T64" fmla="*/ 349 w 462"/>
                <a:gd name="T65" fmla="*/ 420 h 466"/>
                <a:gd name="T66" fmla="*/ 291 w 462"/>
                <a:gd name="T67" fmla="*/ 410 h 466"/>
                <a:gd name="T68" fmla="*/ 257 w 462"/>
                <a:gd name="T69" fmla="*/ 465 h 466"/>
                <a:gd name="T70" fmla="*/ 183 w 462"/>
                <a:gd name="T71" fmla="*/ 449 h 466"/>
                <a:gd name="T72" fmla="*/ 167 w 462"/>
                <a:gd name="T73" fmla="*/ 410 h 466"/>
                <a:gd name="T74" fmla="*/ 111 w 462"/>
                <a:gd name="T75" fmla="*/ 420 h 466"/>
                <a:gd name="T76" fmla="*/ 48 w 462"/>
                <a:gd name="T77" fmla="*/ 378 h 466"/>
                <a:gd name="T78" fmla="*/ 61 w 462"/>
                <a:gd name="T79" fmla="*/ 313 h 466"/>
                <a:gd name="T80" fmla="*/ 53 w 462"/>
                <a:gd name="T81" fmla="*/ 295 h 466"/>
                <a:gd name="T82" fmla="*/ 0 w 462"/>
                <a:gd name="T83" fmla="*/ 260 h 466"/>
                <a:gd name="T84" fmla="*/ 16 w 462"/>
                <a:gd name="T85" fmla="*/ 184 h 466"/>
                <a:gd name="T86" fmla="*/ 64 w 462"/>
                <a:gd name="T87" fmla="*/ 152 h 466"/>
                <a:gd name="T88" fmla="*/ 42 w 462"/>
                <a:gd name="T89" fmla="*/ 115 h 466"/>
                <a:gd name="T90" fmla="*/ 85 w 462"/>
                <a:gd name="T91" fmla="*/ 51 h 466"/>
                <a:gd name="T92" fmla="*/ 148 w 462"/>
                <a:gd name="T93" fmla="*/ 65 h 466"/>
                <a:gd name="T94" fmla="*/ 169 w 462"/>
                <a:gd name="T95" fmla="*/ 57 h 466"/>
                <a:gd name="T96" fmla="*/ 204 w 462"/>
                <a:gd name="T97" fmla="*/ 0 h 466"/>
                <a:gd name="T98" fmla="*/ 273 w 462"/>
                <a:gd name="T99" fmla="*/ 8 h 466"/>
                <a:gd name="T100" fmla="*/ 291 w 462"/>
                <a:gd name="T101" fmla="*/ 57 h 466"/>
                <a:gd name="T102" fmla="*/ 349 w 462"/>
                <a:gd name="T103" fmla="*/ 46 h 466"/>
                <a:gd name="T104" fmla="*/ 413 w 462"/>
                <a:gd name="T105" fmla="*/ 88 h 466"/>
                <a:gd name="T106" fmla="*/ 397 w 462"/>
                <a:gd name="T107" fmla="*/ 152 h 466"/>
                <a:gd name="T108" fmla="*/ 445 w 462"/>
                <a:gd name="T109" fmla="*/ 18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2" h="466">
                  <a:moveTo>
                    <a:pt x="386" y="287"/>
                  </a:moveTo>
                  <a:cubicBezTo>
                    <a:pt x="389" y="284"/>
                    <a:pt x="389" y="282"/>
                    <a:pt x="392" y="279"/>
                  </a:cubicBezTo>
                  <a:cubicBezTo>
                    <a:pt x="394" y="276"/>
                    <a:pt x="397" y="276"/>
                    <a:pt x="400" y="274"/>
                  </a:cubicBezTo>
                  <a:lnTo>
                    <a:pt x="439" y="263"/>
                  </a:lnTo>
                  <a:cubicBezTo>
                    <a:pt x="439" y="260"/>
                    <a:pt x="439" y="260"/>
                    <a:pt x="442" y="260"/>
                  </a:cubicBezTo>
                  <a:lnTo>
                    <a:pt x="442" y="205"/>
                  </a:lnTo>
                  <a:lnTo>
                    <a:pt x="439" y="205"/>
                  </a:lnTo>
                  <a:lnTo>
                    <a:pt x="400" y="192"/>
                  </a:lnTo>
                  <a:cubicBezTo>
                    <a:pt x="397" y="189"/>
                    <a:pt x="394" y="189"/>
                    <a:pt x="392" y="186"/>
                  </a:cubicBezTo>
                  <a:cubicBezTo>
                    <a:pt x="389" y="184"/>
                    <a:pt x="389" y="181"/>
                    <a:pt x="386" y="178"/>
                  </a:cubicBezTo>
                  <a:lnTo>
                    <a:pt x="379" y="160"/>
                  </a:lnTo>
                  <a:lnTo>
                    <a:pt x="379" y="152"/>
                  </a:lnTo>
                  <a:cubicBezTo>
                    <a:pt x="379" y="147"/>
                    <a:pt x="379" y="144"/>
                    <a:pt x="381" y="141"/>
                  </a:cubicBezTo>
                  <a:lnTo>
                    <a:pt x="400" y="104"/>
                  </a:lnTo>
                  <a:cubicBezTo>
                    <a:pt x="400" y="104"/>
                    <a:pt x="400" y="102"/>
                    <a:pt x="397" y="102"/>
                  </a:cubicBezTo>
                  <a:lnTo>
                    <a:pt x="360" y="65"/>
                  </a:lnTo>
                  <a:cubicBezTo>
                    <a:pt x="357" y="65"/>
                    <a:pt x="357" y="65"/>
                    <a:pt x="357" y="65"/>
                  </a:cubicBezTo>
                  <a:lnTo>
                    <a:pt x="320" y="83"/>
                  </a:lnTo>
                  <a:cubicBezTo>
                    <a:pt x="318" y="83"/>
                    <a:pt x="315" y="86"/>
                    <a:pt x="312" y="86"/>
                  </a:cubicBezTo>
                  <a:cubicBezTo>
                    <a:pt x="310" y="86"/>
                    <a:pt x="304" y="86"/>
                    <a:pt x="302" y="83"/>
                  </a:cubicBezTo>
                  <a:lnTo>
                    <a:pt x="286" y="78"/>
                  </a:lnTo>
                  <a:cubicBezTo>
                    <a:pt x="281" y="75"/>
                    <a:pt x="278" y="72"/>
                    <a:pt x="275" y="70"/>
                  </a:cubicBezTo>
                  <a:cubicBezTo>
                    <a:pt x="275" y="67"/>
                    <a:pt x="273" y="65"/>
                    <a:pt x="273" y="62"/>
                  </a:cubicBezTo>
                  <a:lnTo>
                    <a:pt x="262" y="33"/>
                  </a:lnTo>
                  <a:lnTo>
                    <a:pt x="259" y="33"/>
                  </a:lnTo>
                  <a:lnTo>
                    <a:pt x="262" y="30"/>
                  </a:lnTo>
                  <a:lnTo>
                    <a:pt x="259" y="25"/>
                  </a:lnTo>
                  <a:lnTo>
                    <a:pt x="259" y="22"/>
                  </a:lnTo>
                  <a:lnTo>
                    <a:pt x="257" y="22"/>
                  </a:lnTo>
                  <a:lnTo>
                    <a:pt x="204" y="22"/>
                  </a:lnTo>
                  <a:lnTo>
                    <a:pt x="201" y="22"/>
                  </a:lnTo>
                  <a:lnTo>
                    <a:pt x="188" y="62"/>
                  </a:lnTo>
                  <a:cubicBezTo>
                    <a:pt x="188" y="65"/>
                    <a:pt x="185" y="67"/>
                    <a:pt x="183" y="70"/>
                  </a:cubicBezTo>
                  <a:cubicBezTo>
                    <a:pt x="183" y="72"/>
                    <a:pt x="180" y="75"/>
                    <a:pt x="175" y="75"/>
                  </a:cubicBezTo>
                  <a:lnTo>
                    <a:pt x="159" y="83"/>
                  </a:lnTo>
                  <a:cubicBezTo>
                    <a:pt x="156" y="86"/>
                    <a:pt x="151" y="86"/>
                    <a:pt x="148" y="86"/>
                  </a:cubicBezTo>
                  <a:cubicBezTo>
                    <a:pt x="146" y="86"/>
                    <a:pt x="143" y="83"/>
                    <a:pt x="140" y="83"/>
                  </a:cubicBezTo>
                  <a:lnTo>
                    <a:pt x="103" y="65"/>
                  </a:lnTo>
                  <a:lnTo>
                    <a:pt x="101" y="65"/>
                  </a:lnTo>
                  <a:lnTo>
                    <a:pt x="61" y="102"/>
                  </a:lnTo>
                  <a:lnTo>
                    <a:pt x="61" y="104"/>
                  </a:lnTo>
                  <a:lnTo>
                    <a:pt x="80" y="141"/>
                  </a:lnTo>
                  <a:cubicBezTo>
                    <a:pt x="82" y="144"/>
                    <a:pt x="82" y="147"/>
                    <a:pt x="82" y="152"/>
                  </a:cubicBezTo>
                  <a:lnTo>
                    <a:pt x="82" y="160"/>
                  </a:lnTo>
                  <a:lnTo>
                    <a:pt x="74" y="178"/>
                  </a:lnTo>
                  <a:cubicBezTo>
                    <a:pt x="72" y="181"/>
                    <a:pt x="72" y="184"/>
                    <a:pt x="69" y="186"/>
                  </a:cubicBezTo>
                  <a:cubicBezTo>
                    <a:pt x="66" y="189"/>
                    <a:pt x="64" y="189"/>
                    <a:pt x="61" y="192"/>
                  </a:cubicBezTo>
                  <a:lnTo>
                    <a:pt x="21" y="205"/>
                  </a:lnTo>
                  <a:lnTo>
                    <a:pt x="19" y="205"/>
                  </a:lnTo>
                  <a:lnTo>
                    <a:pt x="19" y="260"/>
                  </a:lnTo>
                  <a:lnTo>
                    <a:pt x="21" y="263"/>
                  </a:lnTo>
                  <a:lnTo>
                    <a:pt x="61" y="274"/>
                  </a:lnTo>
                  <a:cubicBezTo>
                    <a:pt x="64" y="276"/>
                    <a:pt x="66" y="276"/>
                    <a:pt x="69" y="279"/>
                  </a:cubicBezTo>
                  <a:cubicBezTo>
                    <a:pt x="72" y="282"/>
                    <a:pt x="72" y="284"/>
                    <a:pt x="74" y="287"/>
                  </a:cubicBezTo>
                  <a:lnTo>
                    <a:pt x="82" y="305"/>
                  </a:lnTo>
                  <a:lnTo>
                    <a:pt x="82" y="313"/>
                  </a:lnTo>
                  <a:cubicBezTo>
                    <a:pt x="82" y="319"/>
                    <a:pt x="82" y="321"/>
                    <a:pt x="80" y="324"/>
                  </a:cubicBezTo>
                  <a:lnTo>
                    <a:pt x="61" y="361"/>
                  </a:lnTo>
                  <a:lnTo>
                    <a:pt x="61" y="364"/>
                  </a:lnTo>
                  <a:lnTo>
                    <a:pt x="101" y="402"/>
                  </a:lnTo>
                  <a:lnTo>
                    <a:pt x="103" y="402"/>
                  </a:lnTo>
                  <a:lnTo>
                    <a:pt x="140" y="383"/>
                  </a:lnTo>
                  <a:cubicBezTo>
                    <a:pt x="143" y="383"/>
                    <a:pt x="146" y="380"/>
                    <a:pt x="148" y="380"/>
                  </a:cubicBezTo>
                  <a:cubicBezTo>
                    <a:pt x="154" y="380"/>
                    <a:pt x="156" y="380"/>
                    <a:pt x="159" y="383"/>
                  </a:cubicBezTo>
                  <a:lnTo>
                    <a:pt x="175" y="391"/>
                  </a:lnTo>
                  <a:cubicBezTo>
                    <a:pt x="180" y="391"/>
                    <a:pt x="183" y="394"/>
                    <a:pt x="183" y="396"/>
                  </a:cubicBezTo>
                  <a:cubicBezTo>
                    <a:pt x="185" y="399"/>
                    <a:pt x="188" y="402"/>
                    <a:pt x="188" y="404"/>
                  </a:cubicBezTo>
                  <a:lnTo>
                    <a:pt x="201" y="444"/>
                  </a:lnTo>
                  <a:lnTo>
                    <a:pt x="204" y="444"/>
                  </a:lnTo>
                  <a:lnTo>
                    <a:pt x="257" y="444"/>
                  </a:lnTo>
                  <a:lnTo>
                    <a:pt x="259" y="444"/>
                  </a:lnTo>
                  <a:lnTo>
                    <a:pt x="273" y="404"/>
                  </a:lnTo>
                  <a:cubicBezTo>
                    <a:pt x="273" y="402"/>
                    <a:pt x="275" y="399"/>
                    <a:pt x="275" y="396"/>
                  </a:cubicBezTo>
                  <a:cubicBezTo>
                    <a:pt x="278" y="394"/>
                    <a:pt x="281" y="391"/>
                    <a:pt x="286" y="391"/>
                  </a:cubicBezTo>
                  <a:lnTo>
                    <a:pt x="302" y="383"/>
                  </a:lnTo>
                  <a:cubicBezTo>
                    <a:pt x="304" y="380"/>
                    <a:pt x="310" y="380"/>
                    <a:pt x="312" y="380"/>
                  </a:cubicBezTo>
                  <a:cubicBezTo>
                    <a:pt x="315" y="380"/>
                    <a:pt x="318" y="383"/>
                    <a:pt x="320" y="383"/>
                  </a:cubicBezTo>
                  <a:lnTo>
                    <a:pt x="357" y="402"/>
                  </a:lnTo>
                  <a:cubicBezTo>
                    <a:pt x="357" y="402"/>
                    <a:pt x="357" y="402"/>
                    <a:pt x="360" y="402"/>
                  </a:cubicBezTo>
                  <a:lnTo>
                    <a:pt x="397" y="364"/>
                  </a:lnTo>
                  <a:cubicBezTo>
                    <a:pt x="400" y="364"/>
                    <a:pt x="400" y="361"/>
                    <a:pt x="400" y="361"/>
                  </a:cubicBezTo>
                  <a:lnTo>
                    <a:pt x="381" y="324"/>
                  </a:lnTo>
                  <a:cubicBezTo>
                    <a:pt x="379" y="321"/>
                    <a:pt x="379" y="319"/>
                    <a:pt x="379" y="313"/>
                  </a:cubicBezTo>
                  <a:lnTo>
                    <a:pt x="379" y="305"/>
                  </a:lnTo>
                  <a:lnTo>
                    <a:pt x="386" y="287"/>
                  </a:lnTo>
                  <a:close/>
                  <a:moveTo>
                    <a:pt x="458" y="192"/>
                  </a:moveTo>
                  <a:cubicBezTo>
                    <a:pt x="461" y="197"/>
                    <a:pt x="461" y="202"/>
                    <a:pt x="461" y="205"/>
                  </a:cubicBezTo>
                  <a:lnTo>
                    <a:pt x="461" y="260"/>
                  </a:lnTo>
                  <a:cubicBezTo>
                    <a:pt x="461" y="263"/>
                    <a:pt x="461" y="268"/>
                    <a:pt x="458" y="274"/>
                  </a:cubicBezTo>
                  <a:cubicBezTo>
                    <a:pt x="455" y="276"/>
                    <a:pt x="450" y="279"/>
                    <a:pt x="445" y="282"/>
                  </a:cubicBezTo>
                  <a:lnTo>
                    <a:pt x="408" y="295"/>
                  </a:lnTo>
                  <a:lnTo>
                    <a:pt x="405" y="295"/>
                  </a:lnTo>
                  <a:lnTo>
                    <a:pt x="397" y="313"/>
                  </a:lnTo>
                  <a:lnTo>
                    <a:pt x="416" y="350"/>
                  </a:lnTo>
                  <a:cubicBezTo>
                    <a:pt x="418" y="356"/>
                    <a:pt x="421" y="361"/>
                    <a:pt x="418" y="364"/>
                  </a:cubicBezTo>
                  <a:cubicBezTo>
                    <a:pt x="418" y="369"/>
                    <a:pt x="416" y="375"/>
                    <a:pt x="413" y="378"/>
                  </a:cubicBezTo>
                  <a:lnTo>
                    <a:pt x="376" y="417"/>
                  </a:lnTo>
                  <a:cubicBezTo>
                    <a:pt x="371" y="420"/>
                    <a:pt x="368" y="423"/>
                    <a:pt x="363" y="423"/>
                  </a:cubicBezTo>
                  <a:cubicBezTo>
                    <a:pt x="357" y="423"/>
                    <a:pt x="352" y="423"/>
                    <a:pt x="349" y="420"/>
                  </a:cubicBezTo>
                  <a:lnTo>
                    <a:pt x="312" y="402"/>
                  </a:lnTo>
                  <a:lnTo>
                    <a:pt x="310" y="402"/>
                  </a:lnTo>
                  <a:lnTo>
                    <a:pt x="291" y="410"/>
                  </a:lnTo>
                  <a:lnTo>
                    <a:pt x="278" y="449"/>
                  </a:lnTo>
                  <a:cubicBezTo>
                    <a:pt x="278" y="455"/>
                    <a:pt x="273" y="457"/>
                    <a:pt x="270" y="460"/>
                  </a:cubicBezTo>
                  <a:cubicBezTo>
                    <a:pt x="267" y="462"/>
                    <a:pt x="262" y="465"/>
                    <a:pt x="257" y="465"/>
                  </a:cubicBezTo>
                  <a:lnTo>
                    <a:pt x="204" y="465"/>
                  </a:lnTo>
                  <a:cubicBezTo>
                    <a:pt x="199" y="465"/>
                    <a:pt x="193" y="462"/>
                    <a:pt x="191" y="460"/>
                  </a:cubicBezTo>
                  <a:cubicBezTo>
                    <a:pt x="185" y="457"/>
                    <a:pt x="183" y="455"/>
                    <a:pt x="183" y="449"/>
                  </a:cubicBezTo>
                  <a:lnTo>
                    <a:pt x="169" y="410"/>
                  </a:lnTo>
                  <a:lnTo>
                    <a:pt x="169" y="404"/>
                  </a:lnTo>
                  <a:lnTo>
                    <a:pt x="167" y="410"/>
                  </a:lnTo>
                  <a:lnTo>
                    <a:pt x="151" y="402"/>
                  </a:lnTo>
                  <a:lnTo>
                    <a:pt x="148" y="402"/>
                  </a:lnTo>
                  <a:lnTo>
                    <a:pt x="111" y="420"/>
                  </a:lnTo>
                  <a:cubicBezTo>
                    <a:pt x="109" y="423"/>
                    <a:pt x="103" y="423"/>
                    <a:pt x="98" y="423"/>
                  </a:cubicBezTo>
                  <a:cubicBezTo>
                    <a:pt x="93" y="423"/>
                    <a:pt x="90" y="420"/>
                    <a:pt x="85" y="417"/>
                  </a:cubicBezTo>
                  <a:lnTo>
                    <a:pt x="48" y="378"/>
                  </a:lnTo>
                  <a:cubicBezTo>
                    <a:pt x="45" y="375"/>
                    <a:pt x="42" y="369"/>
                    <a:pt x="42" y="364"/>
                  </a:cubicBezTo>
                  <a:cubicBezTo>
                    <a:pt x="40" y="361"/>
                    <a:pt x="42" y="356"/>
                    <a:pt x="42" y="350"/>
                  </a:cubicBezTo>
                  <a:lnTo>
                    <a:pt x="61" y="313"/>
                  </a:lnTo>
                  <a:lnTo>
                    <a:pt x="64" y="313"/>
                  </a:lnTo>
                  <a:lnTo>
                    <a:pt x="56" y="295"/>
                  </a:lnTo>
                  <a:lnTo>
                    <a:pt x="53" y="295"/>
                  </a:lnTo>
                  <a:lnTo>
                    <a:pt x="13" y="282"/>
                  </a:lnTo>
                  <a:cubicBezTo>
                    <a:pt x="11" y="279"/>
                    <a:pt x="5" y="276"/>
                    <a:pt x="3" y="274"/>
                  </a:cubicBezTo>
                  <a:cubicBezTo>
                    <a:pt x="0" y="268"/>
                    <a:pt x="0" y="263"/>
                    <a:pt x="0" y="260"/>
                  </a:cubicBezTo>
                  <a:lnTo>
                    <a:pt x="0" y="205"/>
                  </a:lnTo>
                  <a:cubicBezTo>
                    <a:pt x="0" y="202"/>
                    <a:pt x="0" y="197"/>
                    <a:pt x="3" y="192"/>
                  </a:cubicBezTo>
                  <a:cubicBezTo>
                    <a:pt x="5" y="189"/>
                    <a:pt x="11" y="186"/>
                    <a:pt x="16" y="184"/>
                  </a:cubicBezTo>
                  <a:lnTo>
                    <a:pt x="53" y="173"/>
                  </a:lnTo>
                  <a:lnTo>
                    <a:pt x="56" y="170"/>
                  </a:lnTo>
                  <a:lnTo>
                    <a:pt x="64" y="152"/>
                  </a:lnTo>
                  <a:lnTo>
                    <a:pt x="66" y="149"/>
                  </a:lnTo>
                  <a:lnTo>
                    <a:pt x="61" y="152"/>
                  </a:lnTo>
                  <a:lnTo>
                    <a:pt x="42" y="115"/>
                  </a:lnTo>
                  <a:cubicBezTo>
                    <a:pt x="42" y="110"/>
                    <a:pt x="40" y="104"/>
                    <a:pt x="42" y="102"/>
                  </a:cubicBezTo>
                  <a:cubicBezTo>
                    <a:pt x="42" y="96"/>
                    <a:pt x="42" y="94"/>
                    <a:pt x="45" y="91"/>
                  </a:cubicBezTo>
                  <a:lnTo>
                    <a:pt x="85" y="51"/>
                  </a:lnTo>
                  <a:cubicBezTo>
                    <a:pt x="90" y="46"/>
                    <a:pt x="93" y="43"/>
                    <a:pt x="98" y="43"/>
                  </a:cubicBezTo>
                  <a:cubicBezTo>
                    <a:pt x="103" y="43"/>
                    <a:pt x="109" y="43"/>
                    <a:pt x="111" y="46"/>
                  </a:cubicBezTo>
                  <a:lnTo>
                    <a:pt x="148" y="65"/>
                  </a:lnTo>
                  <a:lnTo>
                    <a:pt x="151" y="65"/>
                  </a:lnTo>
                  <a:lnTo>
                    <a:pt x="167" y="57"/>
                  </a:lnTo>
                  <a:lnTo>
                    <a:pt x="169" y="57"/>
                  </a:lnTo>
                  <a:lnTo>
                    <a:pt x="183" y="17"/>
                  </a:lnTo>
                  <a:cubicBezTo>
                    <a:pt x="183" y="12"/>
                    <a:pt x="185" y="8"/>
                    <a:pt x="191" y="5"/>
                  </a:cubicBezTo>
                  <a:cubicBezTo>
                    <a:pt x="193" y="3"/>
                    <a:pt x="199" y="0"/>
                    <a:pt x="204" y="0"/>
                  </a:cubicBezTo>
                  <a:lnTo>
                    <a:pt x="257" y="0"/>
                  </a:lnTo>
                  <a:cubicBezTo>
                    <a:pt x="262" y="0"/>
                    <a:pt x="267" y="3"/>
                    <a:pt x="270" y="5"/>
                  </a:cubicBezTo>
                  <a:cubicBezTo>
                    <a:pt x="273" y="5"/>
                    <a:pt x="273" y="5"/>
                    <a:pt x="273" y="8"/>
                  </a:cubicBezTo>
                  <a:lnTo>
                    <a:pt x="275" y="5"/>
                  </a:lnTo>
                  <a:lnTo>
                    <a:pt x="278" y="17"/>
                  </a:lnTo>
                  <a:lnTo>
                    <a:pt x="291" y="57"/>
                  </a:lnTo>
                  <a:lnTo>
                    <a:pt x="310" y="65"/>
                  </a:lnTo>
                  <a:lnTo>
                    <a:pt x="312" y="65"/>
                  </a:lnTo>
                  <a:lnTo>
                    <a:pt x="349" y="46"/>
                  </a:lnTo>
                  <a:cubicBezTo>
                    <a:pt x="352" y="43"/>
                    <a:pt x="357" y="43"/>
                    <a:pt x="363" y="43"/>
                  </a:cubicBezTo>
                  <a:cubicBezTo>
                    <a:pt x="368" y="43"/>
                    <a:pt x="371" y="46"/>
                    <a:pt x="376" y="51"/>
                  </a:cubicBezTo>
                  <a:lnTo>
                    <a:pt x="413" y="88"/>
                  </a:lnTo>
                  <a:cubicBezTo>
                    <a:pt x="416" y="91"/>
                    <a:pt x="418" y="96"/>
                    <a:pt x="418" y="102"/>
                  </a:cubicBezTo>
                  <a:cubicBezTo>
                    <a:pt x="421" y="104"/>
                    <a:pt x="418" y="110"/>
                    <a:pt x="416" y="115"/>
                  </a:cubicBezTo>
                  <a:lnTo>
                    <a:pt x="397" y="152"/>
                  </a:lnTo>
                  <a:lnTo>
                    <a:pt x="405" y="170"/>
                  </a:lnTo>
                  <a:lnTo>
                    <a:pt x="408" y="173"/>
                  </a:lnTo>
                  <a:lnTo>
                    <a:pt x="445" y="184"/>
                  </a:lnTo>
                  <a:cubicBezTo>
                    <a:pt x="450" y="186"/>
                    <a:pt x="455" y="189"/>
                    <a:pt x="458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69EAAF0-BBC6-E546-843A-21E26DB0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103" y="2210671"/>
              <a:ext cx="92051" cy="92051"/>
            </a:xfrm>
            <a:custGeom>
              <a:avLst/>
              <a:gdLst>
                <a:gd name="T0" fmla="*/ 128 w 256"/>
                <a:gd name="T1" fmla="*/ 21 h 256"/>
                <a:gd name="T2" fmla="*/ 50 w 256"/>
                <a:gd name="T3" fmla="*/ 54 h 256"/>
                <a:gd name="T4" fmla="*/ 21 w 256"/>
                <a:gd name="T5" fmla="*/ 128 h 256"/>
                <a:gd name="T6" fmla="*/ 50 w 256"/>
                <a:gd name="T7" fmla="*/ 205 h 256"/>
                <a:gd name="T8" fmla="*/ 128 w 256"/>
                <a:gd name="T9" fmla="*/ 234 h 256"/>
                <a:gd name="T10" fmla="*/ 202 w 256"/>
                <a:gd name="T11" fmla="*/ 205 h 256"/>
                <a:gd name="T12" fmla="*/ 234 w 256"/>
                <a:gd name="T13" fmla="*/ 128 h 256"/>
                <a:gd name="T14" fmla="*/ 202 w 256"/>
                <a:gd name="T15" fmla="*/ 54 h 256"/>
                <a:gd name="T16" fmla="*/ 128 w 256"/>
                <a:gd name="T17" fmla="*/ 21 h 256"/>
                <a:gd name="T18" fmla="*/ 128 w 256"/>
                <a:gd name="T19" fmla="*/ 21 h 256"/>
                <a:gd name="T20" fmla="*/ 128 w 256"/>
                <a:gd name="T21" fmla="*/ 21 h 256"/>
                <a:gd name="T22" fmla="*/ 128 w 256"/>
                <a:gd name="T23" fmla="*/ 21 h 256"/>
                <a:gd name="T24" fmla="*/ 255 w 256"/>
                <a:gd name="T25" fmla="*/ 128 h 256"/>
                <a:gd name="T26" fmla="*/ 218 w 256"/>
                <a:gd name="T27" fmla="*/ 218 h 256"/>
                <a:gd name="T28" fmla="*/ 128 w 256"/>
                <a:gd name="T29" fmla="*/ 255 h 256"/>
                <a:gd name="T30" fmla="*/ 37 w 256"/>
                <a:gd name="T31" fmla="*/ 218 h 256"/>
                <a:gd name="T32" fmla="*/ 0 w 256"/>
                <a:gd name="T33" fmla="*/ 128 h 256"/>
                <a:gd name="T34" fmla="*/ 37 w 256"/>
                <a:gd name="T35" fmla="*/ 38 h 256"/>
                <a:gd name="T36" fmla="*/ 128 w 256"/>
                <a:gd name="T37" fmla="*/ 0 h 256"/>
                <a:gd name="T38" fmla="*/ 218 w 256"/>
                <a:gd name="T39" fmla="*/ 38 h 256"/>
                <a:gd name="T40" fmla="*/ 255 w 256"/>
                <a:gd name="T41" fmla="*/ 128 h 256"/>
                <a:gd name="T42" fmla="*/ 255 w 256"/>
                <a:gd name="T43" fmla="*/ 128 h 256"/>
                <a:gd name="T44" fmla="*/ 255 w 256"/>
                <a:gd name="T45" fmla="*/ 128 h 256"/>
                <a:gd name="T46" fmla="*/ 255 w 256"/>
                <a:gd name="T47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256">
                  <a:moveTo>
                    <a:pt x="128" y="21"/>
                  </a:moveTo>
                  <a:cubicBezTo>
                    <a:pt x="98" y="21"/>
                    <a:pt x="72" y="33"/>
                    <a:pt x="50" y="54"/>
                  </a:cubicBezTo>
                  <a:cubicBezTo>
                    <a:pt x="32" y="73"/>
                    <a:pt x="21" y="99"/>
                    <a:pt x="21" y="128"/>
                  </a:cubicBezTo>
                  <a:cubicBezTo>
                    <a:pt x="21" y="157"/>
                    <a:pt x="32" y="184"/>
                    <a:pt x="50" y="205"/>
                  </a:cubicBezTo>
                  <a:cubicBezTo>
                    <a:pt x="72" y="224"/>
                    <a:pt x="98" y="234"/>
                    <a:pt x="128" y="234"/>
                  </a:cubicBezTo>
                  <a:cubicBezTo>
                    <a:pt x="157" y="234"/>
                    <a:pt x="184" y="224"/>
                    <a:pt x="202" y="205"/>
                  </a:cubicBezTo>
                  <a:cubicBezTo>
                    <a:pt x="223" y="184"/>
                    <a:pt x="234" y="157"/>
                    <a:pt x="234" y="128"/>
                  </a:cubicBezTo>
                  <a:cubicBezTo>
                    <a:pt x="234" y="99"/>
                    <a:pt x="223" y="73"/>
                    <a:pt x="202" y="54"/>
                  </a:cubicBezTo>
                  <a:cubicBezTo>
                    <a:pt x="184" y="33"/>
                    <a:pt x="157" y="21"/>
                    <a:pt x="128" y="21"/>
                  </a:cubicBezTo>
                  <a:lnTo>
                    <a:pt x="128" y="21"/>
                  </a:lnTo>
                  <a:lnTo>
                    <a:pt x="128" y="21"/>
                  </a:lnTo>
                  <a:lnTo>
                    <a:pt x="128" y="21"/>
                  </a:lnTo>
                  <a:close/>
                  <a:moveTo>
                    <a:pt x="255" y="128"/>
                  </a:moveTo>
                  <a:cubicBezTo>
                    <a:pt x="255" y="163"/>
                    <a:pt x="242" y="194"/>
                    <a:pt x="218" y="218"/>
                  </a:cubicBezTo>
                  <a:cubicBezTo>
                    <a:pt x="194" y="242"/>
                    <a:pt x="163" y="255"/>
                    <a:pt x="128" y="255"/>
                  </a:cubicBezTo>
                  <a:cubicBezTo>
                    <a:pt x="93" y="255"/>
                    <a:pt x="61" y="242"/>
                    <a:pt x="37" y="218"/>
                  </a:cubicBezTo>
                  <a:cubicBezTo>
                    <a:pt x="13" y="194"/>
                    <a:pt x="0" y="163"/>
                    <a:pt x="0" y="128"/>
                  </a:cubicBezTo>
                  <a:cubicBezTo>
                    <a:pt x="0" y="94"/>
                    <a:pt x="13" y="62"/>
                    <a:pt x="37" y="38"/>
                  </a:cubicBezTo>
                  <a:cubicBezTo>
                    <a:pt x="61" y="13"/>
                    <a:pt x="93" y="0"/>
                    <a:pt x="128" y="0"/>
                  </a:cubicBezTo>
                  <a:cubicBezTo>
                    <a:pt x="163" y="0"/>
                    <a:pt x="194" y="13"/>
                    <a:pt x="218" y="38"/>
                  </a:cubicBezTo>
                  <a:cubicBezTo>
                    <a:pt x="242" y="62"/>
                    <a:pt x="255" y="94"/>
                    <a:pt x="255" y="128"/>
                  </a:cubicBezTo>
                  <a:lnTo>
                    <a:pt x="255" y="128"/>
                  </a:lnTo>
                  <a:lnTo>
                    <a:pt x="255" y="128"/>
                  </a:lnTo>
                  <a:lnTo>
                    <a:pt x="255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EB495BDA-7907-2D46-8CDE-6AB9F0689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013" y="2174168"/>
              <a:ext cx="166644" cy="166644"/>
            </a:xfrm>
            <a:custGeom>
              <a:avLst/>
              <a:gdLst>
                <a:gd name="T0" fmla="*/ 279 w 465"/>
                <a:gd name="T1" fmla="*/ 393 h 465"/>
                <a:gd name="T2" fmla="*/ 316 w 465"/>
                <a:gd name="T3" fmla="*/ 379 h 465"/>
                <a:gd name="T4" fmla="*/ 364 w 465"/>
                <a:gd name="T5" fmla="*/ 401 h 465"/>
                <a:gd name="T6" fmla="*/ 404 w 465"/>
                <a:gd name="T7" fmla="*/ 358 h 465"/>
                <a:gd name="T8" fmla="*/ 382 w 465"/>
                <a:gd name="T9" fmla="*/ 303 h 465"/>
                <a:gd name="T10" fmla="*/ 404 w 465"/>
                <a:gd name="T11" fmla="*/ 274 h 465"/>
                <a:gd name="T12" fmla="*/ 446 w 465"/>
                <a:gd name="T13" fmla="*/ 205 h 465"/>
                <a:gd name="T14" fmla="*/ 404 w 465"/>
                <a:gd name="T15" fmla="*/ 192 h 465"/>
                <a:gd name="T16" fmla="*/ 382 w 465"/>
                <a:gd name="T17" fmla="*/ 160 h 465"/>
                <a:gd name="T18" fmla="*/ 404 w 465"/>
                <a:gd name="T19" fmla="*/ 103 h 465"/>
                <a:gd name="T20" fmla="*/ 364 w 465"/>
                <a:gd name="T21" fmla="*/ 64 h 465"/>
                <a:gd name="T22" fmla="*/ 324 w 465"/>
                <a:gd name="T23" fmla="*/ 82 h 465"/>
                <a:gd name="T24" fmla="*/ 287 w 465"/>
                <a:gd name="T25" fmla="*/ 74 h 465"/>
                <a:gd name="T26" fmla="*/ 266 w 465"/>
                <a:gd name="T27" fmla="*/ 32 h 465"/>
                <a:gd name="T28" fmla="*/ 263 w 465"/>
                <a:gd name="T29" fmla="*/ 21 h 465"/>
                <a:gd name="T30" fmla="*/ 207 w 465"/>
                <a:gd name="T31" fmla="*/ 19 h 465"/>
                <a:gd name="T32" fmla="*/ 186 w 465"/>
                <a:gd name="T33" fmla="*/ 69 h 465"/>
                <a:gd name="T34" fmla="*/ 151 w 465"/>
                <a:gd name="T35" fmla="*/ 85 h 465"/>
                <a:gd name="T36" fmla="*/ 104 w 465"/>
                <a:gd name="T37" fmla="*/ 61 h 465"/>
                <a:gd name="T38" fmla="*/ 64 w 465"/>
                <a:gd name="T39" fmla="*/ 103 h 465"/>
                <a:gd name="T40" fmla="*/ 82 w 465"/>
                <a:gd name="T41" fmla="*/ 160 h 465"/>
                <a:gd name="T42" fmla="*/ 61 w 465"/>
                <a:gd name="T43" fmla="*/ 192 h 465"/>
                <a:gd name="T44" fmla="*/ 22 w 465"/>
                <a:gd name="T45" fmla="*/ 258 h 465"/>
                <a:gd name="T46" fmla="*/ 61 w 465"/>
                <a:gd name="T47" fmla="*/ 274 h 465"/>
                <a:gd name="T48" fmla="*/ 82 w 465"/>
                <a:gd name="T49" fmla="*/ 303 h 465"/>
                <a:gd name="T50" fmla="*/ 64 w 465"/>
                <a:gd name="T51" fmla="*/ 358 h 465"/>
                <a:gd name="T52" fmla="*/ 106 w 465"/>
                <a:gd name="T53" fmla="*/ 401 h 465"/>
                <a:gd name="T54" fmla="*/ 162 w 465"/>
                <a:gd name="T55" fmla="*/ 382 h 465"/>
                <a:gd name="T56" fmla="*/ 191 w 465"/>
                <a:gd name="T57" fmla="*/ 403 h 465"/>
                <a:gd name="T58" fmla="*/ 207 w 465"/>
                <a:gd name="T59" fmla="*/ 443 h 465"/>
                <a:gd name="T60" fmla="*/ 295 w 465"/>
                <a:gd name="T61" fmla="*/ 409 h 465"/>
                <a:gd name="T62" fmla="*/ 261 w 465"/>
                <a:gd name="T63" fmla="*/ 464 h 465"/>
                <a:gd name="T64" fmla="*/ 186 w 465"/>
                <a:gd name="T65" fmla="*/ 448 h 465"/>
                <a:gd name="T66" fmla="*/ 170 w 465"/>
                <a:gd name="T67" fmla="*/ 406 h 465"/>
                <a:gd name="T68" fmla="*/ 114 w 465"/>
                <a:gd name="T69" fmla="*/ 419 h 465"/>
                <a:gd name="T70" fmla="*/ 51 w 465"/>
                <a:gd name="T71" fmla="*/ 377 h 465"/>
                <a:gd name="T72" fmla="*/ 64 w 465"/>
                <a:gd name="T73" fmla="*/ 313 h 465"/>
                <a:gd name="T74" fmla="*/ 56 w 465"/>
                <a:gd name="T75" fmla="*/ 292 h 465"/>
                <a:gd name="T76" fmla="*/ 0 w 465"/>
                <a:gd name="T77" fmla="*/ 258 h 465"/>
                <a:gd name="T78" fmla="*/ 6 w 465"/>
                <a:gd name="T79" fmla="*/ 192 h 465"/>
                <a:gd name="T80" fmla="*/ 59 w 465"/>
                <a:gd name="T81" fmla="*/ 170 h 465"/>
                <a:gd name="T82" fmla="*/ 64 w 465"/>
                <a:gd name="T83" fmla="*/ 149 h 465"/>
                <a:gd name="T84" fmla="*/ 48 w 465"/>
                <a:gd name="T85" fmla="*/ 90 h 465"/>
                <a:gd name="T86" fmla="*/ 101 w 465"/>
                <a:gd name="T87" fmla="*/ 42 h 465"/>
                <a:gd name="T88" fmla="*/ 154 w 465"/>
                <a:gd name="T89" fmla="*/ 64 h 465"/>
                <a:gd name="T90" fmla="*/ 186 w 465"/>
                <a:gd name="T91" fmla="*/ 16 h 465"/>
                <a:gd name="T92" fmla="*/ 261 w 465"/>
                <a:gd name="T93" fmla="*/ 0 h 465"/>
                <a:gd name="T94" fmla="*/ 279 w 465"/>
                <a:gd name="T95" fmla="*/ 3 h 465"/>
                <a:gd name="T96" fmla="*/ 295 w 465"/>
                <a:gd name="T97" fmla="*/ 56 h 465"/>
                <a:gd name="T98" fmla="*/ 351 w 465"/>
                <a:gd name="T99" fmla="*/ 45 h 465"/>
                <a:gd name="T100" fmla="*/ 417 w 465"/>
                <a:gd name="T101" fmla="*/ 87 h 465"/>
                <a:gd name="T102" fmla="*/ 401 w 465"/>
                <a:gd name="T103" fmla="*/ 149 h 465"/>
                <a:gd name="T104" fmla="*/ 411 w 465"/>
                <a:gd name="T105" fmla="*/ 170 h 465"/>
                <a:gd name="T106" fmla="*/ 451 w 465"/>
                <a:gd name="T107" fmla="*/ 178 h 465"/>
                <a:gd name="T108" fmla="*/ 464 w 465"/>
                <a:gd name="T109" fmla="*/ 258 h 465"/>
                <a:gd name="T110" fmla="*/ 411 w 465"/>
                <a:gd name="T111" fmla="*/ 292 h 465"/>
                <a:gd name="T112" fmla="*/ 401 w 465"/>
                <a:gd name="T113" fmla="*/ 313 h 465"/>
                <a:gd name="T114" fmla="*/ 417 w 465"/>
                <a:gd name="T115" fmla="*/ 377 h 465"/>
                <a:gd name="T116" fmla="*/ 351 w 465"/>
                <a:gd name="T117" fmla="*/ 419 h 465"/>
                <a:gd name="T118" fmla="*/ 295 w 465"/>
                <a:gd name="T119" fmla="*/ 406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" h="465">
                  <a:moveTo>
                    <a:pt x="263" y="440"/>
                  </a:moveTo>
                  <a:lnTo>
                    <a:pt x="274" y="403"/>
                  </a:lnTo>
                  <a:cubicBezTo>
                    <a:pt x="277" y="398"/>
                    <a:pt x="279" y="395"/>
                    <a:pt x="279" y="393"/>
                  </a:cubicBezTo>
                  <a:cubicBezTo>
                    <a:pt x="282" y="390"/>
                    <a:pt x="284" y="390"/>
                    <a:pt x="287" y="387"/>
                  </a:cubicBezTo>
                  <a:lnTo>
                    <a:pt x="306" y="382"/>
                  </a:lnTo>
                  <a:cubicBezTo>
                    <a:pt x="308" y="379"/>
                    <a:pt x="311" y="379"/>
                    <a:pt x="316" y="379"/>
                  </a:cubicBezTo>
                  <a:cubicBezTo>
                    <a:pt x="319" y="379"/>
                    <a:pt x="321" y="379"/>
                    <a:pt x="324" y="382"/>
                  </a:cubicBezTo>
                  <a:lnTo>
                    <a:pt x="361" y="401"/>
                  </a:lnTo>
                  <a:lnTo>
                    <a:pt x="364" y="401"/>
                  </a:lnTo>
                  <a:lnTo>
                    <a:pt x="401" y="361"/>
                  </a:lnTo>
                  <a:lnTo>
                    <a:pt x="404" y="361"/>
                  </a:lnTo>
                  <a:lnTo>
                    <a:pt x="404" y="358"/>
                  </a:lnTo>
                  <a:lnTo>
                    <a:pt x="382" y="324"/>
                  </a:lnTo>
                  <a:cubicBezTo>
                    <a:pt x="382" y="319"/>
                    <a:pt x="382" y="316"/>
                    <a:pt x="380" y="313"/>
                  </a:cubicBezTo>
                  <a:cubicBezTo>
                    <a:pt x="380" y="311"/>
                    <a:pt x="382" y="308"/>
                    <a:pt x="382" y="303"/>
                  </a:cubicBezTo>
                  <a:lnTo>
                    <a:pt x="390" y="287"/>
                  </a:lnTo>
                  <a:cubicBezTo>
                    <a:pt x="390" y="284"/>
                    <a:pt x="393" y="282"/>
                    <a:pt x="396" y="279"/>
                  </a:cubicBezTo>
                  <a:cubicBezTo>
                    <a:pt x="398" y="276"/>
                    <a:pt x="401" y="274"/>
                    <a:pt x="404" y="274"/>
                  </a:cubicBezTo>
                  <a:lnTo>
                    <a:pt x="443" y="260"/>
                  </a:lnTo>
                  <a:cubicBezTo>
                    <a:pt x="446" y="260"/>
                    <a:pt x="446" y="258"/>
                    <a:pt x="446" y="258"/>
                  </a:cubicBezTo>
                  <a:lnTo>
                    <a:pt x="446" y="205"/>
                  </a:lnTo>
                  <a:lnTo>
                    <a:pt x="443" y="205"/>
                  </a:lnTo>
                  <a:lnTo>
                    <a:pt x="443" y="202"/>
                  </a:lnTo>
                  <a:lnTo>
                    <a:pt x="404" y="192"/>
                  </a:lnTo>
                  <a:cubicBezTo>
                    <a:pt x="401" y="189"/>
                    <a:pt x="398" y="186"/>
                    <a:pt x="396" y="186"/>
                  </a:cubicBezTo>
                  <a:cubicBezTo>
                    <a:pt x="393" y="184"/>
                    <a:pt x="390" y="181"/>
                    <a:pt x="390" y="178"/>
                  </a:cubicBezTo>
                  <a:lnTo>
                    <a:pt x="382" y="160"/>
                  </a:lnTo>
                  <a:cubicBezTo>
                    <a:pt x="382" y="157"/>
                    <a:pt x="380" y="155"/>
                    <a:pt x="380" y="149"/>
                  </a:cubicBezTo>
                  <a:cubicBezTo>
                    <a:pt x="382" y="147"/>
                    <a:pt x="382" y="144"/>
                    <a:pt x="382" y="141"/>
                  </a:cubicBezTo>
                  <a:lnTo>
                    <a:pt x="404" y="103"/>
                  </a:lnTo>
                  <a:lnTo>
                    <a:pt x="404" y="101"/>
                  </a:lnTo>
                  <a:lnTo>
                    <a:pt x="401" y="101"/>
                  </a:lnTo>
                  <a:lnTo>
                    <a:pt x="364" y="64"/>
                  </a:lnTo>
                  <a:lnTo>
                    <a:pt x="364" y="61"/>
                  </a:lnTo>
                  <a:lnTo>
                    <a:pt x="361" y="61"/>
                  </a:lnTo>
                  <a:lnTo>
                    <a:pt x="324" y="82"/>
                  </a:lnTo>
                  <a:cubicBezTo>
                    <a:pt x="321" y="82"/>
                    <a:pt x="319" y="82"/>
                    <a:pt x="316" y="85"/>
                  </a:cubicBezTo>
                  <a:cubicBezTo>
                    <a:pt x="311" y="85"/>
                    <a:pt x="308" y="82"/>
                    <a:pt x="306" y="82"/>
                  </a:cubicBezTo>
                  <a:lnTo>
                    <a:pt x="287" y="74"/>
                  </a:lnTo>
                  <a:cubicBezTo>
                    <a:pt x="284" y="74"/>
                    <a:pt x="282" y="71"/>
                    <a:pt x="279" y="69"/>
                  </a:cubicBezTo>
                  <a:cubicBezTo>
                    <a:pt x="279" y="66"/>
                    <a:pt x="277" y="64"/>
                    <a:pt x="277" y="61"/>
                  </a:cubicBezTo>
                  <a:lnTo>
                    <a:pt x="266" y="32"/>
                  </a:lnTo>
                  <a:lnTo>
                    <a:pt x="263" y="32"/>
                  </a:lnTo>
                  <a:lnTo>
                    <a:pt x="266" y="29"/>
                  </a:lnTo>
                  <a:lnTo>
                    <a:pt x="263" y="21"/>
                  </a:lnTo>
                  <a:lnTo>
                    <a:pt x="261" y="21"/>
                  </a:lnTo>
                  <a:lnTo>
                    <a:pt x="261" y="19"/>
                  </a:lnTo>
                  <a:lnTo>
                    <a:pt x="207" y="19"/>
                  </a:lnTo>
                  <a:cubicBezTo>
                    <a:pt x="204" y="19"/>
                    <a:pt x="204" y="19"/>
                    <a:pt x="204" y="21"/>
                  </a:cubicBezTo>
                  <a:lnTo>
                    <a:pt x="191" y="61"/>
                  </a:lnTo>
                  <a:cubicBezTo>
                    <a:pt x="191" y="64"/>
                    <a:pt x="188" y="66"/>
                    <a:pt x="186" y="69"/>
                  </a:cubicBezTo>
                  <a:cubicBezTo>
                    <a:pt x="183" y="71"/>
                    <a:pt x="180" y="74"/>
                    <a:pt x="178" y="74"/>
                  </a:cubicBezTo>
                  <a:lnTo>
                    <a:pt x="162" y="82"/>
                  </a:lnTo>
                  <a:cubicBezTo>
                    <a:pt x="156" y="82"/>
                    <a:pt x="154" y="85"/>
                    <a:pt x="151" y="85"/>
                  </a:cubicBezTo>
                  <a:cubicBezTo>
                    <a:pt x="149" y="82"/>
                    <a:pt x="146" y="82"/>
                    <a:pt x="141" y="82"/>
                  </a:cubicBezTo>
                  <a:lnTo>
                    <a:pt x="106" y="61"/>
                  </a:lnTo>
                  <a:lnTo>
                    <a:pt x="104" y="61"/>
                  </a:lnTo>
                  <a:lnTo>
                    <a:pt x="104" y="64"/>
                  </a:lnTo>
                  <a:lnTo>
                    <a:pt x="64" y="101"/>
                  </a:lnTo>
                  <a:lnTo>
                    <a:pt x="64" y="103"/>
                  </a:lnTo>
                  <a:lnTo>
                    <a:pt x="82" y="141"/>
                  </a:lnTo>
                  <a:cubicBezTo>
                    <a:pt x="85" y="144"/>
                    <a:pt x="85" y="147"/>
                    <a:pt x="85" y="149"/>
                  </a:cubicBezTo>
                  <a:cubicBezTo>
                    <a:pt x="85" y="155"/>
                    <a:pt x="85" y="157"/>
                    <a:pt x="82" y="160"/>
                  </a:cubicBezTo>
                  <a:lnTo>
                    <a:pt x="77" y="178"/>
                  </a:lnTo>
                  <a:cubicBezTo>
                    <a:pt x="74" y="181"/>
                    <a:pt x="74" y="184"/>
                    <a:pt x="72" y="186"/>
                  </a:cubicBezTo>
                  <a:cubicBezTo>
                    <a:pt x="69" y="186"/>
                    <a:pt x="66" y="189"/>
                    <a:pt x="61" y="192"/>
                  </a:cubicBezTo>
                  <a:lnTo>
                    <a:pt x="24" y="202"/>
                  </a:lnTo>
                  <a:cubicBezTo>
                    <a:pt x="22" y="202"/>
                    <a:pt x="22" y="202"/>
                    <a:pt x="22" y="205"/>
                  </a:cubicBezTo>
                  <a:lnTo>
                    <a:pt x="22" y="258"/>
                  </a:lnTo>
                  <a:lnTo>
                    <a:pt x="22" y="260"/>
                  </a:lnTo>
                  <a:lnTo>
                    <a:pt x="24" y="260"/>
                  </a:lnTo>
                  <a:lnTo>
                    <a:pt x="61" y="274"/>
                  </a:lnTo>
                  <a:cubicBezTo>
                    <a:pt x="66" y="274"/>
                    <a:pt x="69" y="276"/>
                    <a:pt x="72" y="279"/>
                  </a:cubicBezTo>
                  <a:cubicBezTo>
                    <a:pt x="74" y="282"/>
                    <a:pt x="74" y="284"/>
                    <a:pt x="77" y="287"/>
                  </a:cubicBezTo>
                  <a:lnTo>
                    <a:pt x="82" y="303"/>
                  </a:lnTo>
                  <a:cubicBezTo>
                    <a:pt x="85" y="308"/>
                    <a:pt x="85" y="311"/>
                    <a:pt x="85" y="313"/>
                  </a:cubicBezTo>
                  <a:cubicBezTo>
                    <a:pt x="85" y="316"/>
                    <a:pt x="85" y="321"/>
                    <a:pt x="82" y="324"/>
                  </a:cubicBezTo>
                  <a:lnTo>
                    <a:pt x="64" y="358"/>
                  </a:lnTo>
                  <a:lnTo>
                    <a:pt x="64" y="361"/>
                  </a:lnTo>
                  <a:lnTo>
                    <a:pt x="104" y="401"/>
                  </a:lnTo>
                  <a:lnTo>
                    <a:pt x="106" y="401"/>
                  </a:lnTo>
                  <a:lnTo>
                    <a:pt x="141" y="382"/>
                  </a:lnTo>
                  <a:cubicBezTo>
                    <a:pt x="146" y="379"/>
                    <a:pt x="149" y="379"/>
                    <a:pt x="151" y="379"/>
                  </a:cubicBezTo>
                  <a:cubicBezTo>
                    <a:pt x="154" y="379"/>
                    <a:pt x="159" y="379"/>
                    <a:pt x="162" y="382"/>
                  </a:cubicBezTo>
                  <a:lnTo>
                    <a:pt x="178" y="387"/>
                  </a:lnTo>
                  <a:cubicBezTo>
                    <a:pt x="180" y="390"/>
                    <a:pt x="183" y="390"/>
                    <a:pt x="186" y="393"/>
                  </a:cubicBezTo>
                  <a:cubicBezTo>
                    <a:pt x="188" y="395"/>
                    <a:pt x="191" y="398"/>
                    <a:pt x="191" y="403"/>
                  </a:cubicBezTo>
                  <a:lnTo>
                    <a:pt x="204" y="440"/>
                  </a:lnTo>
                  <a:lnTo>
                    <a:pt x="204" y="443"/>
                  </a:lnTo>
                  <a:lnTo>
                    <a:pt x="207" y="443"/>
                  </a:lnTo>
                  <a:lnTo>
                    <a:pt x="261" y="443"/>
                  </a:lnTo>
                  <a:cubicBezTo>
                    <a:pt x="263" y="443"/>
                    <a:pt x="263" y="443"/>
                    <a:pt x="263" y="440"/>
                  </a:cubicBezTo>
                  <a:close/>
                  <a:moveTo>
                    <a:pt x="295" y="409"/>
                  </a:moveTo>
                  <a:lnTo>
                    <a:pt x="282" y="448"/>
                  </a:lnTo>
                  <a:cubicBezTo>
                    <a:pt x="279" y="454"/>
                    <a:pt x="277" y="456"/>
                    <a:pt x="274" y="459"/>
                  </a:cubicBezTo>
                  <a:cubicBezTo>
                    <a:pt x="271" y="461"/>
                    <a:pt x="266" y="464"/>
                    <a:pt x="261" y="464"/>
                  </a:cubicBezTo>
                  <a:lnTo>
                    <a:pt x="207" y="464"/>
                  </a:lnTo>
                  <a:cubicBezTo>
                    <a:pt x="201" y="464"/>
                    <a:pt x="196" y="461"/>
                    <a:pt x="193" y="459"/>
                  </a:cubicBezTo>
                  <a:cubicBezTo>
                    <a:pt x="188" y="456"/>
                    <a:pt x="186" y="451"/>
                    <a:pt x="186" y="448"/>
                  </a:cubicBezTo>
                  <a:lnTo>
                    <a:pt x="172" y="409"/>
                  </a:lnTo>
                  <a:lnTo>
                    <a:pt x="172" y="403"/>
                  </a:lnTo>
                  <a:lnTo>
                    <a:pt x="170" y="406"/>
                  </a:lnTo>
                  <a:lnTo>
                    <a:pt x="154" y="401"/>
                  </a:lnTo>
                  <a:lnTo>
                    <a:pt x="151" y="401"/>
                  </a:lnTo>
                  <a:lnTo>
                    <a:pt x="114" y="419"/>
                  </a:lnTo>
                  <a:cubicBezTo>
                    <a:pt x="111" y="422"/>
                    <a:pt x="106" y="422"/>
                    <a:pt x="101" y="422"/>
                  </a:cubicBezTo>
                  <a:cubicBezTo>
                    <a:pt x="96" y="419"/>
                    <a:pt x="90" y="417"/>
                    <a:pt x="88" y="414"/>
                  </a:cubicBezTo>
                  <a:lnTo>
                    <a:pt x="51" y="377"/>
                  </a:lnTo>
                  <a:cubicBezTo>
                    <a:pt x="45" y="372"/>
                    <a:pt x="45" y="369"/>
                    <a:pt x="43" y="364"/>
                  </a:cubicBezTo>
                  <a:cubicBezTo>
                    <a:pt x="43" y="358"/>
                    <a:pt x="43" y="353"/>
                    <a:pt x="45" y="350"/>
                  </a:cubicBezTo>
                  <a:lnTo>
                    <a:pt x="64" y="313"/>
                  </a:lnTo>
                  <a:lnTo>
                    <a:pt x="64" y="311"/>
                  </a:lnTo>
                  <a:lnTo>
                    <a:pt x="59" y="295"/>
                  </a:lnTo>
                  <a:lnTo>
                    <a:pt x="56" y="292"/>
                  </a:lnTo>
                  <a:lnTo>
                    <a:pt x="16" y="279"/>
                  </a:lnTo>
                  <a:cubicBezTo>
                    <a:pt x="14" y="279"/>
                    <a:pt x="8" y="276"/>
                    <a:pt x="6" y="271"/>
                  </a:cubicBezTo>
                  <a:cubicBezTo>
                    <a:pt x="3" y="268"/>
                    <a:pt x="0" y="263"/>
                    <a:pt x="0" y="258"/>
                  </a:cubicBezTo>
                  <a:lnTo>
                    <a:pt x="0" y="205"/>
                  </a:lnTo>
                  <a:cubicBezTo>
                    <a:pt x="0" y="200"/>
                    <a:pt x="3" y="197"/>
                    <a:pt x="6" y="194"/>
                  </a:cubicBezTo>
                  <a:lnTo>
                    <a:pt x="6" y="192"/>
                  </a:lnTo>
                  <a:cubicBezTo>
                    <a:pt x="8" y="189"/>
                    <a:pt x="14" y="184"/>
                    <a:pt x="16" y="184"/>
                  </a:cubicBezTo>
                  <a:lnTo>
                    <a:pt x="56" y="170"/>
                  </a:lnTo>
                  <a:lnTo>
                    <a:pt x="59" y="170"/>
                  </a:lnTo>
                  <a:lnTo>
                    <a:pt x="64" y="152"/>
                  </a:lnTo>
                  <a:lnTo>
                    <a:pt x="69" y="147"/>
                  </a:lnTo>
                  <a:lnTo>
                    <a:pt x="64" y="149"/>
                  </a:lnTo>
                  <a:lnTo>
                    <a:pt x="45" y="114"/>
                  </a:lnTo>
                  <a:cubicBezTo>
                    <a:pt x="43" y="109"/>
                    <a:pt x="43" y="103"/>
                    <a:pt x="43" y="98"/>
                  </a:cubicBezTo>
                  <a:cubicBezTo>
                    <a:pt x="45" y="95"/>
                    <a:pt x="45" y="93"/>
                    <a:pt x="48" y="90"/>
                  </a:cubicBezTo>
                  <a:lnTo>
                    <a:pt x="45" y="90"/>
                  </a:lnTo>
                  <a:lnTo>
                    <a:pt x="88" y="48"/>
                  </a:lnTo>
                  <a:cubicBezTo>
                    <a:pt x="90" y="45"/>
                    <a:pt x="96" y="42"/>
                    <a:pt x="101" y="42"/>
                  </a:cubicBezTo>
                  <a:cubicBezTo>
                    <a:pt x="106" y="42"/>
                    <a:pt x="111" y="42"/>
                    <a:pt x="114" y="45"/>
                  </a:cubicBezTo>
                  <a:lnTo>
                    <a:pt x="151" y="64"/>
                  </a:lnTo>
                  <a:lnTo>
                    <a:pt x="154" y="64"/>
                  </a:lnTo>
                  <a:lnTo>
                    <a:pt x="170" y="56"/>
                  </a:lnTo>
                  <a:lnTo>
                    <a:pt x="172" y="53"/>
                  </a:lnTo>
                  <a:lnTo>
                    <a:pt x="186" y="16"/>
                  </a:lnTo>
                  <a:cubicBezTo>
                    <a:pt x="186" y="11"/>
                    <a:pt x="188" y="5"/>
                    <a:pt x="193" y="3"/>
                  </a:cubicBezTo>
                  <a:cubicBezTo>
                    <a:pt x="196" y="0"/>
                    <a:pt x="201" y="0"/>
                    <a:pt x="207" y="0"/>
                  </a:cubicBezTo>
                  <a:lnTo>
                    <a:pt x="261" y="0"/>
                  </a:lnTo>
                  <a:cubicBezTo>
                    <a:pt x="266" y="0"/>
                    <a:pt x="271" y="0"/>
                    <a:pt x="274" y="3"/>
                  </a:cubicBezTo>
                  <a:cubicBezTo>
                    <a:pt x="274" y="5"/>
                    <a:pt x="277" y="5"/>
                    <a:pt x="277" y="8"/>
                  </a:cubicBezTo>
                  <a:lnTo>
                    <a:pt x="279" y="3"/>
                  </a:lnTo>
                  <a:lnTo>
                    <a:pt x="282" y="16"/>
                  </a:lnTo>
                  <a:lnTo>
                    <a:pt x="295" y="53"/>
                  </a:lnTo>
                  <a:lnTo>
                    <a:pt x="295" y="56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51" y="45"/>
                  </a:lnTo>
                  <a:cubicBezTo>
                    <a:pt x="356" y="42"/>
                    <a:pt x="361" y="42"/>
                    <a:pt x="366" y="42"/>
                  </a:cubicBezTo>
                  <a:cubicBezTo>
                    <a:pt x="372" y="42"/>
                    <a:pt x="374" y="45"/>
                    <a:pt x="377" y="48"/>
                  </a:cubicBezTo>
                  <a:lnTo>
                    <a:pt x="417" y="87"/>
                  </a:lnTo>
                  <a:cubicBezTo>
                    <a:pt x="419" y="90"/>
                    <a:pt x="422" y="93"/>
                    <a:pt x="422" y="98"/>
                  </a:cubicBezTo>
                  <a:cubicBezTo>
                    <a:pt x="422" y="103"/>
                    <a:pt x="422" y="109"/>
                    <a:pt x="419" y="114"/>
                  </a:cubicBezTo>
                  <a:lnTo>
                    <a:pt x="401" y="149"/>
                  </a:lnTo>
                  <a:lnTo>
                    <a:pt x="401" y="152"/>
                  </a:lnTo>
                  <a:lnTo>
                    <a:pt x="409" y="170"/>
                  </a:lnTo>
                  <a:lnTo>
                    <a:pt x="411" y="170"/>
                  </a:lnTo>
                  <a:lnTo>
                    <a:pt x="448" y="184"/>
                  </a:lnTo>
                  <a:cubicBezTo>
                    <a:pt x="451" y="184"/>
                    <a:pt x="451" y="184"/>
                    <a:pt x="451" y="184"/>
                  </a:cubicBezTo>
                  <a:lnTo>
                    <a:pt x="451" y="178"/>
                  </a:lnTo>
                  <a:lnTo>
                    <a:pt x="462" y="192"/>
                  </a:lnTo>
                  <a:cubicBezTo>
                    <a:pt x="464" y="194"/>
                    <a:pt x="464" y="200"/>
                    <a:pt x="464" y="205"/>
                  </a:cubicBezTo>
                  <a:lnTo>
                    <a:pt x="464" y="258"/>
                  </a:lnTo>
                  <a:cubicBezTo>
                    <a:pt x="464" y="263"/>
                    <a:pt x="464" y="268"/>
                    <a:pt x="462" y="271"/>
                  </a:cubicBezTo>
                  <a:cubicBezTo>
                    <a:pt x="459" y="276"/>
                    <a:pt x="454" y="279"/>
                    <a:pt x="448" y="279"/>
                  </a:cubicBezTo>
                  <a:lnTo>
                    <a:pt x="411" y="292"/>
                  </a:lnTo>
                  <a:lnTo>
                    <a:pt x="409" y="295"/>
                  </a:lnTo>
                  <a:lnTo>
                    <a:pt x="401" y="311"/>
                  </a:lnTo>
                  <a:lnTo>
                    <a:pt x="401" y="313"/>
                  </a:lnTo>
                  <a:lnTo>
                    <a:pt x="419" y="350"/>
                  </a:lnTo>
                  <a:cubicBezTo>
                    <a:pt x="422" y="353"/>
                    <a:pt x="422" y="358"/>
                    <a:pt x="422" y="364"/>
                  </a:cubicBezTo>
                  <a:cubicBezTo>
                    <a:pt x="422" y="369"/>
                    <a:pt x="419" y="374"/>
                    <a:pt x="417" y="377"/>
                  </a:cubicBezTo>
                  <a:lnTo>
                    <a:pt x="377" y="414"/>
                  </a:lnTo>
                  <a:cubicBezTo>
                    <a:pt x="374" y="417"/>
                    <a:pt x="372" y="419"/>
                    <a:pt x="366" y="422"/>
                  </a:cubicBezTo>
                  <a:cubicBezTo>
                    <a:pt x="361" y="422"/>
                    <a:pt x="356" y="422"/>
                    <a:pt x="351" y="419"/>
                  </a:cubicBezTo>
                  <a:lnTo>
                    <a:pt x="316" y="401"/>
                  </a:lnTo>
                  <a:lnTo>
                    <a:pt x="314" y="401"/>
                  </a:lnTo>
                  <a:lnTo>
                    <a:pt x="295" y="406"/>
                  </a:lnTo>
                  <a:lnTo>
                    <a:pt x="290" y="406"/>
                  </a:lnTo>
                  <a:lnTo>
                    <a:pt x="295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</p:grpSp>
      <p:sp>
        <p:nvSpPr>
          <p:cNvPr id="134" name="Freeform 69">
            <a:extLst>
              <a:ext uri="{FF2B5EF4-FFF2-40B4-BE49-F238E27FC236}">
                <a16:creationId xmlns:a16="http://schemas.microsoft.com/office/drawing/2014/main" id="{712094D5-4EB0-0E45-BBC2-FB6B3F55A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61" y="2011125"/>
            <a:ext cx="522577" cy="424802"/>
          </a:xfrm>
          <a:custGeom>
            <a:avLst/>
            <a:gdLst>
              <a:gd name="T0" fmla="*/ 830 w 890"/>
              <a:gd name="T1" fmla="*/ 726 h 764"/>
              <a:gd name="T2" fmla="*/ 857 w 890"/>
              <a:gd name="T3" fmla="*/ 681 h 764"/>
              <a:gd name="T4" fmla="*/ 857 w 890"/>
              <a:gd name="T5" fmla="*/ 633 h 764"/>
              <a:gd name="T6" fmla="*/ 706 w 890"/>
              <a:gd name="T7" fmla="*/ 428 h 764"/>
              <a:gd name="T8" fmla="*/ 706 w 890"/>
              <a:gd name="T9" fmla="*/ 391 h 764"/>
              <a:gd name="T10" fmla="*/ 639 w 890"/>
              <a:gd name="T11" fmla="*/ 71 h 764"/>
              <a:gd name="T12" fmla="*/ 620 w 890"/>
              <a:gd name="T13" fmla="*/ 108 h 764"/>
              <a:gd name="T14" fmla="*/ 578 w 890"/>
              <a:gd name="T15" fmla="*/ 370 h 764"/>
              <a:gd name="T16" fmla="*/ 581 w 890"/>
              <a:gd name="T17" fmla="*/ 407 h 764"/>
              <a:gd name="T18" fmla="*/ 703 w 890"/>
              <a:gd name="T19" fmla="*/ 584 h 764"/>
              <a:gd name="T20" fmla="*/ 703 w 890"/>
              <a:gd name="T21" fmla="*/ 593 h 764"/>
              <a:gd name="T22" fmla="*/ 706 w 890"/>
              <a:gd name="T23" fmla="*/ 612 h 764"/>
              <a:gd name="T24" fmla="*/ 706 w 890"/>
              <a:gd name="T25" fmla="*/ 615 h 764"/>
              <a:gd name="T26" fmla="*/ 677 w 890"/>
              <a:gd name="T27" fmla="*/ 612 h 764"/>
              <a:gd name="T28" fmla="*/ 515 w 890"/>
              <a:gd name="T29" fmla="*/ 412 h 764"/>
              <a:gd name="T30" fmla="*/ 515 w 890"/>
              <a:gd name="T31" fmla="*/ 375 h 764"/>
              <a:gd name="T32" fmla="*/ 618 w 890"/>
              <a:gd name="T33" fmla="*/ 214 h 764"/>
              <a:gd name="T34" fmla="*/ 440 w 890"/>
              <a:gd name="T35" fmla="*/ 42 h 764"/>
              <a:gd name="T36" fmla="*/ 374 w 890"/>
              <a:gd name="T37" fmla="*/ 375 h 764"/>
              <a:gd name="T38" fmla="*/ 374 w 890"/>
              <a:gd name="T39" fmla="*/ 412 h 764"/>
              <a:gd name="T40" fmla="*/ 213 w 890"/>
              <a:gd name="T41" fmla="*/ 633 h 764"/>
              <a:gd name="T42" fmla="*/ 213 w 890"/>
              <a:gd name="T43" fmla="*/ 681 h 764"/>
              <a:gd name="T44" fmla="*/ 226 w 890"/>
              <a:gd name="T45" fmla="*/ 718 h 764"/>
              <a:gd name="T46" fmla="*/ 263 w 890"/>
              <a:gd name="T47" fmla="*/ 731 h 764"/>
              <a:gd name="T48" fmla="*/ 807 w 890"/>
              <a:gd name="T49" fmla="*/ 731 h 764"/>
              <a:gd name="T50" fmla="*/ 247 w 890"/>
              <a:gd name="T51" fmla="*/ 42 h 764"/>
              <a:gd name="T52" fmla="*/ 327 w 890"/>
              <a:gd name="T53" fmla="*/ 47 h 764"/>
              <a:gd name="T54" fmla="*/ 583 w 890"/>
              <a:gd name="T55" fmla="*/ 50 h 764"/>
              <a:gd name="T56" fmla="*/ 838 w 890"/>
              <a:gd name="T57" fmla="*/ 238 h 764"/>
              <a:gd name="T58" fmla="*/ 762 w 890"/>
              <a:gd name="T59" fmla="*/ 407 h 764"/>
              <a:gd name="T60" fmla="*/ 889 w 890"/>
              <a:gd name="T61" fmla="*/ 633 h 764"/>
              <a:gd name="T62" fmla="*/ 889 w 890"/>
              <a:gd name="T63" fmla="*/ 681 h 764"/>
              <a:gd name="T64" fmla="*/ 807 w 890"/>
              <a:gd name="T65" fmla="*/ 763 h 764"/>
              <a:gd name="T66" fmla="*/ 263 w 890"/>
              <a:gd name="T67" fmla="*/ 763 h 764"/>
              <a:gd name="T68" fmla="*/ 181 w 890"/>
              <a:gd name="T69" fmla="*/ 681 h 764"/>
              <a:gd name="T70" fmla="*/ 181 w 890"/>
              <a:gd name="T71" fmla="*/ 633 h 764"/>
              <a:gd name="T72" fmla="*/ 308 w 890"/>
              <a:gd name="T73" fmla="*/ 407 h 764"/>
              <a:gd name="T74" fmla="*/ 311 w 890"/>
              <a:gd name="T75" fmla="*/ 370 h 764"/>
              <a:gd name="T76" fmla="*/ 271 w 890"/>
              <a:gd name="T77" fmla="*/ 108 h 764"/>
              <a:gd name="T78" fmla="*/ 247 w 890"/>
              <a:gd name="T79" fmla="*/ 71 h 764"/>
              <a:gd name="T80" fmla="*/ 181 w 890"/>
              <a:gd name="T81" fmla="*/ 391 h 764"/>
              <a:gd name="T82" fmla="*/ 181 w 890"/>
              <a:gd name="T83" fmla="*/ 428 h 764"/>
              <a:gd name="T84" fmla="*/ 33 w 890"/>
              <a:gd name="T85" fmla="*/ 633 h 764"/>
              <a:gd name="T86" fmla="*/ 33 w 890"/>
              <a:gd name="T87" fmla="*/ 747 h 764"/>
              <a:gd name="T88" fmla="*/ 16 w 890"/>
              <a:gd name="T89" fmla="*/ 763 h 764"/>
              <a:gd name="T90" fmla="*/ 0 w 890"/>
              <a:gd name="T91" fmla="*/ 747 h 764"/>
              <a:gd name="T92" fmla="*/ 0 w 890"/>
              <a:gd name="T93" fmla="*/ 633 h 764"/>
              <a:gd name="T94" fmla="*/ 126 w 890"/>
              <a:gd name="T95" fmla="*/ 407 h 764"/>
              <a:gd name="T96" fmla="*/ 52 w 890"/>
              <a:gd name="T97" fmla="*/ 238 h 764"/>
              <a:gd name="T98" fmla="*/ 247 w 890"/>
              <a:gd name="T99" fmla="*/ 42 h 764"/>
              <a:gd name="T100" fmla="*/ 247 w 890"/>
              <a:gd name="T101" fmla="*/ 42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90" h="764">
                <a:moveTo>
                  <a:pt x="807" y="731"/>
                </a:moveTo>
                <a:cubicBezTo>
                  <a:pt x="809" y="731"/>
                  <a:pt x="820" y="731"/>
                  <a:pt x="830" y="726"/>
                </a:cubicBezTo>
                <a:cubicBezTo>
                  <a:pt x="849" y="718"/>
                  <a:pt x="857" y="702"/>
                  <a:pt x="857" y="681"/>
                </a:cubicBezTo>
                <a:lnTo>
                  <a:pt x="857" y="681"/>
                </a:lnTo>
                <a:lnTo>
                  <a:pt x="857" y="633"/>
                </a:lnTo>
                <a:lnTo>
                  <a:pt x="857" y="633"/>
                </a:lnTo>
                <a:cubicBezTo>
                  <a:pt x="857" y="539"/>
                  <a:pt x="796" y="457"/>
                  <a:pt x="706" y="428"/>
                </a:cubicBezTo>
                <a:lnTo>
                  <a:pt x="706" y="428"/>
                </a:lnTo>
                <a:lnTo>
                  <a:pt x="706" y="391"/>
                </a:lnTo>
                <a:lnTo>
                  <a:pt x="706" y="391"/>
                </a:lnTo>
                <a:cubicBezTo>
                  <a:pt x="770" y="365"/>
                  <a:pt x="807" y="304"/>
                  <a:pt x="807" y="238"/>
                </a:cubicBezTo>
                <a:cubicBezTo>
                  <a:pt x="807" y="145"/>
                  <a:pt x="733" y="71"/>
                  <a:pt x="639" y="71"/>
                </a:cubicBezTo>
                <a:cubicBezTo>
                  <a:pt x="631" y="71"/>
                  <a:pt x="623" y="76"/>
                  <a:pt x="618" y="84"/>
                </a:cubicBezTo>
                <a:cubicBezTo>
                  <a:pt x="615" y="92"/>
                  <a:pt x="615" y="100"/>
                  <a:pt x="620" y="108"/>
                </a:cubicBezTo>
                <a:cubicBezTo>
                  <a:pt x="639" y="140"/>
                  <a:pt x="650" y="177"/>
                  <a:pt x="650" y="214"/>
                </a:cubicBezTo>
                <a:cubicBezTo>
                  <a:pt x="650" y="275"/>
                  <a:pt x="623" y="330"/>
                  <a:pt x="578" y="370"/>
                </a:cubicBezTo>
                <a:cubicBezTo>
                  <a:pt x="573" y="375"/>
                  <a:pt x="570" y="381"/>
                  <a:pt x="570" y="389"/>
                </a:cubicBezTo>
                <a:cubicBezTo>
                  <a:pt x="570" y="397"/>
                  <a:pt x="575" y="404"/>
                  <a:pt x="581" y="407"/>
                </a:cubicBezTo>
                <a:cubicBezTo>
                  <a:pt x="644" y="447"/>
                  <a:pt x="690" y="510"/>
                  <a:pt x="703" y="584"/>
                </a:cubicBezTo>
                <a:lnTo>
                  <a:pt x="703" y="584"/>
                </a:lnTo>
                <a:lnTo>
                  <a:pt x="703" y="593"/>
                </a:lnTo>
                <a:lnTo>
                  <a:pt x="703" y="593"/>
                </a:lnTo>
                <a:cubicBezTo>
                  <a:pt x="706" y="599"/>
                  <a:pt x="706" y="607"/>
                  <a:pt x="706" y="612"/>
                </a:cubicBezTo>
                <a:lnTo>
                  <a:pt x="706" y="612"/>
                </a:lnTo>
                <a:lnTo>
                  <a:pt x="706" y="615"/>
                </a:lnTo>
                <a:lnTo>
                  <a:pt x="706" y="615"/>
                </a:lnTo>
                <a:cubicBezTo>
                  <a:pt x="706" y="622"/>
                  <a:pt x="701" y="630"/>
                  <a:pt x="693" y="630"/>
                </a:cubicBezTo>
                <a:cubicBezTo>
                  <a:pt x="682" y="630"/>
                  <a:pt x="677" y="622"/>
                  <a:pt x="677" y="612"/>
                </a:cubicBezTo>
                <a:cubicBezTo>
                  <a:pt x="674" y="607"/>
                  <a:pt x="674" y="599"/>
                  <a:pt x="674" y="593"/>
                </a:cubicBezTo>
                <a:cubicBezTo>
                  <a:pt x="657" y="508"/>
                  <a:pt x="597" y="439"/>
                  <a:pt x="515" y="412"/>
                </a:cubicBezTo>
                <a:lnTo>
                  <a:pt x="515" y="412"/>
                </a:lnTo>
                <a:lnTo>
                  <a:pt x="515" y="375"/>
                </a:lnTo>
                <a:lnTo>
                  <a:pt x="515" y="375"/>
                </a:lnTo>
                <a:cubicBezTo>
                  <a:pt x="578" y="346"/>
                  <a:pt x="618" y="285"/>
                  <a:pt x="618" y="214"/>
                </a:cubicBezTo>
                <a:cubicBezTo>
                  <a:pt x="618" y="166"/>
                  <a:pt x="599" y="124"/>
                  <a:pt x="565" y="90"/>
                </a:cubicBezTo>
                <a:cubicBezTo>
                  <a:pt x="533" y="58"/>
                  <a:pt x="488" y="39"/>
                  <a:pt x="440" y="42"/>
                </a:cubicBezTo>
                <a:cubicBezTo>
                  <a:pt x="351" y="42"/>
                  <a:pt x="276" y="116"/>
                  <a:pt x="271" y="206"/>
                </a:cubicBezTo>
                <a:cubicBezTo>
                  <a:pt x="269" y="277"/>
                  <a:pt x="308" y="346"/>
                  <a:pt x="374" y="375"/>
                </a:cubicBezTo>
                <a:lnTo>
                  <a:pt x="374" y="375"/>
                </a:lnTo>
                <a:lnTo>
                  <a:pt x="374" y="412"/>
                </a:lnTo>
                <a:lnTo>
                  <a:pt x="374" y="412"/>
                </a:lnTo>
                <a:cubicBezTo>
                  <a:pt x="279" y="442"/>
                  <a:pt x="213" y="531"/>
                  <a:pt x="213" y="633"/>
                </a:cubicBezTo>
                <a:lnTo>
                  <a:pt x="213" y="633"/>
                </a:lnTo>
                <a:lnTo>
                  <a:pt x="213" y="681"/>
                </a:lnTo>
                <a:lnTo>
                  <a:pt x="213" y="681"/>
                </a:lnTo>
                <a:cubicBezTo>
                  <a:pt x="213" y="683"/>
                  <a:pt x="213" y="702"/>
                  <a:pt x="226" y="718"/>
                </a:cubicBezTo>
                <a:cubicBezTo>
                  <a:pt x="231" y="723"/>
                  <a:pt x="245" y="731"/>
                  <a:pt x="263" y="731"/>
                </a:cubicBezTo>
                <a:lnTo>
                  <a:pt x="263" y="731"/>
                </a:lnTo>
                <a:lnTo>
                  <a:pt x="807" y="731"/>
                </a:lnTo>
                <a:lnTo>
                  <a:pt x="807" y="731"/>
                </a:lnTo>
                <a:lnTo>
                  <a:pt x="807" y="731"/>
                </a:lnTo>
                <a:close/>
                <a:moveTo>
                  <a:pt x="247" y="42"/>
                </a:moveTo>
                <a:cubicBezTo>
                  <a:pt x="266" y="42"/>
                  <a:pt x="287" y="45"/>
                  <a:pt x="306" y="50"/>
                </a:cubicBezTo>
                <a:cubicBezTo>
                  <a:pt x="313" y="53"/>
                  <a:pt x="321" y="53"/>
                  <a:pt x="327" y="47"/>
                </a:cubicBezTo>
                <a:cubicBezTo>
                  <a:pt x="396" y="0"/>
                  <a:pt x="493" y="0"/>
                  <a:pt x="562" y="47"/>
                </a:cubicBezTo>
                <a:cubicBezTo>
                  <a:pt x="567" y="53"/>
                  <a:pt x="575" y="53"/>
                  <a:pt x="583" y="50"/>
                </a:cubicBezTo>
                <a:cubicBezTo>
                  <a:pt x="602" y="45"/>
                  <a:pt x="620" y="42"/>
                  <a:pt x="642" y="42"/>
                </a:cubicBezTo>
                <a:cubicBezTo>
                  <a:pt x="751" y="42"/>
                  <a:pt x="838" y="129"/>
                  <a:pt x="838" y="238"/>
                </a:cubicBezTo>
                <a:cubicBezTo>
                  <a:pt x="838" y="293"/>
                  <a:pt x="815" y="349"/>
                  <a:pt x="770" y="386"/>
                </a:cubicBezTo>
                <a:cubicBezTo>
                  <a:pt x="764" y="391"/>
                  <a:pt x="762" y="399"/>
                  <a:pt x="762" y="407"/>
                </a:cubicBezTo>
                <a:cubicBezTo>
                  <a:pt x="762" y="412"/>
                  <a:pt x="767" y="420"/>
                  <a:pt x="772" y="426"/>
                </a:cubicBezTo>
                <a:cubicBezTo>
                  <a:pt x="846" y="471"/>
                  <a:pt x="889" y="547"/>
                  <a:pt x="889" y="633"/>
                </a:cubicBezTo>
                <a:lnTo>
                  <a:pt x="889" y="633"/>
                </a:lnTo>
                <a:lnTo>
                  <a:pt x="889" y="681"/>
                </a:lnTo>
                <a:lnTo>
                  <a:pt x="889" y="681"/>
                </a:lnTo>
                <a:cubicBezTo>
                  <a:pt x="889" y="760"/>
                  <a:pt x="815" y="763"/>
                  <a:pt x="807" y="763"/>
                </a:cubicBezTo>
                <a:lnTo>
                  <a:pt x="807" y="763"/>
                </a:lnTo>
                <a:lnTo>
                  <a:pt x="263" y="763"/>
                </a:lnTo>
                <a:lnTo>
                  <a:pt x="263" y="763"/>
                </a:lnTo>
                <a:cubicBezTo>
                  <a:pt x="184" y="763"/>
                  <a:pt x="181" y="689"/>
                  <a:pt x="181" y="681"/>
                </a:cubicBezTo>
                <a:lnTo>
                  <a:pt x="181" y="681"/>
                </a:lnTo>
                <a:lnTo>
                  <a:pt x="181" y="633"/>
                </a:lnTo>
                <a:lnTo>
                  <a:pt x="181" y="633"/>
                </a:lnTo>
                <a:cubicBezTo>
                  <a:pt x="181" y="542"/>
                  <a:pt x="231" y="455"/>
                  <a:pt x="308" y="407"/>
                </a:cubicBezTo>
                <a:cubicBezTo>
                  <a:pt x="316" y="404"/>
                  <a:pt x="319" y="397"/>
                  <a:pt x="319" y="389"/>
                </a:cubicBezTo>
                <a:cubicBezTo>
                  <a:pt x="321" y="383"/>
                  <a:pt x="319" y="375"/>
                  <a:pt x="311" y="370"/>
                </a:cubicBezTo>
                <a:cubicBezTo>
                  <a:pt x="266" y="330"/>
                  <a:pt x="239" y="275"/>
                  <a:pt x="239" y="214"/>
                </a:cubicBezTo>
                <a:cubicBezTo>
                  <a:pt x="239" y="177"/>
                  <a:pt x="250" y="140"/>
                  <a:pt x="271" y="108"/>
                </a:cubicBezTo>
                <a:cubicBezTo>
                  <a:pt x="274" y="100"/>
                  <a:pt x="274" y="92"/>
                  <a:pt x="271" y="84"/>
                </a:cubicBezTo>
                <a:cubicBezTo>
                  <a:pt x="266" y="76"/>
                  <a:pt x="258" y="71"/>
                  <a:pt x="247" y="71"/>
                </a:cubicBezTo>
                <a:cubicBezTo>
                  <a:pt x="155" y="71"/>
                  <a:pt x="81" y="145"/>
                  <a:pt x="81" y="238"/>
                </a:cubicBezTo>
                <a:cubicBezTo>
                  <a:pt x="81" y="307"/>
                  <a:pt x="120" y="365"/>
                  <a:pt x="181" y="391"/>
                </a:cubicBezTo>
                <a:lnTo>
                  <a:pt x="181" y="391"/>
                </a:lnTo>
                <a:lnTo>
                  <a:pt x="181" y="428"/>
                </a:lnTo>
                <a:lnTo>
                  <a:pt x="181" y="428"/>
                </a:lnTo>
                <a:cubicBezTo>
                  <a:pt x="94" y="455"/>
                  <a:pt x="33" y="539"/>
                  <a:pt x="33" y="633"/>
                </a:cubicBezTo>
                <a:lnTo>
                  <a:pt x="33" y="633"/>
                </a:lnTo>
                <a:lnTo>
                  <a:pt x="33" y="747"/>
                </a:lnTo>
                <a:lnTo>
                  <a:pt x="33" y="747"/>
                </a:lnTo>
                <a:cubicBezTo>
                  <a:pt x="33" y="755"/>
                  <a:pt x="25" y="763"/>
                  <a:pt x="16" y="763"/>
                </a:cubicBezTo>
                <a:cubicBezTo>
                  <a:pt x="8" y="763"/>
                  <a:pt x="0" y="755"/>
                  <a:pt x="0" y="747"/>
                </a:cubicBezTo>
                <a:lnTo>
                  <a:pt x="0" y="747"/>
                </a:lnTo>
                <a:lnTo>
                  <a:pt x="0" y="633"/>
                </a:lnTo>
                <a:lnTo>
                  <a:pt x="0" y="633"/>
                </a:lnTo>
                <a:cubicBezTo>
                  <a:pt x="0" y="547"/>
                  <a:pt x="44" y="468"/>
                  <a:pt x="115" y="426"/>
                </a:cubicBezTo>
                <a:cubicBezTo>
                  <a:pt x="123" y="420"/>
                  <a:pt x="126" y="412"/>
                  <a:pt x="126" y="407"/>
                </a:cubicBezTo>
                <a:cubicBezTo>
                  <a:pt x="128" y="399"/>
                  <a:pt x="126" y="391"/>
                  <a:pt x="118" y="386"/>
                </a:cubicBezTo>
                <a:cubicBezTo>
                  <a:pt x="75" y="349"/>
                  <a:pt x="52" y="293"/>
                  <a:pt x="52" y="238"/>
                </a:cubicBezTo>
                <a:cubicBezTo>
                  <a:pt x="52" y="129"/>
                  <a:pt x="139" y="42"/>
                  <a:pt x="247" y="42"/>
                </a:cubicBezTo>
                <a:lnTo>
                  <a:pt x="247" y="42"/>
                </a:lnTo>
                <a:lnTo>
                  <a:pt x="247" y="42"/>
                </a:lnTo>
                <a:lnTo>
                  <a:pt x="247" y="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135" name="Freeform 82">
            <a:extLst>
              <a:ext uri="{FF2B5EF4-FFF2-40B4-BE49-F238E27FC236}">
                <a16:creationId xmlns:a16="http://schemas.microsoft.com/office/drawing/2014/main" id="{8CABEF13-7D93-F74E-867B-E6A915201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974" y="1906435"/>
            <a:ext cx="505393" cy="336743"/>
          </a:xfrm>
          <a:custGeom>
            <a:avLst/>
            <a:gdLst>
              <a:gd name="T0" fmla="*/ 891 w 924"/>
              <a:gd name="T1" fmla="*/ 93 h 885"/>
              <a:gd name="T2" fmla="*/ 767 w 924"/>
              <a:gd name="T3" fmla="*/ 93 h 885"/>
              <a:gd name="T4" fmla="*/ 830 w 924"/>
              <a:gd name="T5" fmla="*/ 157 h 885"/>
              <a:gd name="T6" fmla="*/ 830 w 924"/>
              <a:gd name="T7" fmla="*/ 157 h 885"/>
              <a:gd name="T8" fmla="*/ 157 w 924"/>
              <a:gd name="T9" fmla="*/ 443 h 885"/>
              <a:gd name="T10" fmla="*/ 29 w 924"/>
              <a:gd name="T11" fmla="*/ 443 h 885"/>
              <a:gd name="T12" fmla="*/ 93 w 924"/>
              <a:gd name="T13" fmla="*/ 505 h 885"/>
              <a:gd name="T14" fmla="*/ 93 w 924"/>
              <a:gd name="T15" fmla="*/ 505 h 885"/>
              <a:gd name="T16" fmla="*/ 891 w 924"/>
              <a:gd name="T17" fmla="*/ 443 h 885"/>
              <a:gd name="T18" fmla="*/ 767 w 924"/>
              <a:gd name="T19" fmla="*/ 443 h 885"/>
              <a:gd name="T20" fmla="*/ 830 w 924"/>
              <a:gd name="T21" fmla="*/ 505 h 885"/>
              <a:gd name="T22" fmla="*/ 830 w 924"/>
              <a:gd name="T23" fmla="*/ 505 h 885"/>
              <a:gd name="T24" fmla="*/ 891 w 924"/>
              <a:gd name="T25" fmla="*/ 791 h 885"/>
              <a:gd name="T26" fmla="*/ 767 w 924"/>
              <a:gd name="T27" fmla="*/ 791 h 885"/>
              <a:gd name="T28" fmla="*/ 830 w 924"/>
              <a:gd name="T29" fmla="*/ 855 h 885"/>
              <a:gd name="T30" fmla="*/ 830 w 924"/>
              <a:gd name="T31" fmla="*/ 855 h 885"/>
              <a:gd name="T32" fmla="*/ 734 w 924"/>
              <a:gd name="T33" fmla="*/ 804 h 885"/>
              <a:gd name="T34" fmla="*/ 715 w 924"/>
              <a:gd name="T35" fmla="*/ 804 h 885"/>
              <a:gd name="T36" fmla="*/ 189 w 924"/>
              <a:gd name="T37" fmla="*/ 459 h 885"/>
              <a:gd name="T38" fmla="*/ 184 w 924"/>
              <a:gd name="T39" fmla="*/ 459 h 885"/>
              <a:gd name="T40" fmla="*/ 184 w 924"/>
              <a:gd name="T41" fmla="*/ 461 h 885"/>
              <a:gd name="T42" fmla="*/ 0 w 924"/>
              <a:gd name="T43" fmla="*/ 443 h 885"/>
              <a:gd name="T44" fmla="*/ 184 w 924"/>
              <a:gd name="T45" fmla="*/ 422 h 885"/>
              <a:gd name="T46" fmla="*/ 184 w 924"/>
              <a:gd name="T47" fmla="*/ 427 h 885"/>
              <a:gd name="T48" fmla="*/ 189 w 924"/>
              <a:gd name="T49" fmla="*/ 427 h 885"/>
              <a:gd name="T50" fmla="*/ 734 w 924"/>
              <a:gd name="T51" fmla="*/ 82 h 885"/>
              <a:gd name="T52" fmla="*/ 737 w 924"/>
              <a:gd name="T53" fmla="*/ 82 h 885"/>
              <a:gd name="T54" fmla="*/ 737 w 924"/>
              <a:gd name="T55" fmla="*/ 79 h 885"/>
              <a:gd name="T56" fmla="*/ 923 w 924"/>
              <a:gd name="T57" fmla="*/ 93 h 885"/>
              <a:gd name="T58" fmla="*/ 739 w 924"/>
              <a:gd name="T59" fmla="*/ 117 h 885"/>
              <a:gd name="T60" fmla="*/ 739 w 924"/>
              <a:gd name="T61" fmla="*/ 115 h 885"/>
              <a:gd name="T62" fmla="*/ 734 w 924"/>
              <a:gd name="T63" fmla="*/ 112 h 885"/>
              <a:gd name="T64" fmla="*/ 329 w 924"/>
              <a:gd name="T65" fmla="*/ 419 h 885"/>
              <a:gd name="T66" fmla="*/ 308 w 924"/>
              <a:gd name="T67" fmla="*/ 427 h 885"/>
              <a:gd name="T68" fmla="*/ 739 w 924"/>
              <a:gd name="T69" fmla="*/ 424 h 885"/>
              <a:gd name="T70" fmla="*/ 830 w 924"/>
              <a:gd name="T71" fmla="*/ 350 h 885"/>
              <a:gd name="T72" fmla="*/ 830 w 924"/>
              <a:gd name="T73" fmla="*/ 537 h 885"/>
              <a:gd name="T74" fmla="*/ 739 w 924"/>
              <a:gd name="T75" fmla="*/ 461 h 885"/>
              <a:gd name="T76" fmla="*/ 308 w 924"/>
              <a:gd name="T77" fmla="*/ 459 h 885"/>
              <a:gd name="T78" fmla="*/ 329 w 924"/>
              <a:gd name="T79" fmla="*/ 467 h 885"/>
              <a:gd name="T80" fmla="*/ 734 w 924"/>
              <a:gd name="T81" fmla="*/ 772 h 885"/>
              <a:gd name="T82" fmla="*/ 739 w 924"/>
              <a:gd name="T83" fmla="*/ 772 h 885"/>
              <a:gd name="T84" fmla="*/ 739 w 924"/>
              <a:gd name="T85" fmla="*/ 769 h 885"/>
              <a:gd name="T86" fmla="*/ 923 w 924"/>
              <a:gd name="T87" fmla="*/ 791 h 885"/>
              <a:gd name="T88" fmla="*/ 737 w 924"/>
              <a:gd name="T89" fmla="*/ 806 h 885"/>
              <a:gd name="T90" fmla="*/ 737 w 924"/>
              <a:gd name="T91" fmla="*/ 804 h 885"/>
              <a:gd name="T92" fmla="*/ 737 w 924"/>
              <a:gd name="T93" fmla="*/ 804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24" h="885">
                <a:moveTo>
                  <a:pt x="830" y="157"/>
                </a:moveTo>
                <a:cubicBezTo>
                  <a:pt x="865" y="157"/>
                  <a:pt x="891" y="128"/>
                  <a:pt x="891" y="93"/>
                </a:cubicBezTo>
                <a:cubicBezTo>
                  <a:pt x="891" y="58"/>
                  <a:pt x="865" y="32"/>
                  <a:pt x="830" y="32"/>
                </a:cubicBezTo>
                <a:cubicBezTo>
                  <a:pt x="796" y="32"/>
                  <a:pt x="767" y="58"/>
                  <a:pt x="767" y="93"/>
                </a:cubicBezTo>
                <a:cubicBezTo>
                  <a:pt x="767" y="128"/>
                  <a:pt x="796" y="157"/>
                  <a:pt x="830" y="157"/>
                </a:cubicBezTo>
                <a:lnTo>
                  <a:pt x="830" y="157"/>
                </a:lnTo>
                <a:lnTo>
                  <a:pt x="830" y="157"/>
                </a:lnTo>
                <a:lnTo>
                  <a:pt x="830" y="157"/>
                </a:lnTo>
                <a:close/>
                <a:moveTo>
                  <a:pt x="93" y="505"/>
                </a:moveTo>
                <a:cubicBezTo>
                  <a:pt x="128" y="505"/>
                  <a:pt x="157" y="478"/>
                  <a:pt x="157" y="443"/>
                </a:cubicBezTo>
                <a:cubicBezTo>
                  <a:pt x="157" y="408"/>
                  <a:pt x="128" y="379"/>
                  <a:pt x="93" y="379"/>
                </a:cubicBezTo>
                <a:cubicBezTo>
                  <a:pt x="58" y="379"/>
                  <a:pt x="29" y="408"/>
                  <a:pt x="29" y="443"/>
                </a:cubicBezTo>
                <a:cubicBezTo>
                  <a:pt x="29" y="478"/>
                  <a:pt x="58" y="505"/>
                  <a:pt x="93" y="505"/>
                </a:cubicBezTo>
                <a:lnTo>
                  <a:pt x="93" y="505"/>
                </a:lnTo>
                <a:lnTo>
                  <a:pt x="93" y="505"/>
                </a:lnTo>
                <a:lnTo>
                  <a:pt x="93" y="505"/>
                </a:lnTo>
                <a:close/>
                <a:moveTo>
                  <a:pt x="830" y="505"/>
                </a:moveTo>
                <a:cubicBezTo>
                  <a:pt x="865" y="505"/>
                  <a:pt x="891" y="478"/>
                  <a:pt x="891" y="443"/>
                </a:cubicBezTo>
                <a:cubicBezTo>
                  <a:pt x="891" y="408"/>
                  <a:pt x="865" y="379"/>
                  <a:pt x="830" y="379"/>
                </a:cubicBezTo>
                <a:cubicBezTo>
                  <a:pt x="796" y="379"/>
                  <a:pt x="767" y="408"/>
                  <a:pt x="767" y="443"/>
                </a:cubicBezTo>
                <a:cubicBezTo>
                  <a:pt x="767" y="478"/>
                  <a:pt x="796" y="505"/>
                  <a:pt x="830" y="505"/>
                </a:cubicBezTo>
                <a:lnTo>
                  <a:pt x="830" y="505"/>
                </a:lnTo>
                <a:lnTo>
                  <a:pt x="830" y="505"/>
                </a:lnTo>
                <a:lnTo>
                  <a:pt x="830" y="505"/>
                </a:lnTo>
                <a:close/>
                <a:moveTo>
                  <a:pt x="830" y="855"/>
                </a:moveTo>
                <a:cubicBezTo>
                  <a:pt x="865" y="855"/>
                  <a:pt x="891" y="825"/>
                  <a:pt x="891" y="791"/>
                </a:cubicBezTo>
                <a:cubicBezTo>
                  <a:pt x="891" y="756"/>
                  <a:pt x="865" y="730"/>
                  <a:pt x="830" y="730"/>
                </a:cubicBezTo>
                <a:cubicBezTo>
                  <a:pt x="796" y="730"/>
                  <a:pt x="767" y="756"/>
                  <a:pt x="767" y="791"/>
                </a:cubicBezTo>
                <a:cubicBezTo>
                  <a:pt x="767" y="825"/>
                  <a:pt x="796" y="855"/>
                  <a:pt x="830" y="855"/>
                </a:cubicBezTo>
                <a:lnTo>
                  <a:pt x="830" y="855"/>
                </a:lnTo>
                <a:lnTo>
                  <a:pt x="830" y="855"/>
                </a:lnTo>
                <a:lnTo>
                  <a:pt x="830" y="855"/>
                </a:lnTo>
                <a:close/>
                <a:moveTo>
                  <a:pt x="737" y="804"/>
                </a:moveTo>
                <a:lnTo>
                  <a:pt x="734" y="804"/>
                </a:lnTo>
                <a:lnTo>
                  <a:pt x="734" y="804"/>
                </a:lnTo>
                <a:cubicBezTo>
                  <a:pt x="729" y="804"/>
                  <a:pt x="723" y="804"/>
                  <a:pt x="715" y="804"/>
                </a:cubicBezTo>
                <a:cubicBezTo>
                  <a:pt x="673" y="804"/>
                  <a:pt x="610" y="793"/>
                  <a:pt x="546" y="693"/>
                </a:cubicBezTo>
                <a:cubicBezTo>
                  <a:pt x="416" y="497"/>
                  <a:pt x="239" y="464"/>
                  <a:pt x="189" y="459"/>
                </a:cubicBezTo>
                <a:lnTo>
                  <a:pt x="189" y="459"/>
                </a:lnTo>
                <a:lnTo>
                  <a:pt x="184" y="459"/>
                </a:lnTo>
                <a:lnTo>
                  <a:pt x="184" y="461"/>
                </a:lnTo>
                <a:lnTo>
                  <a:pt x="184" y="461"/>
                </a:lnTo>
                <a:cubicBezTo>
                  <a:pt x="176" y="505"/>
                  <a:pt x="136" y="537"/>
                  <a:pt x="93" y="537"/>
                </a:cubicBezTo>
                <a:cubicBezTo>
                  <a:pt x="42" y="537"/>
                  <a:pt x="0" y="494"/>
                  <a:pt x="0" y="443"/>
                </a:cubicBezTo>
                <a:cubicBezTo>
                  <a:pt x="0" y="393"/>
                  <a:pt x="42" y="350"/>
                  <a:pt x="93" y="350"/>
                </a:cubicBezTo>
                <a:cubicBezTo>
                  <a:pt x="136" y="350"/>
                  <a:pt x="176" y="382"/>
                  <a:pt x="184" y="422"/>
                </a:cubicBezTo>
                <a:lnTo>
                  <a:pt x="184" y="422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cubicBezTo>
                  <a:pt x="239" y="422"/>
                  <a:pt x="416" y="387"/>
                  <a:pt x="546" y="194"/>
                </a:cubicBezTo>
                <a:cubicBezTo>
                  <a:pt x="612" y="90"/>
                  <a:pt x="678" y="79"/>
                  <a:pt x="734" y="82"/>
                </a:cubicBezTo>
                <a:lnTo>
                  <a:pt x="734" y="82"/>
                </a:lnTo>
                <a:lnTo>
                  <a:pt x="737" y="82"/>
                </a:lnTo>
                <a:lnTo>
                  <a:pt x="737" y="79"/>
                </a:lnTo>
                <a:lnTo>
                  <a:pt x="737" y="79"/>
                </a:lnTo>
                <a:cubicBezTo>
                  <a:pt x="744" y="34"/>
                  <a:pt x="785" y="0"/>
                  <a:pt x="830" y="0"/>
                </a:cubicBezTo>
                <a:cubicBezTo>
                  <a:pt x="880" y="0"/>
                  <a:pt x="923" y="42"/>
                  <a:pt x="923" y="93"/>
                </a:cubicBezTo>
                <a:cubicBezTo>
                  <a:pt x="923" y="147"/>
                  <a:pt x="880" y="186"/>
                  <a:pt x="830" y="186"/>
                </a:cubicBezTo>
                <a:cubicBezTo>
                  <a:pt x="788" y="186"/>
                  <a:pt x="750" y="157"/>
                  <a:pt x="739" y="117"/>
                </a:cubicBezTo>
                <a:lnTo>
                  <a:pt x="739" y="117"/>
                </a:lnTo>
                <a:lnTo>
                  <a:pt x="739" y="115"/>
                </a:lnTo>
                <a:lnTo>
                  <a:pt x="734" y="112"/>
                </a:lnTo>
                <a:lnTo>
                  <a:pt x="734" y="112"/>
                </a:lnTo>
                <a:cubicBezTo>
                  <a:pt x="702" y="112"/>
                  <a:pt x="639" y="106"/>
                  <a:pt x="570" y="210"/>
                </a:cubicBezTo>
                <a:cubicBezTo>
                  <a:pt x="506" y="305"/>
                  <a:pt x="424" y="377"/>
                  <a:pt x="329" y="419"/>
                </a:cubicBezTo>
                <a:lnTo>
                  <a:pt x="329" y="419"/>
                </a:lnTo>
                <a:lnTo>
                  <a:pt x="308" y="427"/>
                </a:lnTo>
                <a:lnTo>
                  <a:pt x="737" y="427"/>
                </a:lnTo>
                <a:lnTo>
                  <a:pt x="739" y="424"/>
                </a:lnTo>
                <a:lnTo>
                  <a:pt x="739" y="424"/>
                </a:lnTo>
                <a:cubicBezTo>
                  <a:pt x="747" y="382"/>
                  <a:pt x="785" y="350"/>
                  <a:pt x="830" y="350"/>
                </a:cubicBezTo>
                <a:cubicBezTo>
                  <a:pt x="880" y="350"/>
                  <a:pt x="923" y="393"/>
                  <a:pt x="923" y="443"/>
                </a:cubicBezTo>
                <a:cubicBezTo>
                  <a:pt x="923" y="494"/>
                  <a:pt x="880" y="537"/>
                  <a:pt x="830" y="537"/>
                </a:cubicBezTo>
                <a:cubicBezTo>
                  <a:pt x="785" y="537"/>
                  <a:pt x="747" y="505"/>
                  <a:pt x="739" y="461"/>
                </a:cubicBezTo>
                <a:lnTo>
                  <a:pt x="739" y="461"/>
                </a:lnTo>
                <a:lnTo>
                  <a:pt x="737" y="459"/>
                </a:lnTo>
                <a:lnTo>
                  <a:pt x="308" y="459"/>
                </a:lnTo>
                <a:lnTo>
                  <a:pt x="329" y="467"/>
                </a:lnTo>
                <a:lnTo>
                  <a:pt x="329" y="467"/>
                </a:lnTo>
                <a:cubicBezTo>
                  <a:pt x="424" y="510"/>
                  <a:pt x="506" y="579"/>
                  <a:pt x="570" y="677"/>
                </a:cubicBezTo>
                <a:cubicBezTo>
                  <a:pt x="639" y="780"/>
                  <a:pt x="699" y="775"/>
                  <a:pt x="734" y="772"/>
                </a:cubicBezTo>
                <a:lnTo>
                  <a:pt x="734" y="772"/>
                </a:lnTo>
                <a:lnTo>
                  <a:pt x="739" y="772"/>
                </a:lnTo>
                <a:lnTo>
                  <a:pt x="739" y="769"/>
                </a:lnTo>
                <a:lnTo>
                  <a:pt x="739" y="769"/>
                </a:lnTo>
                <a:cubicBezTo>
                  <a:pt x="750" y="727"/>
                  <a:pt x="788" y="701"/>
                  <a:pt x="830" y="701"/>
                </a:cubicBezTo>
                <a:cubicBezTo>
                  <a:pt x="880" y="701"/>
                  <a:pt x="923" y="740"/>
                  <a:pt x="923" y="791"/>
                </a:cubicBezTo>
                <a:cubicBezTo>
                  <a:pt x="923" y="844"/>
                  <a:pt x="880" y="884"/>
                  <a:pt x="830" y="884"/>
                </a:cubicBezTo>
                <a:cubicBezTo>
                  <a:pt x="785" y="884"/>
                  <a:pt x="744" y="852"/>
                  <a:pt x="737" y="806"/>
                </a:cubicBezTo>
                <a:lnTo>
                  <a:pt x="737" y="806"/>
                </a:lnTo>
                <a:lnTo>
                  <a:pt x="737" y="804"/>
                </a:lnTo>
                <a:lnTo>
                  <a:pt x="737" y="804"/>
                </a:lnTo>
                <a:lnTo>
                  <a:pt x="737" y="8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845226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062E9C2-8B05-7B45-BB99-4344A50A9853}"/>
              </a:ext>
            </a:extLst>
          </p:cNvPr>
          <p:cNvSpPr/>
          <p:nvPr/>
        </p:nvSpPr>
        <p:spPr>
          <a:xfrm>
            <a:off x="4880805" y="2236294"/>
            <a:ext cx="1994402" cy="1108040"/>
          </a:xfrm>
          <a:prstGeom prst="roundRect">
            <a:avLst>
              <a:gd name="adj" fmla="val 4146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062E9C2-8B05-7B45-BB99-4344A50A9853}"/>
              </a:ext>
            </a:extLst>
          </p:cNvPr>
          <p:cNvSpPr/>
          <p:nvPr/>
        </p:nvSpPr>
        <p:spPr>
          <a:xfrm>
            <a:off x="4889271" y="3572338"/>
            <a:ext cx="1994402" cy="1108040"/>
          </a:xfrm>
          <a:prstGeom prst="roundRect">
            <a:avLst>
              <a:gd name="adj" fmla="val 4146"/>
            </a:avLst>
          </a:prstGeom>
          <a:solidFill>
            <a:srgbClr val="215CA0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1202ECA-15D8-BC41-83F5-04FC037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-456676"/>
            <a:ext cx="11045952" cy="990119"/>
          </a:xfrm>
        </p:spPr>
        <p:txBody>
          <a:bodyPr/>
          <a:lstStyle/>
          <a:p>
            <a:r>
              <a:rPr lang="en-US" sz="2500" dirty="0" err="1"/>
              <a:t>Segment.io</a:t>
            </a:r>
            <a:r>
              <a:rPr lang="en-US" sz="2500" dirty="0"/>
              <a:t> Integration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CF33C-E520-AA47-B2B9-DCF311407FBE}"/>
              </a:ext>
            </a:extLst>
          </p:cNvPr>
          <p:cNvGrpSpPr/>
          <p:nvPr/>
        </p:nvGrpSpPr>
        <p:grpSpPr>
          <a:xfrm>
            <a:off x="1790461" y="882414"/>
            <a:ext cx="1994400" cy="2424946"/>
            <a:chOff x="3277963" y="1697375"/>
            <a:chExt cx="1994400" cy="43560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20E4501-0E66-374F-B364-5FD113DEDD71}"/>
                </a:ext>
              </a:extLst>
            </p:cNvPr>
            <p:cNvSpPr/>
            <p:nvPr/>
          </p:nvSpPr>
          <p:spPr>
            <a:xfrm>
              <a:off x="3277963" y="1697375"/>
              <a:ext cx="1994400" cy="4356000"/>
            </a:xfrm>
            <a:prstGeom prst="roundRect">
              <a:avLst>
                <a:gd name="adj" fmla="val 3080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20" name="Text Placeholder 10">
              <a:extLst>
                <a:ext uri="{FF2B5EF4-FFF2-40B4-BE49-F238E27FC236}">
                  <a16:creationId xmlns:a16="http://schemas.microsoft.com/office/drawing/2014/main" id="{EFE65085-E084-C84B-8E0E-A85BB6D6A4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83131" y="1939137"/>
              <a:ext cx="984063" cy="66344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Marketing Cloud </a:t>
              </a:r>
              <a:r>
                <a:rPr lang="en-GB" sz="1200" b="1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Source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1995661" y="1569984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Journeys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1995661" y="2144858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Lists and Subscribers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1991403" y="2716496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Campaigns</a:t>
            </a:r>
          </a:p>
        </p:txBody>
      </p:sp>
      <p:pic>
        <p:nvPicPr>
          <p:cNvPr id="28" name="Icon_Marketing_2017.png" descr="Icon_Marketing_2017.png">
            <a:extLst>
              <a:ext uri="{FF2B5EF4-FFF2-40B4-BE49-F238E27FC236}">
                <a16:creationId xmlns:a16="http://schemas.microsoft.com/office/drawing/2014/main" id="{97F6AB85-B7D0-444C-9703-D7BBDA56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883828" y="1007884"/>
            <a:ext cx="270000" cy="270000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E1CF33C-E520-AA47-B2B9-DCF311407FBE}"/>
              </a:ext>
            </a:extLst>
          </p:cNvPr>
          <p:cNvGrpSpPr/>
          <p:nvPr/>
        </p:nvGrpSpPr>
        <p:grpSpPr>
          <a:xfrm>
            <a:off x="7898593" y="854375"/>
            <a:ext cx="1994400" cy="2452985"/>
            <a:chOff x="3277963" y="1697375"/>
            <a:chExt cx="1994400" cy="435600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20E4501-0E66-374F-B364-5FD113DEDD71}"/>
                </a:ext>
              </a:extLst>
            </p:cNvPr>
            <p:cNvSpPr/>
            <p:nvPr/>
          </p:nvSpPr>
          <p:spPr>
            <a:xfrm>
              <a:off x="3277963" y="1697375"/>
              <a:ext cx="1994400" cy="4356000"/>
            </a:xfrm>
            <a:prstGeom prst="roundRect">
              <a:avLst>
                <a:gd name="adj" fmla="val 3080"/>
              </a:avLst>
            </a:prstGeom>
            <a:solidFill>
              <a:srgbClr val="FDAB63">
                <a:alpha val="20000"/>
              </a:srgbClr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34" name="Text Placeholder 10">
              <a:extLst>
                <a:ext uri="{FF2B5EF4-FFF2-40B4-BE49-F238E27FC236}">
                  <a16:creationId xmlns:a16="http://schemas.microsoft.com/office/drawing/2014/main" id="{EFE65085-E084-C84B-8E0E-A85BB6D6A4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44325" y="1983447"/>
              <a:ext cx="1194212" cy="655858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Marketing Cloud </a:t>
              </a:r>
              <a:r>
                <a:rPr lang="en-GB" sz="1200" b="1" dirty="0">
                  <a:solidFill>
                    <a:srgbClr val="EB7600"/>
                  </a:solidFill>
                  <a:latin typeface="Salesforce Sans" panose="020B0505020202020203" pitchFamily="34" charset="77"/>
                </a:rPr>
                <a:t>Destination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8125540" y="1549668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Identify DE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8125540" y="2112673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Campaign DE(s)</a:t>
            </a:r>
          </a:p>
        </p:txBody>
      </p:sp>
      <p:pic>
        <p:nvPicPr>
          <p:cNvPr id="38" name="Icon_Marketing_2017.png" descr="Icon_Marketing_2017.png">
            <a:extLst>
              <a:ext uri="{FF2B5EF4-FFF2-40B4-BE49-F238E27FC236}">
                <a16:creationId xmlns:a16="http://schemas.microsoft.com/office/drawing/2014/main" id="{97F6AB85-B7D0-444C-9703-D7BBDA56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996774" y="1033284"/>
            <a:ext cx="270000" cy="270000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FE65085-E084-C84B-8E0E-A85BB6D6A4AC}"/>
              </a:ext>
            </a:extLst>
          </p:cNvPr>
          <p:cNvSpPr txBox="1">
            <a:spLocks/>
          </p:cNvSpPr>
          <p:nvPr/>
        </p:nvSpPr>
        <p:spPr bwMode="auto">
          <a:xfrm>
            <a:off x="5343641" y="2366783"/>
            <a:ext cx="984063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tx1">
                    <a:lumMod val="50000"/>
                  </a:schemeClr>
                </a:solidFill>
                <a:latin typeface="Salesforce Sans" panose="020B0505020202020203" pitchFamily="34" charset="77"/>
              </a:rPr>
              <a:t>Segment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5094472" y="2769691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Platform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EFE65085-E084-C84B-8E0E-A85BB6D6A4AC}"/>
              </a:ext>
            </a:extLst>
          </p:cNvPr>
          <p:cNvSpPr txBox="1">
            <a:spLocks/>
          </p:cNvSpPr>
          <p:nvPr/>
        </p:nvSpPr>
        <p:spPr bwMode="auto">
          <a:xfrm>
            <a:off x="5291020" y="4366059"/>
            <a:ext cx="1284031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tx1">
                    <a:lumMod val="50000"/>
                  </a:schemeClr>
                </a:solidFill>
                <a:latin typeface="Salesforce Sans" panose="020B0505020202020203" pitchFamily="34" charset="77"/>
              </a:rPr>
              <a:t>Data Warehouse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5094472" y="3715465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Database</a:t>
            </a:r>
          </a:p>
        </p:txBody>
      </p:sp>
      <p:pic>
        <p:nvPicPr>
          <p:cNvPr id="50" name="Icon_Industries_2017.png">
            <a:extLst>
              <a:ext uri="{FF2B5EF4-FFF2-40B4-BE49-F238E27FC236}">
                <a16:creationId xmlns:a16="http://schemas.microsoft.com/office/drawing/2014/main" id="{87EEBEFD-3CC0-694E-A500-FD5A9D00C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3" y="4323392"/>
            <a:ext cx="269846" cy="270000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pic>
        <p:nvPicPr>
          <p:cNvPr id="52" name="Analytics.png">
            <a:extLst>
              <a:ext uri="{FF2B5EF4-FFF2-40B4-BE49-F238E27FC236}">
                <a16:creationId xmlns:a16="http://schemas.microsoft.com/office/drawing/2014/main" id="{2E3E812B-00FA-A449-A05A-82889C0032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39" y="2310815"/>
            <a:ext cx="270000" cy="270000"/>
          </a:xfrm>
          <a:prstGeom prst="rect">
            <a:avLst/>
          </a:prstGeom>
          <a:ln w="25400">
            <a:miter lim="400000"/>
          </a:ln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>
            <a:off x="3579662" y="2367526"/>
            <a:ext cx="1514811" cy="624833"/>
          </a:xfrm>
          <a:prstGeom prst="bentConnector3">
            <a:avLst/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3575404" y="2939164"/>
            <a:ext cx="1519069" cy="53195"/>
          </a:xfrm>
          <a:prstGeom prst="bentConnector3">
            <a:avLst>
              <a:gd name="adj1" fmla="val 50000"/>
            </a:avLst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42" idx="3"/>
            <a:endCxn id="35" idx="1"/>
          </p:cNvCxnSpPr>
          <p:nvPr/>
        </p:nvCxnSpPr>
        <p:spPr>
          <a:xfrm flipV="1">
            <a:off x="6678472" y="1772336"/>
            <a:ext cx="1447068" cy="1220023"/>
          </a:xfrm>
          <a:prstGeom prst="bentConnector3">
            <a:avLst/>
          </a:prstGeom>
          <a:ln w="25400" cmpd="sng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>
            <a:off x="3579662" y="1792652"/>
            <a:ext cx="1514811" cy="1199707"/>
          </a:xfrm>
          <a:prstGeom prst="bentConnector3">
            <a:avLst/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50514" y="3364633"/>
            <a:ext cx="513708" cy="187959"/>
          </a:xfrm>
          <a:prstGeom prst="bentConnector3">
            <a:avLst/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42" idx="3"/>
            <a:endCxn id="36" idx="1"/>
          </p:cNvCxnSpPr>
          <p:nvPr/>
        </p:nvCxnSpPr>
        <p:spPr>
          <a:xfrm flipV="1">
            <a:off x="6678472" y="2335340"/>
            <a:ext cx="1447068" cy="657018"/>
          </a:xfrm>
          <a:prstGeom prst="bentConnector3">
            <a:avLst/>
          </a:prstGeom>
          <a:ln w="25400" cmpd="sng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67104" y="3346341"/>
            <a:ext cx="521565" cy="19963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E1CF33C-E520-AA47-B2B9-DCF311407FBE}"/>
              </a:ext>
            </a:extLst>
          </p:cNvPr>
          <p:cNvGrpSpPr/>
          <p:nvPr/>
        </p:nvGrpSpPr>
        <p:grpSpPr>
          <a:xfrm>
            <a:off x="1782784" y="3599459"/>
            <a:ext cx="1994400" cy="2424946"/>
            <a:chOff x="3277963" y="1697375"/>
            <a:chExt cx="1994400" cy="43560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20E4501-0E66-374F-B364-5FD113DEDD71}"/>
                </a:ext>
              </a:extLst>
            </p:cNvPr>
            <p:cNvSpPr/>
            <p:nvPr/>
          </p:nvSpPr>
          <p:spPr>
            <a:xfrm>
              <a:off x="3277963" y="1697375"/>
              <a:ext cx="1994400" cy="4356000"/>
            </a:xfrm>
            <a:prstGeom prst="roundRect">
              <a:avLst>
                <a:gd name="adj" fmla="val 3080"/>
              </a:avLst>
            </a:prstGeom>
            <a:grpFill/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89" name="Text Placeholder 10">
              <a:extLst>
                <a:ext uri="{FF2B5EF4-FFF2-40B4-BE49-F238E27FC236}">
                  <a16:creationId xmlns:a16="http://schemas.microsoft.com/office/drawing/2014/main" id="{EFE65085-E084-C84B-8E0E-A85BB6D6A4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83131" y="1939137"/>
              <a:ext cx="984063" cy="995162"/>
            </a:xfrm>
            <a:prstGeom prst="rect">
              <a:avLst/>
            </a:prstGeom>
            <a:grp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solidFill>
                    <a:srgbClr val="12857D"/>
                  </a:solidFill>
                  <a:latin typeface="Salesforce Sans" panose="020B0505020202020203" pitchFamily="34" charset="77"/>
                </a:rPr>
                <a:t>Sales Cloud / Service Cloud</a:t>
              </a:r>
              <a:br>
                <a:rPr lang="en-GB" sz="1200" dirty="0">
                  <a:solidFill>
                    <a:srgbClr val="12857D"/>
                  </a:solidFill>
                  <a:latin typeface="Salesforce Sans" panose="020B0505020202020203" pitchFamily="34" charset="77"/>
                </a:rPr>
              </a:br>
              <a:r>
                <a:rPr lang="en-GB" sz="1200" b="1" dirty="0">
                  <a:solidFill>
                    <a:srgbClr val="12857D"/>
                  </a:solidFill>
                  <a:latin typeface="Salesforce Sans" panose="020B0505020202020203" pitchFamily="34" charset="77"/>
                </a:rPr>
                <a:t>Source </a:t>
              </a:r>
            </a:p>
          </p:txBody>
        </p:sp>
      </p:grpSp>
      <p:pic>
        <p:nvPicPr>
          <p:cNvPr id="94" name="Icon_Sales_2017.png" descr="Icon_Sales_2017.png">
            <a:extLst>
              <a:ext uri="{FF2B5EF4-FFF2-40B4-BE49-F238E27FC236}">
                <a16:creationId xmlns:a16="http://schemas.microsoft.com/office/drawing/2014/main" id="{89097777-31F5-614F-9CA0-5E9584B32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860885" y="3724491"/>
            <a:ext cx="269553" cy="269553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1995661" y="4488008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Standard Objects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1991403" y="5059646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Custom Objects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95" idx="3"/>
            <a:endCxn id="42" idx="1"/>
          </p:cNvCxnSpPr>
          <p:nvPr/>
        </p:nvCxnSpPr>
        <p:spPr>
          <a:xfrm flipV="1">
            <a:off x="3579662" y="2992359"/>
            <a:ext cx="1514811" cy="1718317"/>
          </a:xfrm>
          <a:prstGeom prst="bentConnector3">
            <a:avLst>
              <a:gd name="adj1" fmla="val 50000"/>
            </a:avLst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96" idx="3"/>
            <a:endCxn id="42" idx="1"/>
          </p:cNvCxnSpPr>
          <p:nvPr/>
        </p:nvCxnSpPr>
        <p:spPr>
          <a:xfrm flipV="1">
            <a:off x="3575404" y="2992359"/>
            <a:ext cx="1519069" cy="2289955"/>
          </a:xfrm>
          <a:prstGeom prst="bentConnector3">
            <a:avLst>
              <a:gd name="adj1" fmla="val 50000"/>
            </a:avLst>
          </a:prstGeom>
          <a:ln w="25400">
            <a:headEnd type="oval" w="med" len="med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1CF33C-E520-AA47-B2B9-DCF311407FBE}"/>
              </a:ext>
            </a:extLst>
          </p:cNvPr>
          <p:cNvGrpSpPr/>
          <p:nvPr/>
        </p:nvGrpSpPr>
        <p:grpSpPr>
          <a:xfrm>
            <a:off x="7904204" y="3599455"/>
            <a:ext cx="1994400" cy="2424946"/>
            <a:chOff x="3277963" y="1697375"/>
            <a:chExt cx="1994400" cy="43560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020E4501-0E66-374F-B364-5FD113DEDD71}"/>
                </a:ext>
              </a:extLst>
            </p:cNvPr>
            <p:cNvSpPr/>
            <p:nvPr/>
          </p:nvSpPr>
          <p:spPr>
            <a:xfrm>
              <a:off x="3277963" y="1697375"/>
              <a:ext cx="1994400" cy="4356000"/>
            </a:xfrm>
            <a:prstGeom prst="roundRect">
              <a:avLst>
                <a:gd name="adj" fmla="val 3080"/>
              </a:avLst>
            </a:prstGeom>
            <a:grpFill/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06" name="Text Placeholder 10">
              <a:extLst>
                <a:ext uri="{FF2B5EF4-FFF2-40B4-BE49-F238E27FC236}">
                  <a16:creationId xmlns:a16="http://schemas.microsoft.com/office/drawing/2014/main" id="{EFE65085-E084-C84B-8E0E-A85BB6D6A4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83131" y="1939137"/>
              <a:ext cx="984063" cy="995162"/>
            </a:xfrm>
            <a:prstGeom prst="rect">
              <a:avLst/>
            </a:prstGeom>
            <a:grp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ts val="300"/>
                </a:spcAft>
                <a:buClr>
                  <a:srgbClr val="7F7F7F"/>
                </a:buClr>
                <a:buSzPct val="100000"/>
                <a:buFont typeface="Arial" charset="0"/>
                <a:buNone/>
                <a:defRPr lang="en-US" sz="2200" b="0" i="0" kern="1200" spc="0">
                  <a:solidFill>
                    <a:schemeClr val="accent2"/>
                  </a:solidFill>
                  <a:latin typeface="Salesforce Sans Light" charset="0"/>
                  <a:ea typeface="Salesforce Sans Light" charset="0"/>
                  <a:cs typeface="Salesforce Sans Light" charset="0"/>
                </a:defRPr>
              </a:lvl1pPr>
              <a:lvl2pPr marL="182563" indent="-182563"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2pPr>
              <a:lvl3pPr marL="365125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600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3pPr>
              <a:lvl4pPr marL="547688" indent="-182563" algn="l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bg2"/>
                </a:buClr>
                <a:buSzPct val="100000"/>
                <a:buFont typeface="Arial" charset="0"/>
                <a:buChar char="•"/>
                <a:defRPr lang="en-US" sz="1400" b="1" kern="1200" dirty="0">
                  <a:solidFill>
                    <a:srgbClr val="8D837B"/>
                  </a:solidFill>
                  <a:latin typeface="Salesforce Sans"/>
                  <a:ea typeface="ＭＳ Ｐゴシック" charset="0"/>
                  <a:cs typeface="+mn-cs"/>
                </a:defRPr>
              </a:lvl4pPr>
              <a:lvl5pPr algn="l" rtl="0" eaLnBrk="1" fontAlgn="base" hangingPunct="1">
                <a:spcBef>
                  <a:spcPts val="200"/>
                </a:spcBef>
                <a:spcAft>
                  <a:spcPts val="600"/>
                </a:spcAft>
                <a:buClr>
                  <a:srgbClr val="7F7F7F"/>
                </a:buClr>
                <a:buSzPct val="100000"/>
                <a:buFont typeface="Arial" charset="0"/>
                <a:defRPr lang="en-US" sz="2000" kern="1200" dirty="0">
                  <a:solidFill>
                    <a:schemeClr val="accent2"/>
                  </a:solidFill>
                  <a:latin typeface="Salesforce Sans"/>
                  <a:ea typeface="ＭＳ Ｐゴシック" charset="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solidFill>
                    <a:srgbClr val="12857D"/>
                  </a:solidFill>
                  <a:latin typeface="Salesforce Sans" panose="020B0505020202020203" pitchFamily="34" charset="77"/>
                </a:rPr>
                <a:t>Sales Cloud / Service Cloud</a:t>
              </a:r>
              <a:br>
                <a:rPr lang="en-GB" sz="1200" dirty="0">
                  <a:solidFill>
                    <a:srgbClr val="12857D"/>
                  </a:solidFill>
                  <a:latin typeface="Salesforce Sans" panose="020B0505020202020203" pitchFamily="34" charset="77"/>
                </a:rPr>
              </a:br>
              <a:r>
                <a:rPr lang="en-GB" sz="1200" b="1" dirty="0">
                  <a:solidFill>
                    <a:srgbClr val="12857D"/>
                  </a:solidFill>
                  <a:latin typeface="Salesforce Sans" panose="020B0505020202020203" pitchFamily="34" charset="77"/>
                </a:rPr>
                <a:t>Source </a:t>
              </a:r>
            </a:p>
          </p:txBody>
        </p:sp>
      </p:grpSp>
      <p:pic>
        <p:nvPicPr>
          <p:cNvPr id="107" name="Icon_Sales_2017.png" descr="Icon_Sales_2017.png">
            <a:extLst>
              <a:ext uri="{FF2B5EF4-FFF2-40B4-BE49-F238E27FC236}">
                <a16:creationId xmlns:a16="http://schemas.microsoft.com/office/drawing/2014/main" id="{89097777-31F5-614F-9CA0-5E9584B32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7982305" y="3724487"/>
            <a:ext cx="269553" cy="269553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8117081" y="4488004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Leads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0DC3105D-D962-EA42-91BA-D270272CCCCF}"/>
              </a:ext>
            </a:extLst>
          </p:cNvPr>
          <p:cNvSpPr>
            <a:spLocks/>
          </p:cNvSpPr>
          <p:nvPr/>
        </p:nvSpPr>
        <p:spPr>
          <a:xfrm>
            <a:off x="8112823" y="5059642"/>
            <a:ext cx="1584000" cy="445335"/>
          </a:xfrm>
          <a:prstGeom prst="roundRect">
            <a:avLst>
              <a:gd name="adj" fmla="val 7581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rgbClr val="2E3961"/>
                </a:solidFill>
                <a:latin typeface="Salesforce Sans"/>
                <a:cs typeface="Salesforce Sans"/>
              </a:rPr>
              <a:t>Accounts</a:t>
            </a:r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47" idx="3"/>
            <a:endCxn id="108" idx="1"/>
          </p:cNvCxnSpPr>
          <p:nvPr/>
        </p:nvCxnSpPr>
        <p:spPr>
          <a:xfrm>
            <a:off x="6678473" y="3938133"/>
            <a:ext cx="1438609" cy="772539"/>
          </a:xfrm>
          <a:prstGeom prst="bentConnector3">
            <a:avLst/>
          </a:prstGeom>
          <a:ln w="25400" cmpd="sng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10667F6-D977-374A-9582-82D60D500F7C}"/>
              </a:ext>
            </a:extLst>
          </p:cNvPr>
          <p:cNvCxnSpPr>
            <a:cxnSpLocks/>
            <a:stCxn id="47" idx="3"/>
            <a:endCxn id="109" idx="1"/>
          </p:cNvCxnSpPr>
          <p:nvPr/>
        </p:nvCxnSpPr>
        <p:spPr>
          <a:xfrm>
            <a:off x="6678473" y="3938133"/>
            <a:ext cx="1434351" cy="1344177"/>
          </a:xfrm>
          <a:prstGeom prst="bentConnector3">
            <a:avLst/>
          </a:prstGeom>
          <a:ln w="25400" cmpd="sng">
            <a:solidFill>
              <a:srgbClr val="00B05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44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50F7C990-E162-7647-A463-C21B1829E2BB}"/>
              </a:ext>
            </a:extLst>
          </p:cNvPr>
          <p:cNvSpPr>
            <a:spLocks/>
          </p:cNvSpPr>
          <p:nvPr/>
        </p:nvSpPr>
        <p:spPr>
          <a:xfrm>
            <a:off x="6511570" y="2115763"/>
            <a:ext cx="937945" cy="440037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6350" cap="rnd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B9962DAD-DE67-5A44-8CFC-4EF4D6E5C6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9777" y="3995842"/>
            <a:ext cx="1163661" cy="6472"/>
          </a:xfrm>
          <a:prstGeom prst="bentConnector3">
            <a:avLst>
              <a:gd name="adj1" fmla="val 50000"/>
            </a:avLst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5C321C9F-3F79-4445-AD0C-04D55E3E96BA}"/>
              </a:ext>
            </a:extLst>
          </p:cNvPr>
          <p:cNvSpPr/>
          <p:nvPr/>
        </p:nvSpPr>
        <p:spPr>
          <a:xfrm>
            <a:off x="3771544" y="1444588"/>
            <a:ext cx="4648912" cy="4254710"/>
          </a:xfrm>
          <a:prstGeom prst="roundRect">
            <a:avLst>
              <a:gd name="adj" fmla="val 182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/>
            </a:r>
            <a:b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</a:br>
            <a:endParaRPr lang="en-US" sz="800" b="1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34E77A4-7B2B-7149-8F4F-BF349B212F30}"/>
              </a:ext>
            </a:extLst>
          </p:cNvPr>
          <p:cNvSpPr/>
          <p:nvPr/>
        </p:nvSpPr>
        <p:spPr>
          <a:xfrm>
            <a:off x="18235377" y="1726990"/>
            <a:ext cx="2489494" cy="4254710"/>
          </a:xfrm>
          <a:prstGeom prst="roundRect">
            <a:avLst>
              <a:gd name="adj" fmla="val 3228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1B26AD-5B8F-5644-9DCB-83E6D98EB272}"/>
              </a:ext>
            </a:extLst>
          </p:cNvPr>
          <p:cNvGrpSpPr/>
          <p:nvPr/>
        </p:nvGrpSpPr>
        <p:grpSpPr>
          <a:xfrm>
            <a:off x="19311928" y="1561670"/>
            <a:ext cx="336392" cy="336392"/>
            <a:chOff x="2951501" y="1529044"/>
            <a:chExt cx="336392" cy="33639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398F2E-967B-8F49-B682-E96CF4C7480D}"/>
                </a:ext>
              </a:extLst>
            </p:cNvPr>
            <p:cNvSpPr/>
            <p:nvPr/>
          </p:nvSpPr>
          <p:spPr>
            <a:xfrm>
              <a:off x="2951501" y="1529044"/>
              <a:ext cx="336392" cy="336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52" name="Icon_Marketing_2017.png" descr="Icon_Marketing_2017.png">
              <a:extLst>
                <a:ext uri="{FF2B5EF4-FFF2-40B4-BE49-F238E27FC236}">
                  <a16:creationId xmlns:a16="http://schemas.microsoft.com/office/drawing/2014/main" id="{C006ADD9-D47A-D343-8A84-0641E322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2984697" y="1562240"/>
              <a:ext cx="270000" cy="270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71B9456-7C8E-CF4E-9AAC-01CB81B3B998}"/>
              </a:ext>
            </a:extLst>
          </p:cNvPr>
          <p:cNvSpPr/>
          <p:nvPr/>
        </p:nvSpPr>
        <p:spPr>
          <a:xfrm>
            <a:off x="602766" y="1444588"/>
            <a:ext cx="2489494" cy="4254710"/>
          </a:xfrm>
          <a:prstGeom prst="roundRect">
            <a:avLst>
              <a:gd name="adj" fmla="val 3228"/>
            </a:avLst>
          </a:prstGeom>
          <a:solidFill>
            <a:srgbClr val="E4E6E7"/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08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BARCLAYS DATA RESOURCES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035663F-CA1F-134B-A2BE-670ADA9DCAE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96284" y="2620285"/>
            <a:ext cx="1352438" cy="3437966"/>
          </a:xfrm>
          <a:prstGeom prst="bentConnector5">
            <a:avLst>
              <a:gd name="adj1" fmla="val -58689"/>
              <a:gd name="adj2" fmla="val 53364"/>
              <a:gd name="adj3" fmla="val -58655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FFB9ED42-0B80-DB4F-994D-97FE61A2386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96284" y="2774407"/>
            <a:ext cx="2178038" cy="2736000"/>
          </a:xfrm>
          <a:prstGeom prst="bentConnector4">
            <a:avLst>
              <a:gd name="adj1" fmla="val -14539"/>
              <a:gd name="adj2" fmla="val 100009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6DDF4B4-065F-DF43-A40D-58128459821E}"/>
              </a:ext>
            </a:extLst>
          </p:cNvPr>
          <p:cNvSpPr>
            <a:spLocks/>
          </p:cNvSpPr>
          <p:nvPr/>
        </p:nvSpPr>
        <p:spPr>
          <a:xfrm>
            <a:off x="820817" y="5957186"/>
            <a:ext cx="1049578" cy="2016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Batch </a:t>
            </a:r>
            <a:r>
              <a:rPr lang="en-US" sz="800" b="1" dirty="0" err="1">
                <a:solidFill>
                  <a:schemeClr val="bg1"/>
                </a:solidFill>
                <a:latin typeface="Salesforce Sans"/>
                <a:cs typeface="Salesforce Sans"/>
              </a:rPr>
              <a:t>sFTP</a:t>
            </a:r>
            <a:endParaRPr lang="en-US" sz="8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0F1D0D8C-AAE2-0246-B37A-2004B4690F72}"/>
              </a:ext>
            </a:extLst>
          </p:cNvPr>
          <p:cNvSpPr>
            <a:spLocks/>
          </p:cNvSpPr>
          <p:nvPr/>
        </p:nvSpPr>
        <p:spPr>
          <a:xfrm>
            <a:off x="1053629" y="5409427"/>
            <a:ext cx="1123051" cy="2016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HTTPS SOAP API</a:t>
            </a:r>
          </a:p>
        </p:txBody>
      </p:sp>
      <p:cxnSp>
        <p:nvCxnSpPr>
          <p:cNvPr id="125" name="Shape 547">
            <a:extLst>
              <a:ext uri="{FF2B5EF4-FFF2-40B4-BE49-F238E27FC236}">
                <a16:creationId xmlns:a16="http://schemas.microsoft.com/office/drawing/2014/main" id="{9A486046-8D47-D446-BDE3-47470AC8ADAB}"/>
              </a:ext>
            </a:extLst>
          </p:cNvPr>
          <p:cNvCxnSpPr>
            <a:cxnSpLocks/>
          </p:cNvCxnSpPr>
          <p:nvPr/>
        </p:nvCxnSpPr>
        <p:spPr>
          <a:xfrm>
            <a:off x="2598590" y="2687067"/>
            <a:ext cx="669122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DE6E91EF-FC63-0945-972C-50425E9EFEDB}"/>
              </a:ext>
            </a:extLst>
          </p:cNvPr>
          <p:cNvSpPr/>
          <p:nvPr/>
        </p:nvSpPr>
        <p:spPr>
          <a:xfrm>
            <a:off x="9091889" y="1444588"/>
            <a:ext cx="2052182" cy="4254710"/>
          </a:xfrm>
          <a:prstGeom prst="roundRect">
            <a:avLst>
              <a:gd name="adj" fmla="val 3228"/>
            </a:avLst>
          </a:prstGeom>
          <a:solidFill>
            <a:schemeClr val="accent1">
              <a:lumMod val="25000"/>
              <a:lumOff val="75000"/>
              <a:alpha val="3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/>
            </a:r>
            <a:b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</a:br>
            <a:endParaRPr lang="en-US" sz="800" b="1" dirty="0">
              <a:solidFill>
                <a:srgbClr val="032E61"/>
              </a:solidFill>
              <a:latin typeface="Salesforce Sans"/>
              <a:cs typeface="Salesforce Sans"/>
            </a:endParaRPr>
          </a:p>
        </p:txBody>
      </p:sp>
      <p:cxnSp>
        <p:nvCxnSpPr>
          <p:cNvPr id="213" name="Elbow Connector 212">
            <a:extLst>
              <a:ext uri="{FF2B5EF4-FFF2-40B4-BE49-F238E27FC236}">
                <a16:creationId xmlns:a16="http://schemas.microsoft.com/office/drawing/2014/main" id="{49A85F53-6777-9840-9D3D-27CFBBCD3042}"/>
              </a:ext>
            </a:extLst>
          </p:cNvPr>
          <p:cNvCxnSpPr>
            <a:cxnSpLocks/>
          </p:cNvCxnSpPr>
          <p:nvPr/>
        </p:nvCxnSpPr>
        <p:spPr>
          <a:xfrm>
            <a:off x="2600556" y="4745272"/>
            <a:ext cx="1818000" cy="720000"/>
          </a:xfrm>
          <a:prstGeom prst="bentConnector2">
            <a:avLst/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5B2F250-924C-4D4D-B282-E48B5B6608AE}"/>
              </a:ext>
            </a:extLst>
          </p:cNvPr>
          <p:cNvSpPr>
            <a:spLocks/>
          </p:cNvSpPr>
          <p:nvPr/>
        </p:nvSpPr>
        <p:spPr>
          <a:xfrm>
            <a:off x="1096284" y="2264955"/>
            <a:ext cx="1501200" cy="769028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SUBSCRIPTIONS</a:t>
            </a:r>
          </a:p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MERCURY DB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6636CA5-321A-F944-93E2-B466DA0D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868" y="2000734"/>
            <a:ext cx="514105" cy="65414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F1C189-07DE-0044-960D-7F9E16BD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61" y="2000734"/>
            <a:ext cx="514105" cy="654148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1727617A-CC22-8845-B38F-AC6D90A276E6}"/>
              </a:ext>
            </a:extLst>
          </p:cNvPr>
          <p:cNvSpPr txBox="1"/>
          <p:nvPr/>
        </p:nvSpPr>
        <p:spPr>
          <a:xfrm>
            <a:off x="1684126" y="2372155"/>
            <a:ext cx="31462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32E61"/>
                </a:solidFill>
                <a:latin typeface="Salesforce Sans"/>
                <a:cs typeface="Salesforce Sans"/>
              </a:rPr>
              <a:t>…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13A0D95-6F3A-C64B-BD10-B0E1DD378E74}"/>
              </a:ext>
            </a:extLst>
          </p:cNvPr>
          <p:cNvGrpSpPr/>
          <p:nvPr/>
        </p:nvGrpSpPr>
        <p:grpSpPr>
          <a:xfrm>
            <a:off x="3267713" y="5856282"/>
            <a:ext cx="320693" cy="404684"/>
            <a:chOff x="4370577" y="2001292"/>
            <a:chExt cx="570566" cy="72000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2572DB3-B3DA-C04D-911D-4B20CBBE2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55E8F-04E2-3D46-B36F-66245B2EF947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cxnSp>
        <p:nvCxnSpPr>
          <p:cNvPr id="221" name="Elbow Connector 220">
            <a:extLst>
              <a:ext uri="{FF2B5EF4-FFF2-40B4-BE49-F238E27FC236}">
                <a16:creationId xmlns:a16="http://schemas.microsoft.com/office/drawing/2014/main" id="{F1BA837A-098A-E146-B316-0F45A8EB4144}"/>
              </a:ext>
            </a:extLst>
          </p:cNvPr>
          <p:cNvCxnSpPr>
            <a:cxnSpLocks/>
          </p:cNvCxnSpPr>
          <p:nvPr/>
        </p:nvCxnSpPr>
        <p:spPr>
          <a:xfrm rot="10800000">
            <a:off x="3585056" y="5511850"/>
            <a:ext cx="756000" cy="157859"/>
          </a:xfrm>
          <a:prstGeom prst="bentConnector3">
            <a:avLst>
              <a:gd name="adj1" fmla="val 53024"/>
            </a:avLst>
          </a:prstGeom>
          <a:ln w="9525" cap="rnd" cmpd="sng">
            <a:solidFill>
              <a:srgbClr val="E8762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8B1E7B-0781-D047-A652-187F1DB0C384}"/>
              </a:ext>
            </a:extLst>
          </p:cNvPr>
          <p:cNvGrpSpPr/>
          <p:nvPr/>
        </p:nvGrpSpPr>
        <p:grpSpPr>
          <a:xfrm>
            <a:off x="1096285" y="4091213"/>
            <a:ext cx="1502459" cy="1148099"/>
            <a:chOff x="4853746" y="3606780"/>
            <a:chExt cx="1270001" cy="114809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49AF4260-02D1-0445-88A0-6D54E3A7577E}"/>
                </a:ext>
              </a:extLst>
            </p:cNvPr>
            <p:cNvSpPr>
              <a:spLocks/>
            </p:cNvSpPr>
            <p:nvPr/>
          </p:nvSpPr>
          <p:spPr>
            <a:xfrm>
              <a:off x="4853746" y="3606780"/>
              <a:ext cx="1270001" cy="1148099"/>
            </a:xfrm>
            <a:prstGeom prst="roundRect">
              <a:avLst>
                <a:gd name="adj" fmla="val 3027"/>
              </a:avLst>
            </a:prstGeom>
            <a:solidFill>
              <a:schemeClr val="bg1"/>
            </a:solidFill>
            <a:ln w="12700">
              <a:solidFill>
                <a:srgbClr val="04A1E0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SALESFORCE ORG</a:t>
              </a:r>
            </a:p>
            <a:p>
              <a:pPr algn="ctr"/>
              <a:endParaRPr lang="en-US" sz="800" b="1" dirty="0">
                <a:solidFill>
                  <a:srgbClr val="2E3961"/>
                </a:solidFill>
                <a:latin typeface="Salesforce Sans"/>
                <a:cs typeface="Salesforce Sans"/>
              </a:endParaRPr>
            </a:p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FLIGHT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F4C897F-F973-7A47-82B6-6126A0D6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7596" y="3746797"/>
              <a:ext cx="402300" cy="282497"/>
            </a:xfrm>
            <a:prstGeom prst="rect">
              <a:avLst/>
            </a:prstGeom>
          </p:spPr>
        </p:pic>
      </p:grpSp>
      <p:cxnSp>
        <p:nvCxnSpPr>
          <p:cNvPr id="124" name="Shape 538">
            <a:extLst>
              <a:ext uri="{FF2B5EF4-FFF2-40B4-BE49-F238E27FC236}">
                <a16:creationId xmlns:a16="http://schemas.microsoft.com/office/drawing/2014/main" id="{2BDC5A93-AEB7-D54B-96D7-725EC2A9616E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846884" y="3033984"/>
            <a:ext cx="0" cy="1051787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sysDash"/>
            <a:round/>
            <a:headEnd type="oval" w="med" len="med"/>
            <a:tailEnd type="triangle" w="lg" len="lg"/>
          </a:ln>
        </p:spPr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3237556-2CF7-4347-BA1B-5655855890C3}"/>
              </a:ext>
            </a:extLst>
          </p:cNvPr>
          <p:cNvSpPr>
            <a:spLocks/>
          </p:cNvSpPr>
          <p:nvPr/>
        </p:nvSpPr>
        <p:spPr>
          <a:xfrm>
            <a:off x="1096285" y="3413726"/>
            <a:ext cx="1502459" cy="201600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Leads, Contacts &amp; Other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2261FBA-E192-CA43-89C0-351AB65FB221}"/>
              </a:ext>
            </a:extLst>
          </p:cNvPr>
          <p:cNvGrpSpPr/>
          <p:nvPr/>
        </p:nvGrpSpPr>
        <p:grpSpPr>
          <a:xfrm>
            <a:off x="3267713" y="5318822"/>
            <a:ext cx="320693" cy="404684"/>
            <a:chOff x="4370577" y="2001292"/>
            <a:chExt cx="570566" cy="72000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F57CB29-F8CF-6F4B-AA6E-ECA3955E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9F3A52-2D6C-6342-B835-C9CED7360FCF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2ABA74D9-E837-E648-85D3-9FDC6D5825D8}"/>
              </a:ext>
            </a:extLst>
          </p:cNvPr>
          <p:cNvSpPr>
            <a:spLocks/>
          </p:cNvSpPr>
          <p:nvPr/>
        </p:nvSpPr>
        <p:spPr>
          <a:xfrm>
            <a:off x="4714881" y="4577095"/>
            <a:ext cx="3338316" cy="76802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cxnSp>
        <p:nvCxnSpPr>
          <p:cNvPr id="250" name="Elbow Connector 249">
            <a:extLst>
              <a:ext uri="{FF2B5EF4-FFF2-40B4-BE49-F238E27FC236}">
                <a16:creationId xmlns:a16="http://schemas.microsoft.com/office/drawing/2014/main" id="{F28E2AC1-249A-0E4B-A84B-016DB7BD034D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2600556" y="4661648"/>
            <a:ext cx="2508850" cy="422492"/>
          </a:xfrm>
          <a:prstGeom prst="bentConnector3">
            <a:avLst>
              <a:gd name="adj1" fmla="val 50000"/>
            </a:avLst>
          </a:prstGeom>
          <a:ln w="9525" cmpd="sng">
            <a:solidFill>
              <a:srgbClr val="E876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C5A6D0B2-BCA3-2F4B-8F6E-8957DF0E385A}"/>
              </a:ext>
            </a:extLst>
          </p:cNvPr>
          <p:cNvSpPr>
            <a:spLocks/>
          </p:cNvSpPr>
          <p:nvPr/>
        </p:nvSpPr>
        <p:spPr>
          <a:xfrm>
            <a:off x="4118089" y="2081311"/>
            <a:ext cx="3491453" cy="1119495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cxnSp>
        <p:nvCxnSpPr>
          <p:cNvPr id="271" name="Elbow Connector 270">
            <a:extLst>
              <a:ext uri="{FF2B5EF4-FFF2-40B4-BE49-F238E27FC236}">
                <a16:creationId xmlns:a16="http://schemas.microsoft.com/office/drawing/2014/main" id="{FBC537DC-E62C-144D-B6D2-C511407DA5FD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4670839" y="5345115"/>
            <a:ext cx="1713200" cy="501314"/>
          </a:xfrm>
          <a:prstGeom prst="bentConnector2">
            <a:avLst/>
          </a:prstGeom>
          <a:ln w="9525" cmpd="sng">
            <a:solidFill>
              <a:srgbClr val="E87620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BA669161-60BA-414F-8F76-41EA97864F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85056" y="5900470"/>
            <a:ext cx="756000" cy="157859"/>
          </a:xfrm>
          <a:prstGeom prst="bentConnector3">
            <a:avLst>
              <a:gd name="adj1" fmla="val 53024"/>
            </a:avLst>
          </a:prstGeom>
          <a:ln w="9525" cap="rnd" cmpd="sng">
            <a:solidFill>
              <a:srgbClr val="E8762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07DB34F-4749-5E4E-B2A6-A9717C8D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34" y="5462454"/>
            <a:ext cx="514105" cy="654148"/>
          </a:xfrm>
          <a:prstGeom prst="rect">
            <a:avLst/>
          </a:prstGeom>
        </p:spPr>
      </p:pic>
      <p:cxnSp>
        <p:nvCxnSpPr>
          <p:cNvPr id="295" name="Shape 547">
            <a:extLst>
              <a:ext uri="{FF2B5EF4-FFF2-40B4-BE49-F238E27FC236}">
                <a16:creationId xmlns:a16="http://schemas.microsoft.com/office/drawing/2014/main" id="{4AE0DA24-5A5F-7446-9AFE-E01096616405}"/>
              </a:ext>
            </a:extLst>
          </p:cNvPr>
          <p:cNvCxnSpPr>
            <a:cxnSpLocks/>
          </p:cNvCxnSpPr>
          <p:nvPr/>
        </p:nvCxnSpPr>
        <p:spPr>
          <a:xfrm flipH="1">
            <a:off x="8044967" y="4769052"/>
            <a:ext cx="1548000" cy="0"/>
          </a:xfrm>
          <a:prstGeom prst="straightConnector1">
            <a:avLst/>
          </a:prstGeom>
          <a:noFill/>
          <a:ln w="9525" cap="flat" cmpd="sng">
            <a:solidFill>
              <a:srgbClr val="032E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8D49E8E-7B14-8A4A-A2B4-C57B0913060D}"/>
              </a:ext>
            </a:extLst>
          </p:cNvPr>
          <p:cNvSpPr>
            <a:spLocks/>
          </p:cNvSpPr>
          <p:nvPr/>
        </p:nvSpPr>
        <p:spPr>
          <a:xfrm>
            <a:off x="9326714" y="4440712"/>
            <a:ext cx="1501200" cy="497784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2E3961"/>
                </a:solidFill>
                <a:latin typeface="Salesforce Sans"/>
                <a:cs typeface="Salesforce Sans"/>
              </a:rPr>
              <a:t>BLADE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3ADA0B62-6884-2F48-BB38-2401B484D21C}"/>
              </a:ext>
            </a:extLst>
          </p:cNvPr>
          <p:cNvSpPr>
            <a:spLocks/>
          </p:cNvSpPr>
          <p:nvPr/>
        </p:nvSpPr>
        <p:spPr>
          <a:xfrm>
            <a:off x="7621355" y="4001865"/>
            <a:ext cx="648000" cy="203278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Batch</a:t>
            </a:r>
          </a:p>
        </p:txBody>
      </p:sp>
      <p:cxnSp>
        <p:nvCxnSpPr>
          <p:cNvPr id="312" name="Shape 547">
            <a:extLst>
              <a:ext uri="{FF2B5EF4-FFF2-40B4-BE49-F238E27FC236}">
                <a16:creationId xmlns:a16="http://schemas.microsoft.com/office/drawing/2014/main" id="{FF84F290-32D6-844C-8E6C-CF9970EEDAA6}"/>
              </a:ext>
            </a:extLst>
          </p:cNvPr>
          <p:cNvCxnSpPr>
            <a:cxnSpLocks/>
          </p:cNvCxnSpPr>
          <p:nvPr/>
        </p:nvCxnSpPr>
        <p:spPr>
          <a:xfrm>
            <a:off x="4801349" y="2687067"/>
            <a:ext cx="288000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Shape 547">
            <a:extLst>
              <a:ext uri="{FF2B5EF4-FFF2-40B4-BE49-F238E27FC236}">
                <a16:creationId xmlns:a16="http://schemas.microsoft.com/office/drawing/2014/main" id="{F3C4E120-B585-D54B-BDD0-48D5F86437AE}"/>
              </a:ext>
            </a:extLst>
          </p:cNvPr>
          <p:cNvCxnSpPr>
            <a:cxnSpLocks/>
          </p:cNvCxnSpPr>
          <p:nvPr/>
        </p:nvCxnSpPr>
        <p:spPr>
          <a:xfrm>
            <a:off x="6585269" y="2687067"/>
            <a:ext cx="358453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Shape 547">
            <a:extLst>
              <a:ext uri="{FF2B5EF4-FFF2-40B4-BE49-F238E27FC236}">
                <a16:creationId xmlns:a16="http://schemas.microsoft.com/office/drawing/2014/main" id="{FA3EBDA4-C51E-FD40-8C20-15DC0E60D9F0}"/>
              </a:ext>
            </a:extLst>
          </p:cNvPr>
          <p:cNvCxnSpPr>
            <a:cxnSpLocks/>
          </p:cNvCxnSpPr>
          <p:nvPr/>
        </p:nvCxnSpPr>
        <p:spPr>
          <a:xfrm>
            <a:off x="3583329" y="2687067"/>
            <a:ext cx="831256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01CFB9-CE1A-B640-9A3D-B6E60B75D54B}"/>
              </a:ext>
            </a:extLst>
          </p:cNvPr>
          <p:cNvGrpSpPr/>
          <p:nvPr/>
        </p:nvGrpSpPr>
        <p:grpSpPr>
          <a:xfrm>
            <a:off x="3267713" y="2464371"/>
            <a:ext cx="320693" cy="404684"/>
            <a:chOff x="4370577" y="2001292"/>
            <a:chExt cx="570566" cy="720000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C16384D-9500-C943-9E14-3DFB8EE9F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988BD7-6F11-DD45-B48C-8B5BFA96910E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sp>
        <p:nvSpPr>
          <p:cNvPr id="324" name="Rounded Rectangle 323">
            <a:extLst>
              <a:ext uri="{FF2B5EF4-FFF2-40B4-BE49-F238E27FC236}">
                <a16:creationId xmlns:a16="http://schemas.microsoft.com/office/drawing/2014/main" id="{FC0F3275-C5C1-E840-954B-E4C6FDD56F60}"/>
              </a:ext>
            </a:extLst>
          </p:cNvPr>
          <p:cNvSpPr>
            <a:spLocks/>
          </p:cNvSpPr>
          <p:nvPr/>
        </p:nvSpPr>
        <p:spPr>
          <a:xfrm>
            <a:off x="5174986" y="5719005"/>
            <a:ext cx="1512000" cy="203278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Opens, clicks, bounces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E5A599-3D33-6447-B428-E7A4D1A6FCE2}"/>
              </a:ext>
            </a:extLst>
          </p:cNvPr>
          <p:cNvSpPr txBox="1"/>
          <p:nvPr/>
        </p:nvSpPr>
        <p:spPr>
          <a:xfrm>
            <a:off x="4851791" y="4759001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Journey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1896A0DD-525F-AF4C-8971-6375B5BBE33D}"/>
              </a:ext>
            </a:extLst>
          </p:cNvPr>
          <p:cNvSpPr txBox="1"/>
          <p:nvPr/>
        </p:nvSpPr>
        <p:spPr>
          <a:xfrm>
            <a:off x="5620299" y="4803605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52EED377-44B6-5E4C-96C4-CAB87E03F09E}"/>
              </a:ext>
            </a:extLst>
          </p:cNvPr>
          <p:cNvSpPr txBox="1"/>
          <p:nvPr/>
        </p:nvSpPr>
        <p:spPr>
          <a:xfrm>
            <a:off x="6395991" y="4759001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SMS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8B211079-6175-334E-AA85-6FA591DF85EE}"/>
              </a:ext>
            </a:extLst>
          </p:cNvPr>
          <p:cNvSpPr txBox="1"/>
          <p:nvPr/>
        </p:nvSpPr>
        <p:spPr>
          <a:xfrm>
            <a:off x="7191393" y="4759001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Mobile Push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27DE275-832B-A348-8111-8692FCFAF30D}"/>
              </a:ext>
            </a:extLst>
          </p:cNvPr>
          <p:cNvSpPr txBox="1"/>
          <p:nvPr/>
        </p:nvSpPr>
        <p:spPr>
          <a:xfrm>
            <a:off x="4253265" y="2950148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File Drop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9303185-A470-854F-9165-411AC1E4D7EC}"/>
              </a:ext>
            </a:extLst>
          </p:cNvPr>
          <p:cNvSpPr txBox="1"/>
          <p:nvPr/>
        </p:nvSpPr>
        <p:spPr>
          <a:xfrm>
            <a:off x="4907153" y="2950148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FTP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5D72845-34FF-5440-B7E4-4B522450E996}"/>
              </a:ext>
            </a:extLst>
          </p:cNvPr>
          <p:cNvSpPr txBox="1"/>
          <p:nvPr/>
        </p:nvSpPr>
        <p:spPr>
          <a:xfrm>
            <a:off x="5759212" y="2950148"/>
            <a:ext cx="88924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b="1" dirty="0">
                <a:solidFill>
                  <a:srgbClr val="032E61"/>
                </a:solidFill>
                <a:latin typeface="Salesforce Sans"/>
                <a:cs typeface="Salesforce Sans"/>
              </a:rPr>
              <a:t>Data Extensions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AFA88464-5708-3F47-9B1F-D1C0A317E321}"/>
              </a:ext>
            </a:extLst>
          </p:cNvPr>
          <p:cNvSpPr txBox="1"/>
          <p:nvPr/>
        </p:nvSpPr>
        <p:spPr>
          <a:xfrm>
            <a:off x="6794743" y="2950148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Filter/SQL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2A3521E-3170-6646-A070-CE5567326550}"/>
              </a:ext>
            </a:extLst>
          </p:cNvPr>
          <p:cNvGrpSpPr/>
          <p:nvPr/>
        </p:nvGrpSpPr>
        <p:grpSpPr>
          <a:xfrm>
            <a:off x="5855618" y="2493932"/>
            <a:ext cx="696432" cy="393690"/>
            <a:chOff x="5782749" y="2580961"/>
            <a:chExt cx="696432" cy="393690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C61D51EE-EA42-B444-9D80-93E1722E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749" y="2580961"/>
              <a:ext cx="309407" cy="393690"/>
            </a:xfrm>
            <a:prstGeom prst="rect">
              <a:avLst/>
            </a:prstGeom>
          </p:spPr>
        </p:pic>
        <p:pic>
          <p:nvPicPr>
            <p:cNvPr id="336" name="Picture 335">
              <a:extLst>
                <a:ext uri="{FF2B5EF4-FFF2-40B4-BE49-F238E27FC236}">
                  <a16:creationId xmlns:a16="http://schemas.microsoft.com/office/drawing/2014/main" id="{A5C16D35-2900-0744-9AEC-56403CF1A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774" y="2580961"/>
              <a:ext cx="309407" cy="393690"/>
            </a:xfrm>
            <a:prstGeom prst="rect">
              <a:avLst/>
            </a:prstGeom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DEC7835C-FE71-3D4B-BAAC-1005AB029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38" y="2422360"/>
            <a:ext cx="402992" cy="512767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DA0D518-7603-D941-BD04-B1CE54AF530C}"/>
              </a:ext>
            </a:extLst>
          </p:cNvPr>
          <p:cNvSpPr>
            <a:spLocks/>
          </p:cNvSpPr>
          <p:nvPr/>
        </p:nvSpPr>
        <p:spPr>
          <a:xfrm>
            <a:off x="9303931" y="2103251"/>
            <a:ext cx="1501200" cy="609970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2E396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B727576-F387-E840-B8DC-52D6FE455B76}"/>
              </a:ext>
            </a:extLst>
          </p:cNvPr>
          <p:cNvSpPr txBox="1"/>
          <p:nvPr/>
        </p:nvSpPr>
        <p:spPr>
          <a:xfrm>
            <a:off x="9483959" y="2218449"/>
            <a:ext cx="1188661" cy="213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32E61"/>
                </a:solidFill>
                <a:latin typeface="Salesforce Sans"/>
                <a:cs typeface="Salesforce Sans"/>
              </a:rPr>
              <a:t>Barclays Publishing System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9CFFDC6-2949-4F4D-9267-A11CD59F4B04}"/>
              </a:ext>
            </a:extLst>
          </p:cNvPr>
          <p:cNvGrpSpPr/>
          <p:nvPr/>
        </p:nvGrpSpPr>
        <p:grpSpPr>
          <a:xfrm>
            <a:off x="7041649" y="5589804"/>
            <a:ext cx="669368" cy="391828"/>
            <a:chOff x="570458" y="4080686"/>
            <a:chExt cx="1363940" cy="798410"/>
          </a:xfrm>
        </p:grpSpPr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EE02B6AE-5A35-2142-A0BF-80CC57AE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58" y="4130958"/>
              <a:ext cx="520983" cy="688757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71D6003F-E962-F54F-AC7B-CFFA70BE2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3415" y="4130958"/>
              <a:ext cx="520983" cy="688757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C25C8A13-EE68-7C4E-A286-E83DB8C6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466" y="4080686"/>
              <a:ext cx="603925" cy="79841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EF2F2B2-E4D1-5248-9999-9D6BF8EE48B4}"/>
              </a:ext>
            </a:extLst>
          </p:cNvPr>
          <p:cNvSpPr/>
          <p:nvPr/>
        </p:nvSpPr>
        <p:spPr>
          <a:xfrm>
            <a:off x="7857381" y="3266819"/>
            <a:ext cx="154950" cy="145393"/>
          </a:xfrm>
          <a:prstGeom prst="rect">
            <a:avLst/>
          </a:prstGeom>
          <a:solidFill>
            <a:srgbClr val="FEF1E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EF1E5"/>
              </a:solidFill>
              <a:latin typeface="Salesforce Sans"/>
              <a:cs typeface="Salesforce Sans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32E12D6-EB3F-CE43-97B8-2D8F65889665}"/>
              </a:ext>
            </a:extLst>
          </p:cNvPr>
          <p:cNvSpPr txBox="1"/>
          <p:nvPr/>
        </p:nvSpPr>
        <p:spPr>
          <a:xfrm>
            <a:off x="7515144" y="3266063"/>
            <a:ext cx="82645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E87620"/>
                </a:solidFill>
                <a:latin typeface="Salesforce Sans"/>
                <a:cs typeface="Salesforce Sans"/>
              </a:rPr>
              <a:t>Target Audience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6C0EBB9-8ABE-3348-8571-5D58329EF391}"/>
              </a:ext>
            </a:extLst>
          </p:cNvPr>
          <p:cNvSpPr txBox="1"/>
          <p:nvPr/>
        </p:nvSpPr>
        <p:spPr>
          <a:xfrm>
            <a:off x="2268270" y="6185711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FTP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2FDC1D-E934-3A40-9998-2F84E6981AD7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808936" y="6058330"/>
            <a:ext cx="458776" cy="295"/>
          </a:xfrm>
          <a:prstGeom prst="line">
            <a:avLst/>
          </a:prstGeom>
          <a:ln w="9525" cmpd="sng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E0392480-1D58-CB40-9750-A58ACB35E971}"/>
              </a:ext>
            </a:extLst>
          </p:cNvPr>
          <p:cNvCxnSpPr>
            <a:cxnSpLocks/>
          </p:cNvCxnSpPr>
          <p:nvPr/>
        </p:nvCxnSpPr>
        <p:spPr>
          <a:xfrm flipV="1">
            <a:off x="2610285" y="4403421"/>
            <a:ext cx="2583979" cy="166211"/>
          </a:xfrm>
          <a:prstGeom prst="bentConnector3">
            <a:avLst>
              <a:gd name="adj1" fmla="val 49247"/>
            </a:avLst>
          </a:prstGeom>
          <a:ln w="9525" cmpd="sng">
            <a:solidFill>
              <a:srgbClr val="E876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880665-D700-8643-AF41-141DF5DF905F}"/>
              </a:ext>
            </a:extLst>
          </p:cNvPr>
          <p:cNvCxnSpPr>
            <a:cxnSpLocks/>
          </p:cNvCxnSpPr>
          <p:nvPr/>
        </p:nvCxnSpPr>
        <p:spPr>
          <a:xfrm>
            <a:off x="5192556" y="4403420"/>
            <a:ext cx="0" cy="312124"/>
          </a:xfrm>
          <a:prstGeom prst="straightConnector1">
            <a:avLst/>
          </a:prstGeom>
          <a:ln w="9525" cmpd="sng">
            <a:solidFill>
              <a:srgbClr val="EA7A3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raphic 165">
            <a:extLst>
              <a:ext uri="{FF2B5EF4-FFF2-40B4-BE49-F238E27FC236}">
                <a16:creationId xmlns:a16="http://schemas.microsoft.com/office/drawing/2014/main" id="{FA3A9909-58D2-A54A-9537-EEE776FA5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879828" y="4988890"/>
            <a:ext cx="254000" cy="1905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5A933557-E05D-1C42-BC1F-2F5136E80C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46071" y="4919040"/>
            <a:ext cx="266700" cy="3302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675D5B53-A5A5-7A4B-812B-FD92742D2E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62950" y="4919040"/>
            <a:ext cx="254000" cy="3302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39C293BD-C17F-9645-B1C9-4EE549BC20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09406" y="4963490"/>
            <a:ext cx="241300" cy="2413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066F833F-4234-A741-A752-B6F5AF35C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140421" y="2587398"/>
            <a:ext cx="292100" cy="2286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B7138182-D67B-7549-A0C9-73A9DF3459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820542" y="2986553"/>
            <a:ext cx="228600" cy="254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8F7D182-5A77-5B44-ACEB-C9DCD09A90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43437" y="2668031"/>
            <a:ext cx="270000" cy="312809"/>
          </a:xfrm>
          <a:prstGeom prst="bentConnector3">
            <a:avLst>
              <a:gd name="adj1" fmla="val 1031"/>
            </a:avLst>
          </a:prstGeom>
          <a:ln w="9525" cmpd="sng">
            <a:solidFill>
              <a:srgbClr val="EC7A24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186">
            <a:extLst>
              <a:ext uri="{FF2B5EF4-FFF2-40B4-BE49-F238E27FC236}">
                <a16:creationId xmlns:a16="http://schemas.microsoft.com/office/drawing/2014/main" id="{4959BEF6-33E7-E44C-84C1-B3E3A46208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7031408" y="2588504"/>
            <a:ext cx="260350" cy="226391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3FD3116F-E957-0A4D-930F-D81021372E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478609" y="2588504"/>
            <a:ext cx="271669" cy="226391"/>
          </a:xfrm>
          <a:prstGeom prst="rect">
            <a:avLst/>
          </a:prstGeom>
        </p:spPr>
      </p:pic>
      <p:cxnSp>
        <p:nvCxnSpPr>
          <p:cNvPr id="190" name="Shape 547">
            <a:extLst>
              <a:ext uri="{FF2B5EF4-FFF2-40B4-BE49-F238E27FC236}">
                <a16:creationId xmlns:a16="http://schemas.microsoft.com/office/drawing/2014/main" id="{DA7303D0-AA4D-C547-8FAE-EC491F820EE3}"/>
              </a:ext>
            </a:extLst>
          </p:cNvPr>
          <p:cNvCxnSpPr>
            <a:cxnSpLocks/>
          </p:cNvCxnSpPr>
          <p:nvPr/>
        </p:nvCxnSpPr>
        <p:spPr>
          <a:xfrm>
            <a:off x="5483594" y="2687067"/>
            <a:ext cx="288000" cy="0"/>
          </a:xfrm>
          <a:prstGeom prst="straightConnector1">
            <a:avLst/>
          </a:prstGeom>
          <a:noFill/>
          <a:ln w="9525" cap="flat" cmpd="sng">
            <a:solidFill>
              <a:srgbClr val="E8762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1" name="Graphic 190">
            <a:extLst>
              <a:ext uri="{FF2B5EF4-FFF2-40B4-BE49-F238E27FC236}">
                <a16:creationId xmlns:a16="http://schemas.microsoft.com/office/drawing/2014/main" id="{05E39ABC-D03A-7947-8FA9-9E0121F14D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484849" y="5947135"/>
            <a:ext cx="292100" cy="228600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3481B1E-E475-CB4A-BA89-71C32814D466}"/>
              </a:ext>
            </a:extLst>
          </p:cNvPr>
          <p:cNvGrpSpPr/>
          <p:nvPr/>
        </p:nvGrpSpPr>
        <p:grpSpPr>
          <a:xfrm>
            <a:off x="2594354" y="5352209"/>
            <a:ext cx="317500" cy="317500"/>
            <a:chOff x="2833405" y="2762298"/>
            <a:chExt cx="317500" cy="31750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42B48-16BA-784D-A51F-F3199FC1941A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AA2CB5C-64FB-1149-9A5D-E8A83C60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92E25620-04DB-7943-A581-7E8312E48F41}"/>
              </a:ext>
            </a:extLst>
          </p:cNvPr>
          <p:cNvSpPr txBox="1">
            <a:spLocks/>
          </p:cNvSpPr>
          <p:nvPr/>
        </p:nvSpPr>
        <p:spPr bwMode="auto">
          <a:xfrm>
            <a:off x="4123533" y="1565638"/>
            <a:ext cx="2484229" cy="138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Salesforce Marketing Cloud</a:t>
            </a:r>
          </a:p>
        </p:txBody>
      </p:sp>
      <p:pic>
        <p:nvPicPr>
          <p:cNvPr id="199" name="CloudIcons_5x5_RGB-01-07.png" descr="CloudIcons_5x5_RGB-01-07.png">
            <a:extLst>
              <a:ext uri="{FF2B5EF4-FFF2-40B4-BE49-F238E27FC236}">
                <a16:creationId xmlns:a16="http://schemas.microsoft.com/office/drawing/2014/main" id="{843DE0DD-125A-344C-B952-FCA03C521B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3842188" y="1498765"/>
            <a:ext cx="251255" cy="25062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6D49286-594B-514F-9645-250DD182A026}"/>
              </a:ext>
            </a:extLst>
          </p:cNvPr>
          <p:cNvCxnSpPr>
            <a:cxnSpLocks/>
          </p:cNvCxnSpPr>
          <p:nvPr/>
        </p:nvCxnSpPr>
        <p:spPr>
          <a:xfrm>
            <a:off x="3879854" y="1808493"/>
            <a:ext cx="4428000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 Placeholder 10">
            <a:extLst>
              <a:ext uri="{FF2B5EF4-FFF2-40B4-BE49-F238E27FC236}">
                <a16:creationId xmlns:a16="http://schemas.microsoft.com/office/drawing/2014/main" id="{C9D4BF08-E94B-9F42-AE8E-9D3CADD6ED3F}"/>
              </a:ext>
            </a:extLst>
          </p:cNvPr>
          <p:cNvSpPr txBox="1">
            <a:spLocks/>
          </p:cNvSpPr>
          <p:nvPr/>
        </p:nvSpPr>
        <p:spPr bwMode="auto">
          <a:xfrm>
            <a:off x="9448570" y="1565638"/>
            <a:ext cx="1938709" cy="1384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900" b="1" spc="20" dirty="0">
                <a:solidFill>
                  <a:srgbClr val="EB7600"/>
                </a:solidFill>
                <a:latin typeface="Salesforce Sans" panose="020B0505020202020203" pitchFamily="34" charset="77"/>
              </a:rPr>
              <a:t>Other Systems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92ABE189-4165-FF4D-A63E-848727F9A1A3}"/>
              </a:ext>
            </a:extLst>
          </p:cNvPr>
          <p:cNvCxnSpPr>
            <a:cxnSpLocks/>
          </p:cNvCxnSpPr>
          <p:nvPr/>
        </p:nvCxnSpPr>
        <p:spPr>
          <a:xfrm>
            <a:off x="9202636" y="1808493"/>
            <a:ext cx="1586926" cy="0"/>
          </a:xfrm>
          <a:prstGeom prst="line">
            <a:avLst/>
          </a:prstGeom>
          <a:ln w="9525" cmpd="sng">
            <a:solidFill>
              <a:srgbClr val="FCAC6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F6B3B-6A9E-9142-AC6A-C00BF85C2717}"/>
              </a:ext>
            </a:extLst>
          </p:cNvPr>
          <p:cNvSpPr/>
          <p:nvPr/>
        </p:nvSpPr>
        <p:spPr>
          <a:xfrm>
            <a:off x="6000492" y="4593275"/>
            <a:ext cx="6944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32E61"/>
                </a:solidFill>
                <a:cs typeface="Salesforce Sans"/>
              </a:rPr>
              <a:t>MESSAGING</a:t>
            </a:r>
            <a:endParaRPr lang="en-US" sz="800" dirty="0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2DB33251-240A-DB44-9E71-C95BB6B78F0A}"/>
              </a:ext>
            </a:extLst>
          </p:cNvPr>
          <p:cNvSpPr>
            <a:spLocks/>
          </p:cNvSpPr>
          <p:nvPr/>
        </p:nvSpPr>
        <p:spPr>
          <a:xfrm>
            <a:off x="5037032" y="3434101"/>
            <a:ext cx="2320989" cy="722918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BAE45624-A539-EF40-868C-F488952394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327975" y="3870587"/>
            <a:ext cx="205776" cy="154332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D5172CD-0CCA-C248-967E-E1D00A624F9A}"/>
              </a:ext>
            </a:extLst>
          </p:cNvPr>
          <p:cNvSpPr txBox="1"/>
          <p:nvPr/>
        </p:nvSpPr>
        <p:spPr>
          <a:xfrm>
            <a:off x="5042916" y="3700312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Email</a:t>
            </a:r>
          </a:p>
        </p:txBody>
      </p:sp>
      <p:pic>
        <p:nvPicPr>
          <p:cNvPr id="161" name="Graphic 160">
            <a:extLst>
              <a:ext uri="{FF2B5EF4-FFF2-40B4-BE49-F238E27FC236}">
                <a16:creationId xmlns:a16="http://schemas.microsoft.com/office/drawing/2014/main" id="{D7067268-F2EE-A442-967C-842035E3BE6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5821031" y="3816604"/>
            <a:ext cx="239802" cy="250228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2CB39943-5FBB-AF40-9418-5E2A97C15275}"/>
              </a:ext>
            </a:extLst>
          </p:cNvPr>
          <p:cNvSpPr txBox="1"/>
          <p:nvPr/>
        </p:nvSpPr>
        <p:spPr>
          <a:xfrm>
            <a:off x="5564671" y="3695264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Content Blocks</a:t>
            </a: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9DA2A1FF-B74E-A244-827B-7B78B9CBDB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6343994" y="3859856"/>
            <a:ext cx="181487" cy="18148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DB37F1D-32D1-4243-B99D-6ED6CCBC3E09}"/>
              </a:ext>
            </a:extLst>
          </p:cNvPr>
          <p:cNvSpPr txBox="1"/>
          <p:nvPr/>
        </p:nvSpPr>
        <p:spPr>
          <a:xfrm>
            <a:off x="6090788" y="3706716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Pages</a:t>
            </a:r>
          </a:p>
        </p:txBody>
      </p:sp>
      <p:pic>
        <p:nvPicPr>
          <p:cNvPr id="167" name="Graphic 166">
            <a:extLst>
              <a:ext uri="{FF2B5EF4-FFF2-40B4-BE49-F238E27FC236}">
                <a16:creationId xmlns:a16="http://schemas.microsoft.com/office/drawing/2014/main" id="{36F50515-8FBB-1F4D-A90C-127998516C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6833206" y="3859460"/>
            <a:ext cx="203894" cy="183505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34925EEF-33DA-B34D-ADAE-3D4E3C3AAD64}"/>
              </a:ext>
            </a:extLst>
          </p:cNvPr>
          <p:cNvSpPr txBox="1"/>
          <p:nvPr/>
        </p:nvSpPr>
        <p:spPr>
          <a:xfrm>
            <a:off x="6599275" y="3702640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Templates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51FD60-4E11-5A45-9C7E-DC0096AC9F8F}"/>
              </a:ext>
            </a:extLst>
          </p:cNvPr>
          <p:cNvSpPr txBox="1"/>
          <p:nvPr/>
        </p:nvSpPr>
        <p:spPr>
          <a:xfrm>
            <a:off x="5701503" y="3485664"/>
            <a:ext cx="1045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CONTENT BUILDER</a:t>
            </a:r>
          </a:p>
        </p:txBody>
      </p: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A876EA81-5266-8B40-8AB3-77693C823418}"/>
              </a:ext>
            </a:extLst>
          </p:cNvPr>
          <p:cNvCxnSpPr>
            <a:cxnSpLocks/>
          </p:cNvCxnSpPr>
          <p:nvPr/>
        </p:nvCxnSpPr>
        <p:spPr>
          <a:xfrm flipV="1">
            <a:off x="2580983" y="3284429"/>
            <a:ext cx="1833603" cy="1198284"/>
          </a:xfrm>
          <a:prstGeom prst="bentConnector3">
            <a:avLst>
              <a:gd name="adj1" fmla="val 99869"/>
            </a:avLst>
          </a:prstGeom>
          <a:ln w="9525" cmpd="sng">
            <a:solidFill>
              <a:srgbClr val="E8762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17CB9D17-D684-C549-90C4-72279DDBC458}"/>
              </a:ext>
            </a:extLst>
          </p:cNvPr>
          <p:cNvCxnSpPr>
            <a:cxnSpLocks/>
            <a:stCxn id="151" idx="0"/>
          </p:cNvCxnSpPr>
          <p:nvPr/>
        </p:nvCxnSpPr>
        <p:spPr>
          <a:xfrm rot="16200000" flipH="1" flipV="1">
            <a:off x="4142711" y="874002"/>
            <a:ext cx="512767" cy="3609480"/>
          </a:xfrm>
          <a:prstGeom prst="bentConnector4">
            <a:avLst>
              <a:gd name="adj1" fmla="val -44582"/>
              <a:gd name="adj2" fmla="val 52791"/>
            </a:avLst>
          </a:prstGeom>
          <a:ln w="9525" cmpd="sng">
            <a:solidFill>
              <a:srgbClr val="009DD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47F7F95-962B-CE48-811A-F13855375A6C}"/>
              </a:ext>
            </a:extLst>
          </p:cNvPr>
          <p:cNvSpPr>
            <a:spLocks/>
          </p:cNvSpPr>
          <p:nvPr/>
        </p:nvSpPr>
        <p:spPr>
          <a:xfrm>
            <a:off x="2789299" y="4363085"/>
            <a:ext cx="1429918" cy="517426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MC CONNECT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Standard and Custom Objects Secure API</a:t>
            </a:r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CD1DE8D7-9479-834D-A02A-BDA7450C48C2}"/>
              </a:ext>
            </a:extLst>
          </p:cNvPr>
          <p:cNvSpPr>
            <a:spLocks/>
          </p:cNvSpPr>
          <p:nvPr/>
        </p:nvSpPr>
        <p:spPr>
          <a:xfrm>
            <a:off x="3885841" y="3841279"/>
            <a:ext cx="940646" cy="294072"/>
          </a:xfrm>
          <a:prstGeom prst="roundRect">
            <a:avLst>
              <a:gd name="adj" fmla="val 50000"/>
            </a:avLst>
          </a:prstGeom>
          <a:solidFill>
            <a:srgbClr val="E87620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Mapped Object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C2CB18-5E57-0A41-A957-992C585E560C}"/>
              </a:ext>
            </a:extLst>
          </p:cNvPr>
          <p:cNvGrpSpPr/>
          <p:nvPr/>
        </p:nvGrpSpPr>
        <p:grpSpPr>
          <a:xfrm>
            <a:off x="2843827" y="2762298"/>
            <a:ext cx="317500" cy="317500"/>
            <a:chOff x="2833405" y="2762298"/>
            <a:chExt cx="317500" cy="3175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731E8D-5FF4-CF49-8AE7-EBEFCD95AF9F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EA82FFFC-CB00-C547-88F2-2906BFA9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6348C769-CCD0-C642-A7A9-63D08FD1609F}"/>
              </a:ext>
            </a:extLst>
          </p:cNvPr>
          <p:cNvCxnSpPr>
            <a:cxnSpLocks/>
          </p:cNvCxnSpPr>
          <p:nvPr/>
        </p:nvCxnSpPr>
        <p:spPr>
          <a:xfrm>
            <a:off x="6210081" y="4135350"/>
            <a:ext cx="0" cy="413716"/>
          </a:xfrm>
          <a:prstGeom prst="straightConnector1">
            <a:avLst/>
          </a:prstGeom>
          <a:ln w="9525" cmpd="sng">
            <a:solidFill>
              <a:srgbClr val="E8762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1893D8A2-30C8-2049-AC74-A2638700D470}"/>
              </a:ext>
            </a:extLst>
          </p:cNvPr>
          <p:cNvSpPr txBox="1"/>
          <p:nvPr/>
        </p:nvSpPr>
        <p:spPr>
          <a:xfrm>
            <a:off x="6464733" y="2113065"/>
            <a:ext cx="7481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Contact Data 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C983B2E-5DFD-3744-BD32-6FBAC693FFF2}"/>
              </a:ext>
            </a:extLst>
          </p:cNvPr>
          <p:cNvSpPr txBox="1"/>
          <p:nvPr/>
        </p:nvSpPr>
        <p:spPr>
          <a:xfrm>
            <a:off x="6464733" y="2247534"/>
            <a:ext cx="98652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Subscription Data 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D899D67-B297-334B-A851-21E7F18A24B5}"/>
              </a:ext>
            </a:extLst>
          </p:cNvPr>
          <p:cNvSpPr txBox="1"/>
          <p:nvPr/>
        </p:nvSpPr>
        <p:spPr>
          <a:xfrm>
            <a:off x="6314847" y="2378629"/>
            <a:ext cx="98652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and more…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755CED53-063E-3C45-91AF-F5FA2C85E305}"/>
              </a:ext>
            </a:extLst>
          </p:cNvPr>
          <p:cNvSpPr txBox="1"/>
          <p:nvPr/>
        </p:nvSpPr>
        <p:spPr>
          <a:xfrm>
            <a:off x="5078953" y="2247742"/>
            <a:ext cx="12710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800" dirty="0">
                <a:solidFill>
                  <a:srgbClr val="032E61"/>
                </a:solidFill>
                <a:latin typeface="Salesforce Sans"/>
                <a:cs typeface="Salesforce Sans"/>
              </a:rPr>
              <a:t>AUTOMATION STUDIO</a:t>
            </a:r>
          </a:p>
        </p:txBody>
      </p:sp>
      <p:cxnSp>
        <p:nvCxnSpPr>
          <p:cNvPr id="240" name="Elbow Connector 239">
            <a:extLst>
              <a:ext uri="{FF2B5EF4-FFF2-40B4-BE49-F238E27FC236}">
                <a16:creationId xmlns:a16="http://schemas.microsoft.com/office/drawing/2014/main" id="{345E40A7-F4ED-6344-9249-659271240DA3}"/>
              </a:ext>
            </a:extLst>
          </p:cNvPr>
          <p:cNvCxnSpPr>
            <a:cxnSpLocks/>
            <a:stCxn id="157" idx="3"/>
            <a:endCxn id="67" idx="1"/>
          </p:cNvCxnSpPr>
          <p:nvPr/>
        </p:nvCxnSpPr>
        <p:spPr>
          <a:xfrm flipV="1">
            <a:off x="7358021" y="2408236"/>
            <a:ext cx="1945911" cy="1387324"/>
          </a:xfrm>
          <a:prstGeom prst="bentConnector3">
            <a:avLst>
              <a:gd name="adj1" fmla="val 50000"/>
            </a:avLst>
          </a:prstGeom>
          <a:ln w="9525" cmpd="sng">
            <a:solidFill>
              <a:srgbClr val="032E61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C5C330A-FB5C-6C43-98E8-E73BFFD26303}"/>
              </a:ext>
            </a:extLst>
          </p:cNvPr>
          <p:cNvGrpSpPr/>
          <p:nvPr/>
        </p:nvGrpSpPr>
        <p:grpSpPr>
          <a:xfrm>
            <a:off x="8171580" y="2468217"/>
            <a:ext cx="317500" cy="317500"/>
            <a:chOff x="2833405" y="2762298"/>
            <a:chExt cx="317500" cy="317500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524E538-9BB4-D944-BE75-15DE2C2B47AC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00A14BFF-615B-2D4A-A483-3EBE1830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cxnSp>
        <p:nvCxnSpPr>
          <p:cNvPr id="249" name="Elbow Connector 248">
            <a:extLst>
              <a:ext uri="{FF2B5EF4-FFF2-40B4-BE49-F238E27FC236}">
                <a16:creationId xmlns:a16="http://schemas.microsoft.com/office/drawing/2014/main" id="{79C31CD9-E310-A941-A3C7-E111ABC85245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6607762" y="2831778"/>
            <a:ext cx="2718953" cy="1857827"/>
          </a:xfrm>
          <a:prstGeom prst="bentConnector3">
            <a:avLst>
              <a:gd name="adj1" fmla="val 87924"/>
            </a:avLst>
          </a:prstGeom>
          <a:ln w="9525" cmpd="sng">
            <a:solidFill>
              <a:srgbClr val="032E61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9B3D189-86F3-3045-8C54-E08AD73A4BFF}"/>
              </a:ext>
            </a:extLst>
          </p:cNvPr>
          <p:cNvGrpSpPr/>
          <p:nvPr/>
        </p:nvGrpSpPr>
        <p:grpSpPr>
          <a:xfrm>
            <a:off x="8843211" y="4531407"/>
            <a:ext cx="317500" cy="317500"/>
            <a:chOff x="2833405" y="2762298"/>
            <a:chExt cx="317500" cy="31750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6B15B2A-3610-8C4C-AE64-FAD13F8ED421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206" name="Graphic 205">
              <a:extLst>
                <a:ext uri="{FF2B5EF4-FFF2-40B4-BE49-F238E27FC236}">
                  <a16:creationId xmlns:a16="http://schemas.microsoft.com/office/drawing/2014/main" id="{C4988DE9-FBF3-254B-89AA-4E61762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46008E37-98CF-6B47-BF77-9D41F10F816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3163" y="1530140"/>
            <a:ext cx="213121" cy="223270"/>
          </a:xfrm>
          <a:prstGeom prst="rect">
            <a:avLst/>
          </a:prstGeom>
        </p:spPr>
      </p:pic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4E651D0E-B9EF-7F48-820D-DB1987941E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8383" y="978882"/>
            <a:ext cx="1476000" cy="3672000"/>
          </a:xfrm>
          <a:prstGeom prst="bentConnector4">
            <a:avLst>
              <a:gd name="adj1" fmla="val -10065"/>
              <a:gd name="adj2" fmla="val 76916"/>
            </a:avLst>
          </a:prstGeom>
          <a:ln w="9525" cmpd="sng">
            <a:solidFill>
              <a:srgbClr val="032E6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757FF19C-E3EC-A747-91BA-1BAD536D240B}"/>
              </a:ext>
            </a:extLst>
          </p:cNvPr>
          <p:cNvCxnSpPr>
            <a:cxnSpLocks/>
          </p:cNvCxnSpPr>
          <p:nvPr/>
        </p:nvCxnSpPr>
        <p:spPr>
          <a:xfrm flipV="1">
            <a:off x="8053180" y="3819872"/>
            <a:ext cx="1532856" cy="756000"/>
          </a:xfrm>
          <a:prstGeom prst="bentConnector3">
            <a:avLst>
              <a:gd name="adj1" fmla="val 46065"/>
            </a:avLst>
          </a:prstGeom>
          <a:ln w="9525" cmpd="sng">
            <a:solidFill>
              <a:srgbClr val="032E61"/>
            </a:solidFill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40C98E32-7813-6B41-843E-5C9B35A3A1AA}"/>
              </a:ext>
            </a:extLst>
          </p:cNvPr>
          <p:cNvSpPr>
            <a:spLocks/>
          </p:cNvSpPr>
          <p:nvPr/>
        </p:nvSpPr>
        <p:spPr>
          <a:xfrm>
            <a:off x="9333796" y="3200806"/>
            <a:ext cx="1501200" cy="940952"/>
          </a:xfrm>
          <a:prstGeom prst="roundRect">
            <a:avLst>
              <a:gd name="adj" fmla="val 8289"/>
            </a:avLst>
          </a:prstGeom>
          <a:solidFill>
            <a:srgbClr val="255FA4"/>
          </a:solidFill>
          <a:ln w="12700">
            <a:solidFill>
              <a:srgbClr val="073266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b="1" dirty="0">
              <a:cs typeface="Salesforce Sans"/>
            </a:endParaRPr>
          </a:p>
          <a:p>
            <a:pPr algn="ctr"/>
            <a:r>
              <a:rPr lang="en-US" sz="800" b="1" dirty="0">
                <a:cs typeface="Salesforce Sans"/>
              </a:rPr>
              <a:t>EINSTEIN</a:t>
            </a:r>
          </a:p>
          <a:p>
            <a:pPr algn="ctr"/>
            <a:endParaRPr lang="en-US" sz="800" b="1" dirty="0">
              <a:latin typeface="Salesforce Sans"/>
              <a:cs typeface="Salesforce Sans"/>
            </a:endParaRPr>
          </a:p>
          <a:p>
            <a:pPr algn="ctr"/>
            <a:r>
              <a:rPr lang="en-US" sz="800" b="1" dirty="0">
                <a:cs typeface="Salesforce Sans"/>
              </a:rPr>
              <a:t>Send Time Optimization</a:t>
            </a:r>
          </a:p>
          <a:p>
            <a:pPr algn="ctr"/>
            <a:r>
              <a:rPr lang="en-US" sz="800" b="1" dirty="0">
                <a:cs typeface="Salesforce Sans"/>
              </a:rPr>
              <a:t>Frequency Capping</a:t>
            </a:r>
          </a:p>
          <a:p>
            <a:pPr algn="ctr"/>
            <a:r>
              <a:rPr lang="en-US" sz="800" b="1" dirty="0">
                <a:cs typeface="Salesforce Sans"/>
              </a:rPr>
              <a:t>Einstein Recommendations</a:t>
            </a:r>
            <a:endParaRPr lang="en-US" sz="800" b="1" dirty="0">
              <a:latin typeface="Salesforce Sans"/>
              <a:cs typeface="Salesforce San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617CAB3-C88E-A744-8D68-F34C825126F8}"/>
              </a:ext>
            </a:extLst>
          </p:cNvPr>
          <p:cNvGrpSpPr/>
          <p:nvPr/>
        </p:nvGrpSpPr>
        <p:grpSpPr>
          <a:xfrm>
            <a:off x="9868520" y="2980211"/>
            <a:ext cx="431753" cy="432000"/>
            <a:chOff x="9994659" y="3259226"/>
            <a:chExt cx="431753" cy="43200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013352C-5A23-D24A-BFBE-D834778F603F}"/>
                </a:ext>
              </a:extLst>
            </p:cNvPr>
            <p:cNvSpPr/>
            <p:nvPr/>
          </p:nvSpPr>
          <p:spPr>
            <a:xfrm>
              <a:off x="10012975" y="3277666"/>
              <a:ext cx="395121" cy="395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6F9FE6D-DA6B-544A-A3BA-D5BE076C7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659" y="3259226"/>
              <a:ext cx="431753" cy="432000"/>
            </a:xfrm>
            <a:prstGeom prst="rect">
              <a:avLst/>
            </a:prstGeom>
          </p:spPr>
        </p:pic>
      </p:grp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C1ABE11-BA13-BB4E-B59A-9BEF1B0DAFDF}"/>
              </a:ext>
            </a:extLst>
          </p:cNvPr>
          <p:cNvSpPr>
            <a:spLocks/>
          </p:cNvSpPr>
          <p:nvPr/>
        </p:nvSpPr>
        <p:spPr>
          <a:xfrm>
            <a:off x="8312711" y="4107255"/>
            <a:ext cx="900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Email Recs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920CAC55-DDB9-5E42-AC94-1DC0FE7DCCDF}"/>
              </a:ext>
            </a:extLst>
          </p:cNvPr>
          <p:cNvSpPr>
            <a:spLocks/>
          </p:cNvSpPr>
          <p:nvPr/>
        </p:nvSpPr>
        <p:spPr>
          <a:xfrm>
            <a:off x="7928368" y="1871173"/>
            <a:ext cx="1188000" cy="203278"/>
          </a:xfrm>
          <a:prstGeom prst="roundRect">
            <a:avLst>
              <a:gd name="adj" fmla="val 50000"/>
            </a:avLst>
          </a:prstGeom>
          <a:solidFill>
            <a:srgbClr val="032E61"/>
          </a:solidFill>
          <a:ln w="12700"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alesforce Sans"/>
                <a:cs typeface="Salesforce Sans"/>
              </a:rPr>
              <a:t>Einstein Segments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171A0A-6932-4A46-AD76-E9A456611FBB}"/>
              </a:ext>
            </a:extLst>
          </p:cNvPr>
          <p:cNvGrpSpPr/>
          <p:nvPr/>
        </p:nvGrpSpPr>
        <p:grpSpPr>
          <a:xfrm>
            <a:off x="2585059" y="1675945"/>
            <a:ext cx="367567" cy="369332"/>
            <a:chOff x="3284844" y="1112164"/>
            <a:chExt cx="367567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BFE8E0-D0A8-0B43-B5A3-BB370D400281}"/>
                </a:ext>
              </a:extLst>
            </p:cNvPr>
            <p:cNvSpPr/>
            <p:nvPr/>
          </p:nvSpPr>
          <p:spPr>
            <a:xfrm>
              <a:off x="3301441" y="1155127"/>
              <a:ext cx="265597" cy="304571"/>
            </a:xfrm>
            <a:prstGeom prst="ellipse">
              <a:avLst/>
            </a:prstGeom>
            <a:solidFill>
              <a:srgbClr val="FCD370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E98888-8111-2E44-ADBB-E7B9EECC6DD1}"/>
                </a:ext>
              </a:extLst>
            </p:cNvPr>
            <p:cNvSpPr/>
            <p:nvPr/>
          </p:nvSpPr>
          <p:spPr>
            <a:xfrm>
              <a:off x="3284844" y="1112164"/>
              <a:ext cx="3675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32E61"/>
                  </a:solidFill>
                  <a:cs typeface="Salesforce Sans"/>
                </a:rPr>
                <a:t>1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F81CBA0-1D17-8143-A42C-D180B1B78902}"/>
              </a:ext>
            </a:extLst>
          </p:cNvPr>
          <p:cNvSpPr/>
          <p:nvPr/>
        </p:nvSpPr>
        <p:spPr>
          <a:xfrm>
            <a:off x="9320871" y="1926924"/>
            <a:ext cx="265597" cy="271669"/>
          </a:xfrm>
          <a:prstGeom prst="ellipse">
            <a:avLst/>
          </a:prstGeom>
          <a:solidFill>
            <a:srgbClr val="FCD37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2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AF8EEE3-B826-8547-A5A7-E5625FFCD671}"/>
              </a:ext>
            </a:extLst>
          </p:cNvPr>
          <p:cNvSpPr/>
          <p:nvPr/>
        </p:nvSpPr>
        <p:spPr>
          <a:xfrm>
            <a:off x="3341141" y="4029436"/>
            <a:ext cx="265597" cy="271669"/>
          </a:xfrm>
          <a:prstGeom prst="ellipse">
            <a:avLst/>
          </a:prstGeom>
          <a:solidFill>
            <a:srgbClr val="FCD37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alesforce Sans"/>
                <a:cs typeface="Salesforce Sans"/>
              </a:rPr>
              <a:t>3</a:t>
            </a:r>
          </a:p>
        </p:txBody>
      </p:sp>
      <p:sp>
        <p:nvSpPr>
          <p:cNvPr id="142" name="Text Placeholder 1">
            <a:extLst>
              <a:ext uri="{FF2B5EF4-FFF2-40B4-BE49-F238E27FC236}">
                <a16:creationId xmlns:a16="http://schemas.microsoft.com/office/drawing/2014/main" id="{C4CBEB42-7658-994A-8DCB-B7A43CB714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Barclays Architecture (FSC, MC, CMS, AI)</a:t>
            </a:r>
          </a:p>
        </p:txBody>
      </p:sp>
      <p:sp>
        <p:nvSpPr>
          <p:cNvPr id="145" name="Title 3">
            <a:extLst>
              <a:ext uri="{FF2B5EF4-FFF2-40B4-BE49-F238E27FC236}">
                <a16:creationId xmlns:a16="http://schemas.microsoft.com/office/drawing/2014/main" id="{EF1E8B8C-8975-B747-8E3C-8D3CD50F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Marketing 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6108532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0AC3A8D9-7668-9745-B0CF-10199F2F0830}"/>
              </a:ext>
            </a:extLst>
          </p:cNvPr>
          <p:cNvSpPr/>
          <p:nvPr/>
        </p:nvSpPr>
        <p:spPr>
          <a:xfrm>
            <a:off x="767861" y="1460330"/>
            <a:ext cx="3588293" cy="4648409"/>
          </a:xfrm>
          <a:prstGeom prst="roundRect">
            <a:avLst>
              <a:gd name="adj" fmla="val 4146"/>
            </a:avLst>
          </a:prstGeom>
          <a:solidFill>
            <a:schemeClr val="bg1">
              <a:lumMod val="65000"/>
              <a:alpha val="23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4043F212-9FA1-0D42-B729-3D22C1B8FFE9}"/>
              </a:ext>
            </a:extLst>
          </p:cNvPr>
          <p:cNvSpPr/>
          <p:nvPr/>
        </p:nvSpPr>
        <p:spPr>
          <a:xfrm>
            <a:off x="4867430" y="1481459"/>
            <a:ext cx="3588293" cy="4648409"/>
          </a:xfrm>
          <a:prstGeom prst="roundRect">
            <a:avLst>
              <a:gd name="adj" fmla="val 4146"/>
            </a:avLst>
          </a:prstGeom>
          <a:solidFill>
            <a:schemeClr val="bg1">
              <a:lumMod val="65000"/>
              <a:alpha val="23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Extracting data from Marketing Cloud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Data Egress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ED4AF-A09D-8D43-8117-4A9B12343643}"/>
              </a:ext>
            </a:extLst>
          </p:cNvPr>
          <p:cNvGrpSpPr/>
          <p:nvPr/>
        </p:nvGrpSpPr>
        <p:grpSpPr>
          <a:xfrm>
            <a:off x="5464123" y="1820013"/>
            <a:ext cx="2480324" cy="824854"/>
            <a:chOff x="1689903" y="2106592"/>
            <a:chExt cx="2716203" cy="154771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4F4216E-B64B-2946-AAC4-3EF327FB28EE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6D424CE0-1737-A142-B09C-2AF94198938E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DATA EXTRACT (BATCH TRACKING)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2D5DC0-F262-BD44-A07A-9A94781A6FC4}"/>
              </a:ext>
            </a:extLst>
          </p:cNvPr>
          <p:cNvSpPr txBox="1"/>
          <p:nvPr/>
        </p:nvSpPr>
        <p:spPr>
          <a:xfrm>
            <a:off x="5454290" y="2304181"/>
            <a:ext cx="2124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32E61"/>
                </a:solidFill>
                <a:latin typeface="Salesforce Sans"/>
                <a:cs typeface="Salesforce Sans"/>
              </a:rPr>
              <a:t>Standard Tracking Extracts</a:t>
            </a:r>
          </a:p>
        </p:txBody>
      </p:sp>
      <p:sp>
        <p:nvSpPr>
          <p:cNvPr id="71" name="Freeform 52">
            <a:extLst>
              <a:ext uri="{FF2B5EF4-FFF2-40B4-BE49-F238E27FC236}">
                <a16:creationId xmlns:a16="http://schemas.microsoft.com/office/drawing/2014/main" id="{0CBE900A-94C2-4749-8637-DB5C509A1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480" y="2234897"/>
            <a:ext cx="256151" cy="323235"/>
          </a:xfrm>
          <a:custGeom>
            <a:avLst/>
            <a:gdLst>
              <a:gd name="T0" fmla="*/ 743 w 920"/>
              <a:gd name="T1" fmla="*/ 435 h 1165"/>
              <a:gd name="T2" fmla="*/ 497 w 920"/>
              <a:gd name="T3" fmla="*/ 189 h 1165"/>
              <a:gd name="T4" fmla="*/ 481 w 920"/>
              <a:gd name="T5" fmla="*/ 181 h 1165"/>
              <a:gd name="T6" fmla="*/ 203 w 920"/>
              <a:gd name="T7" fmla="*/ 181 h 1165"/>
              <a:gd name="T8" fmla="*/ 203 w 920"/>
              <a:gd name="T9" fmla="*/ 78 h 1165"/>
              <a:gd name="T10" fmla="*/ 243 w 920"/>
              <a:gd name="T11" fmla="*/ 37 h 1165"/>
              <a:gd name="T12" fmla="*/ 251 w 920"/>
              <a:gd name="T13" fmla="*/ 37 h 1165"/>
              <a:gd name="T14" fmla="*/ 635 w 920"/>
              <a:gd name="T15" fmla="*/ 210 h 1165"/>
              <a:gd name="T16" fmla="*/ 656 w 920"/>
              <a:gd name="T17" fmla="*/ 263 h 1165"/>
              <a:gd name="T18" fmla="*/ 712 w 920"/>
              <a:gd name="T19" fmla="*/ 285 h 1165"/>
              <a:gd name="T20" fmla="*/ 882 w 920"/>
              <a:gd name="T21" fmla="*/ 908 h 1165"/>
              <a:gd name="T22" fmla="*/ 871 w 920"/>
              <a:gd name="T23" fmla="*/ 937 h 1165"/>
              <a:gd name="T24" fmla="*/ 842 w 920"/>
              <a:gd name="T25" fmla="*/ 951 h 1165"/>
              <a:gd name="T26" fmla="*/ 749 w 920"/>
              <a:gd name="T27" fmla="*/ 449 h 1165"/>
              <a:gd name="T28" fmla="*/ 743 w 920"/>
              <a:gd name="T29" fmla="*/ 435 h 1165"/>
              <a:gd name="T30" fmla="*/ 712 w 920"/>
              <a:gd name="T31" fmla="*/ 250 h 1165"/>
              <a:gd name="T32" fmla="*/ 712 w 920"/>
              <a:gd name="T33" fmla="*/ 250 h 1165"/>
              <a:gd name="T34" fmla="*/ 669 w 920"/>
              <a:gd name="T35" fmla="*/ 210 h 1165"/>
              <a:gd name="T36" fmla="*/ 669 w 920"/>
              <a:gd name="T37" fmla="*/ 61 h 1165"/>
              <a:gd name="T38" fmla="*/ 712 w 920"/>
              <a:gd name="T39" fmla="*/ 250 h 1165"/>
              <a:gd name="T40" fmla="*/ 712 w 920"/>
              <a:gd name="T41" fmla="*/ 969 h 1165"/>
              <a:gd name="T42" fmla="*/ 712 w 920"/>
              <a:gd name="T43" fmla="*/ 1087 h 1165"/>
              <a:gd name="T44" fmla="*/ 701 w 920"/>
              <a:gd name="T45" fmla="*/ 1116 h 1165"/>
              <a:gd name="T46" fmla="*/ 672 w 920"/>
              <a:gd name="T47" fmla="*/ 1130 h 1165"/>
              <a:gd name="T48" fmla="*/ 74 w 920"/>
              <a:gd name="T49" fmla="*/ 1130 h 1165"/>
              <a:gd name="T50" fmla="*/ 34 w 920"/>
              <a:gd name="T51" fmla="*/ 1090 h 1165"/>
              <a:gd name="T52" fmla="*/ 34 w 920"/>
              <a:gd name="T53" fmla="*/ 258 h 1165"/>
              <a:gd name="T54" fmla="*/ 47 w 920"/>
              <a:gd name="T55" fmla="*/ 229 h 1165"/>
              <a:gd name="T56" fmla="*/ 76 w 920"/>
              <a:gd name="T57" fmla="*/ 218 h 1165"/>
              <a:gd name="T58" fmla="*/ 465 w 920"/>
              <a:gd name="T59" fmla="*/ 390 h 1165"/>
              <a:gd name="T60" fmla="*/ 487 w 920"/>
              <a:gd name="T61" fmla="*/ 443 h 1165"/>
              <a:gd name="T62" fmla="*/ 542 w 920"/>
              <a:gd name="T63" fmla="*/ 468 h 1165"/>
              <a:gd name="T64" fmla="*/ 712 w 920"/>
              <a:gd name="T65" fmla="*/ 967 h 1165"/>
              <a:gd name="T66" fmla="*/ 712 w 920"/>
              <a:gd name="T67" fmla="*/ 969 h 1165"/>
              <a:gd name="T68" fmla="*/ 542 w 920"/>
              <a:gd name="T69" fmla="*/ 430 h 1165"/>
              <a:gd name="T70" fmla="*/ 542 w 920"/>
              <a:gd name="T71" fmla="*/ 430 h 1165"/>
              <a:gd name="T72" fmla="*/ 500 w 920"/>
              <a:gd name="T73" fmla="*/ 390 h 1165"/>
              <a:gd name="T74" fmla="*/ 500 w 920"/>
              <a:gd name="T75" fmla="*/ 242 h 1165"/>
              <a:gd name="T76" fmla="*/ 542 w 920"/>
              <a:gd name="T77" fmla="*/ 430 h 1165"/>
              <a:gd name="T78" fmla="*/ 914 w 920"/>
              <a:gd name="T79" fmla="*/ 255 h 1165"/>
              <a:gd name="T80" fmla="*/ 667 w 920"/>
              <a:gd name="T81" fmla="*/ 8 h 1165"/>
              <a:gd name="T82" fmla="*/ 651 w 920"/>
              <a:gd name="T83" fmla="*/ 0 h 1165"/>
              <a:gd name="T84" fmla="*/ 251 w 920"/>
              <a:gd name="T85" fmla="*/ 0 h 1165"/>
              <a:gd name="T86" fmla="*/ 238 w 920"/>
              <a:gd name="T87" fmla="*/ 0 h 1165"/>
              <a:gd name="T88" fmla="*/ 238 w 920"/>
              <a:gd name="T89" fmla="*/ 0 h 1165"/>
              <a:gd name="T90" fmla="*/ 169 w 920"/>
              <a:gd name="T91" fmla="*/ 78 h 1165"/>
              <a:gd name="T92" fmla="*/ 169 w 920"/>
              <a:gd name="T93" fmla="*/ 181 h 1165"/>
              <a:gd name="T94" fmla="*/ 76 w 920"/>
              <a:gd name="T95" fmla="*/ 181 h 1165"/>
              <a:gd name="T96" fmla="*/ 0 w 920"/>
              <a:gd name="T97" fmla="*/ 258 h 1165"/>
              <a:gd name="T98" fmla="*/ 0 w 920"/>
              <a:gd name="T99" fmla="*/ 1087 h 1165"/>
              <a:gd name="T100" fmla="*/ 0 w 920"/>
              <a:gd name="T101" fmla="*/ 1095 h 1165"/>
              <a:gd name="T102" fmla="*/ 21 w 920"/>
              <a:gd name="T103" fmla="*/ 1143 h 1165"/>
              <a:gd name="T104" fmla="*/ 69 w 920"/>
              <a:gd name="T105" fmla="*/ 1164 h 1165"/>
              <a:gd name="T106" fmla="*/ 672 w 920"/>
              <a:gd name="T107" fmla="*/ 1164 h 1165"/>
              <a:gd name="T108" fmla="*/ 749 w 920"/>
              <a:gd name="T109" fmla="*/ 1087 h 1165"/>
              <a:gd name="T110" fmla="*/ 749 w 920"/>
              <a:gd name="T111" fmla="*/ 985 h 1165"/>
              <a:gd name="T112" fmla="*/ 842 w 920"/>
              <a:gd name="T113" fmla="*/ 985 h 1165"/>
              <a:gd name="T114" fmla="*/ 919 w 920"/>
              <a:gd name="T115" fmla="*/ 908 h 1165"/>
              <a:gd name="T116" fmla="*/ 919 w 920"/>
              <a:gd name="T117" fmla="*/ 269 h 1165"/>
              <a:gd name="T118" fmla="*/ 914 w 920"/>
              <a:gd name="T119" fmla="*/ 25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20" h="1165">
                <a:moveTo>
                  <a:pt x="743" y="435"/>
                </a:moveTo>
                <a:lnTo>
                  <a:pt x="743" y="435"/>
                </a:lnTo>
                <a:lnTo>
                  <a:pt x="743" y="435"/>
                </a:lnTo>
                <a:lnTo>
                  <a:pt x="497" y="189"/>
                </a:lnTo>
                <a:lnTo>
                  <a:pt x="497" y="189"/>
                </a:lnTo>
                <a:cubicBezTo>
                  <a:pt x="492" y="184"/>
                  <a:pt x="487" y="181"/>
                  <a:pt x="481" y="181"/>
                </a:cubicBezTo>
                <a:lnTo>
                  <a:pt x="481" y="181"/>
                </a:lnTo>
                <a:lnTo>
                  <a:pt x="203" y="181"/>
                </a:lnTo>
                <a:lnTo>
                  <a:pt x="203" y="78"/>
                </a:lnTo>
                <a:lnTo>
                  <a:pt x="203" y="78"/>
                </a:lnTo>
                <a:cubicBezTo>
                  <a:pt x="203" y="67"/>
                  <a:pt x="209" y="56"/>
                  <a:pt x="217" y="48"/>
                </a:cubicBezTo>
                <a:cubicBezTo>
                  <a:pt x="225" y="43"/>
                  <a:pt x="233" y="37"/>
                  <a:pt x="243" y="37"/>
                </a:cubicBezTo>
                <a:lnTo>
                  <a:pt x="243" y="37"/>
                </a:lnTo>
                <a:lnTo>
                  <a:pt x="251" y="37"/>
                </a:lnTo>
                <a:lnTo>
                  <a:pt x="635" y="37"/>
                </a:lnTo>
                <a:lnTo>
                  <a:pt x="635" y="210"/>
                </a:lnTo>
                <a:lnTo>
                  <a:pt x="635" y="210"/>
                </a:lnTo>
                <a:cubicBezTo>
                  <a:pt x="635" y="229"/>
                  <a:pt x="643" y="250"/>
                  <a:pt x="656" y="263"/>
                </a:cubicBezTo>
                <a:cubicBezTo>
                  <a:pt x="672" y="277"/>
                  <a:pt x="690" y="285"/>
                  <a:pt x="712" y="285"/>
                </a:cubicBezTo>
                <a:lnTo>
                  <a:pt x="712" y="285"/>
                </a:lnTo>
                <a:lnTo>
                  <a:pt x="885" y="285"/>
                </a:lnTo>
                <a:lnTo>
                  <a:pt x="882" y="908"/>
                </a:lnTo>
                <a:lnTo>
                  <a:pt x="882" y="908"/>
                </a:lnTo>
                <a:cubicBezTo>
                  <a:pt x="882" y="919"/>
                  <a:pt x="879" y="929"/>
                  <a:pt x="871" y="937"/>
                </a:cubicBezTo>
                <a:cubicBezTo>
                  <a:pt x="863" y="945"/>
                  <a:pt x="853" y="951"/>
                  <a:pt x="842" y="951"/>
                </a:cubicBezTo>
                <a:lnTo>
                  <a:pt x="842" y="951"/>
                </a:lnTo>
                <a:lnTo>
                  <a:pt x="749" y="951"/>
                </a:lnTo>
                <a:lnTo>
                  <a:pt x="749" y="449"/>
                </a:lnTo>
                <a:lnTo>
                  <a:pt x="749" y="449"/>
                </a:lnTo>
                <a:cubicBezTo>
                  <a:pt x="749" y="443"/>
                  <a:pt x="746" y="438"/>
                  <a:pt x="743" y="435"/>
                </a:cubicBezTo>
                <a:close/>
                <a:moveTo>
                  <a:pt x="712" y="250"/>
                </a:moveTo>
                <a:lnTo>
                  <a:pt x="712" y="250"/>
                </a:lnTo>
                <a:lnTo>
                  <a:pt x="712" y="250"/>
                </a:lnTo>
                <a:lnTo>
                  <a:pt x="712" y="250"/>
                </a:lnTo>
                <a:cubicBezTo>
                  <a:pt x="701" y="250"/>
                  <a:pt x="690" y="245"/>
                  <a:pt x="682" y="237"/>
                </a:cubicBezTo>
                <a:cubicBezTo>
                  <a:pt x="674" y="232"/>
                  <a:pt x="669" y="221"/>
                  <a:pt x="669" y="210"/>
                </a:cubicBezTo>
                <a:lnTo>
                  <a:pt x="669" y="210"/>
                </a:lnTo>
                <a:lnTo>
                  <a:pt x="669" y="61"/>
                </a:lnTo>
                <a:lnTo>
                  <a:pt x="858" y="250"/>
                </a:lnTo>
                <a:lnTo>
                  <a:pt x="712" y="250"/>
                </a:lnTo>
                <a:close/>
                <a:moveTo>
                  <a:pt x="712" y="969"/>
                </a:moveTo>
                <a:lnTo>
                  <a:pt x="712" y="969"/>
                </a:lnTo>
                <a:lnTo>
                  <a:pt x="712" y="969"/>
                </a:lnTo>
                <a:lnTo>
                  <a:pt x="712" y="1087"/>
                </a:lnTo>
                <a:lnTo>
                  <a:pt x="712" y="1087"/>
                </a:lnTo>
                <a:cubicBezTo>
                  <a:pt x="712" y="1098"/>
                  <a:pt x="709" y="1108"/>
                  <a:pt x="701" y="1116"/>
                </a:cubicBezTo>
                <a:cubicBezTo>
                  <a:pt x="693" y="1124"/>
                  <a:pt x="682" y="1130"/>
                  <a:pt x="672" y="1130"/>
                </a:cubicBezTo>
                <a:lnTo>
                  <a:pt x="672" y="1130"/>
                </a:lnTo>
                <a:lnTo>
                  <a:pt x="74" y="1130"/>
                </a:lnTo>
                <a:lnTo>
                  <a:pt x="74" y="1130"/>
                </a:lnTo>
                <a:cubicBezTo>
                  <a:pt x="63" y="1130"/>
                  <a:pt x="55" y="1124"/>
                  <a:pt x="47" y="1116"/>
                </a:cubicBezTo>
                <a:cubicBezTo>
                  <a:pt x="39" y="1111"/>
                  <a:pt x="37" y="1100"/>
                  <a:pt x="34" y="1090"/>
                </a:cubicBezTo>
                <a:lnTo>
                  <a:pt x="34" y="1090"/>
                </a:lnTo>
                <a:lnTo>
                  <a:pt x="34" y="258"/>
                </a:lnTo>
                <a:lnTo>
                  <a:pt x="34" y="258"/>
                </a:lnTo>
                <a:cubicBezTo>
                  <a:pt x="34" y="247"/>
                  <a:pt x="39" y="237"/>
                  <a:pt x="47" y="229"/>
                </a:cubicBezTo>
                <a:cubicBezTo>
                  <a:pt x="55" y="221"/>
                  <a:pt x="66" y="218"/>
                  <a:pt x="76" y="218"/>
                </a:cubicBezTo>
                <a:lnTo>
                  <a:pt x="76" y="218"/>
                </a:lnTo>
                <a:lnTo>
                  <a:pt x="465" y="218"/>
                </a:lnTo>
                <a:lnTo>
                  <a:pt x="465" y="390"/>
                </a:lnTo>
                <a:lnTo>
                  <a:pt x="465" y="390"/>
                </a:lnTo>
                <a:cubicBezTo>
                  <a:pt x="465" y="409"/>
                  <a:pt x="473" y="430"/>
                  <a:pt x="487" y="443"/>
                </a:cubicBezTo>
                <a:cubicBezTo>
                  <a:pt x="502" y="459"/>
                  <a:pt x="521" y="468"/>
                  <a:pt x="542" y="468"/>
                </a:cubicBezTo>
                <a:lnTo>
                  <a:pt x="542" y="468"/>
                </a:lnTo>
                <a:lnTo>
                  <a:pt x="712" y="468"/>
                </a:lnTo>
                <a:lnTo>
                  <a:pt x="712" y="967"/>
                </a:lnTo>
                <a:lnTo>
                  <a:pt x="712" y="967"/>
                </a:lnTo>
                <a:lnTo>
                  <a:pt x="712" y="969"/>
                </a:lnTo>
                <a:close/>
                <a:moveTo>
                  <a:pt x="542" y="430"/>
                </a:moveTo>
                <a:lnTo>
                  <a:pt x="542" y="430"/>
                </a:lnTo>
                <a:lnTo>
                  <a:pt x="542" y="430"/>
                </a:lnTo>
                <a:lnTo>
                  <a:pt x="542" y="430"/>
                </a:lnTo>
                <a:cubicBezTo>
                  <a:pt x="532" y="430"/>
                  <a:pt x="521" y="427"/>
                  <a:pt x="513" y="419"/>
                </a:cubicBezTo>
                <a:cubicBezTo>
                  <a:pt x="505" y="412"/>
                  <a:pt x="500" y="401"/>
                  <a:pt x="500" y="390"/>
                </a:cubicBezTo>
                <a:lnTo>
                  <a:pt x="500" y="390"/>
                </a:lnTo>
                <a:lnTo>
                  <a:pt x="500" y="242"/>
                </a:lnTo>
                <a:lnTo>
                  <a:pt x="688" y="430"/>
                </a:lnTo>
                <a:lnTo>
                  <a:pt x="542" y="430"/>
                </a:lnTo>
                <a:close/>
                <a:moveTo>
                  <a:pt x="914" y="255"/>
                </a:moveTo>
                <a:lnTo>
                  <a:pt x="914" y="255"/>
                </a:lnTo>
                <a:lnTo>
                  <a:pt x="914" y="255"/>
                </a:lnTo>
                <a:lnTo>
                  <a:pt x="667" y="8"/>
                </a:lnTo>
                <a:lnTo>
                  <a:pt x="667" y="8"/>
                </a:lnTo>
                <a:cubicBezTo>
                  <a:pt x="661" y="3"/>
                  <a:pt x="659" y="0"/>
                  <a:pt x="651" y="0"/>
                </a:cubicBezTo>
                <a:lnTo>
                  <a:pt x="651" y="0"/>
                </a:lnTo>
                <a:lnTo>
                  <a:pt x="251" y="0"/>
                </a:lnTo>
                <a:lnTo>
                  <a:pt x="251" y="0"/>
                </a:lnTo>
                <a:lnTo>
                  <a:pt x="238" y="0"/>
                </a:lnTo>
                <a:lnTo>
                  <a:pt x="238" y="0"/>
                </a:lnTo>
                <a:lnTo>
                  <a:pt x="238" y="0"/>
                </a:lnTo>
                <a:cubicBezTo>
                  <a:pt x="222" y="3"/>
                  <a:pt x="203" y="11"/>
                  <a:pt x="190" y="24"/>
                </a:cubicBezTo>
                <a:cubicBezTo>
                  <a:pt x="177" y="37"/>
                  <a:pt x="169" y="56"/>
                  <a:pt x="169" y="78"/>
                </a:cubicBezTo>
                <a:lnTo>
                  <a:pt x="169" y="78"/>
                </a:lnTo>
                <a:lnTo>
                  <a:pt x="169" y="181"/>
                </a:lnTo>
                <a:lnTo>
                  <a:pt x="76" y="181"/>
                </a:lnTo>
                <a:lnTo>
                  <a:pt x="76" y="181"/>
                </a:lnTo>
                <a:cubicBezTo>
                  <a:pt x="55" y="181"/>
                  <a:pt x="37" y="189"/>
                  <a:pt x="21" y="205"/>
                </a:cubicBezTo>
                <a:cubicBezTo>
                  <a:pt x="8" y="218"/>
                  <a:pt x="0" y="240"/>
                  <a:pt x="0" y="258"/>
                </a:cubicBezTo>
                <a:lnTo>
                  <a:pt x="0" y="258"/>
                </a:lnTo>
                <a:lnTo>
                  <a:pt x="0" y="1087"/>
                </a:lnTo>
                <a:lnTo>
                  <a:pt x="0" y="1095"/>
                </a:lnTo>
                <a:lnTo>
                  <a:pt x="0" y="1095"/>
                </a:lnTo>
                <a:lnTo>
                  <a:pt x="0" y="1095"/>
                </a:lnTo>
                <a:cubicBezTo>
                  <a:pt x="0" y="1114"/>
                  <a:pt x="8" y="1130"/>
                  <a:pt x="21" y="1143"/>
                </a:cubicBezTo>
                <a:cubicBezTo>
                  <a:pt x="34" y="1156"/>
                  <a:pt x="53" y="1164"/>
                  <a:pt x="69" y="1164"/>
                </a:cubicBezTo>
                <a:lnTo>
                  <a:pt x="69" y="1164"/>
                </a:lnTo>
                <a:lnTo>
                  <a:pt x="672" y="1164"/>
                </a:lnTo>
                <a:lnTo>
                  <a:pt x="672" y="1164"/>
                </a:lnTo>
                <a:cubicBezTo>
                  <a:pt x="693" y="1164"/>
                  <a:pt x="712" y="1156"/>
                  <a:pt x="725" y="1143"/>
                </a:cubicBezTo>
                <a:cubicBezTo>
                  <a:pt x="741" y="1127"/>
                  <a:pt x="749" y="1108"/>
                  <a:pt x="749" y="1087"/>
                </a:cubicBezTo>
                <a:lnTo>
                  <a:pt x="749" y="1087"/>
                </a:lnTo>
                <a:lnTo>
                  <a:pt x="749" y="985"/>
                </a:lnTo>
                <a:lnTo>
                  <a:pt x="842" y="985"/>
                </a:lnTo>
                <a:lnTo>
                  <a:pt x="842" y="985"/>
                </a:lnTo>
                <a:cubicBezTo>
                  <a:pt x="863" y="985"/>
                  <a:pt x="882" y="977"/>
                  <a:pt x="895" y="964"/>
                </a:cubicBezTo>
                <a:cubicBezTo>
                  <a:pt x="911" y="948"/>
                  <a:pt x="919" y="929"/>
                  <a:pt x="919" y="908"/>
                </a:cubicBezTo>
                <a:lnTo>
                  <a:pt x="919" y="908"/>
                </a:lnTo>
                <a:lnTo>
                  <a:pt x="919" y="269"/>
                </a:lnTo>
                <a:lnTo>
                  <a:pt x="919" y="269"/>
                </a:lnTo>
                <a:cubicBezTo>
                  <a:pt x="919" y="263"/>
                  <a:pt x="916" y="258"/>
                  <a:pt x="914" y="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100C794-3F72-B548-881C-3BD49D633A42}"/>
              </a:ext>
            </a:extLst>
          </p:cNvPr>
          <p:cNvGrpSpPr/>
          <p:nvPr/>
        </p:nvGrpSpPr>
        <p:grpSpPr>
          <a:xfrm>
            <a:off x="5464123" y="3228096"/>
            <a:ext cx="2480324" cy="824854"/>
            <a:chOff x="1689903" y="2106592"/>
            <a:chExt cx="2716203" cy="1547719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2AC00C7-ADB4-D344-BD3D-73AE5C461B48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78" name="Round Same Side Corner Rectangle 77">
              <a:extLst>
                <a:ext uri="{FF2B5EF4-FFF2-40B4-BE49-F238E27FC236}">
                  <a16:creationId xmlns:a16="http://schemas.microsoft.com/office/drawing/2014/main" id="{1A2A0FC0-4834-A747-AF88-5D8499B9B969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Query Activities (SQL)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D36780A-D9BD-EE44-A5A8-87EDC3001B34}"/>
              </a:ext>
            </a:extLst>
          </p:cNvPr>
          <p:cNvGrpSpPr/>
          <p:nvPr/>
        </p:nvGrpSpPr>
        <p:grpSpPr>
          <a:xfrm>
            <a:off x="5454290" y="4678982"/>
            <a:ext cx="2480324" cy="824854"/>
            <a:chOff x="1689903" y="2106592"/>
            <a:chExt cx="2716203" cy="154771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6EA61B49-D474-0547-8E88-2D24FC78DABF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89" name="Round Same Side Corner Rectangle 88">
              <a:extLst>
                <a:ext uri="{FF2B5EF4-FFF2-40B4-BE49-F238E27FC236}">
                  <a16:creationId xmlns:a16="http://schemas.microsoft.com/office/drawing/2014/main" id="{48ABB546-7926-524C-B2E2-3191235124C5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DATA EXTRACT (CSV, TAB, other)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5CE9903B-2F62-6345-91EC-FE60F6E4503D}"/>
              </a:ext>
            </a:extLst>
          </p:cNvPr>
          <p:cNvSpPr txBox="1"/>
          <p:nvPr/>
        </p:nvSpPr>
        <p:spPr>
          <a:xfrm>
            <a:off x="5572615" y="3620997"/>
            <a:ext cx="18851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32E61"/>
                </a:solidFill>
                <a:latin typeface="Salesforce Sans"/>
                <a:cs typeface="Salesforce Sans"/>
              </a:rPr>
              <a:t>Custom Criteria for deltas or other requirements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A534CF-553D-D649-A933-32A6F6C639A6}"/>
              </a:ext>
            </a:extLst>
          </p:cNvPr>
          <p:cNvGrpSpPr/>
          <p:nvPr/>
        </p:nvGrpSpPr>
        <p:grpSpPr>
          <a:xfrm>
            <a:off x="7512965" y="3620996"/>
            <a:ext cx="287655" cy="327078"/>
            <a:chOff x="4903788" y="3351213"/>
            <a:chExt cx="347662" cy="339725"/>
          </a:xfrm>
        </p:grpSpPr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75E9C19B-5628-4E4F-AF3D-DAEB626E0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3351213"/>
              <a:ext cx="347662" cy="339725"/>
            </a:xfrm>
            <a:custGeom>
              <a:avLst/>
              <a:gdLst>
                <a:gd name="T0" fmla="*/ 246 w 967"/>
                <a:gd name="T1" fmla="*/ 252 h 943"/>
                <a:gd name="T2" fmla="*/ 373 w 967"/>
                <a:gd name="T3" fmla="*/ 377 h 943"/>
                <a:gd name="T4" fmla="*/ 222 w 967"/>
                <a:gd name="T5" fmla="*/ 275 h 943"/>
                <a:gd name="T6" fmla="*/ 164 w 967"/>
                <a:gd name="T7" fmla="*/ 273 h 943"/>
                <a:gd name="T8" fmla="*/ 243 w 967"/>
                <a:gd name="T9" fmla="*/ 193 h 943"/>
                <a:gd name="T10" fmla="*/ 246 w 967"/>
                <a:gd name="T11" fmla="*/ 252 h 943"/>
                <a:gd name="T12" fmla="*/ 523 w 967"/>
                <a:gd name="T13" fmla="*/ 657 h 943"/>
                <a:gd name="T14" fmla="*/ 754 w 967"/>
                <a:gd name="T15" fmla="*/ 894 h 943"/>
                <a:gd name="T16" fmla="*/ 494 w 967"/>
                <a:gd name="T17" fmla="*/ 689 h 943"/>
                <a:gd name="T18" fmla="*/ 243 w 967"/>
                <a:gd name="T19" fmla="*/ 891 h 943"/>
                <a:gd name="T20" fmla="*/ 230 w 967"/>
                <a:gd name="T21" fmla="*/ 902 h 943"/>
                <a:gd name="T22" fmla="*/ 198 w 967"/>
                <a:gd name="T23" fmla="*/ 902 h 943"/>
                <a:gd name="T24" fmla="*/ 76 w 967"/>
                <a:gd name="T25" fmla="*/ 783 h 943"/>
                <a:gd name="T26" fmla="*/ 76 w 967"/>
                <a:gd name="T27" fmla="*/ 726 h 943"/>
                <a:gd name="T28" fmla="*/ 494 w 967"/>
                <a:gd name="T29" fmla="*/ 305 h 943"/>
                <a:gd name="T30" fmla="*/ 555 w 967"/>
                <a:gd name="T31" fmla="*/ 106 h 943"/>
                <a:gd name="T32" fmla="*/ 560 w 967"/>
                <a:gd name="T33" fmla="*/ 104 h 943"/>
                <a:gd name="T34" fmla="*/ 762 w 967"/>
                <a:gd name="T35" fmla="*/ 45 h 943"/>
                <a:gd name="T36" fmla="*/ 629 w 967"/>
                <a:gd name="T37" fmla="*/ 191 h 943"/>
                <a:gd name="T38" fmla="*/ 661 w 967"/>
                <a:gd name="T39" fmla="*/ 294 h 943"/>
                <a:gd name="T40" fmla="*/ 775 w 967"/>
                <a:gd name="T41" fmla="*/ 336 h 943"/>
                <a:gd name="T42" fmla="*/ 792 w 967"/>
                <a:gd name="T43" fmla="*/ 334 h 943"/>
                <a:gd name="T44" fmla="*/ 921 w 967"/>
                <a:gd name="T45" fmla="*/ 299 h 943"/>
                <a:gd name="T46" fmla="*/ 680 w 967"/>
                <a:gd name="T47" fmla="*/ 470 h 943"/>
                <a:gd name="T48" fmla="*/ 510 w 967"/>
                <a:gd name="T49" fmla="*/ 620 h 943"/>
                <a:gd name="T50" fmla="*/ 508 w 967"/>
                <a:gd name="T51" fmla="*/ 623 h 943"/>
                <a:gd name="T52" fmla="*/ 837 w 967"/>
                <a:gd name="T53" fmla="*/ 812 h 943"/>
                <a:gd name="T54" fmla="*/ 550 w 967"/>
                <a:gd name="T55" fmla="*/ 631 h 943"/>
                <a:gd name="T56" fmla="*/ 874 w 967"/>
                <a:gd name="T57" fmla="*/ 755 h 943"/>
                <a:gd name="T58" fmla="*/ 874 w 967"/>
                <a:gd name="T59" fmla="*/ 755 h 943"/>
                <a:gd name="T60" fmla="*/ 860 w 967"/>
                <a:gd name="T61" fmla="*/ 788 h 943"/>
                <a:gd name="T62" fmla="*/ 863 w 967"/>
                <a:gd name="T63" fmla="*/ 729 h 943"/>
                <a:gd name="T64" fmla="*/ 789 w 967"/>
                <a:gd name="T65" fmla="*/ 493 h 943"/>
                <a:gd name="T66" fmla="*/ 789 w 967"/>
                <a:gd name="T67" fmla="*/ 493 h 943"/>
                <a:gd name="T68" fmla="*/ 945 w 967"/>
                <a:gd name="T69" fmla="*/ 167 h 943"/>
                <a:gd name="T70" fmla="*/ 916 w 967"/>
                <a:gd name="T71" fmla="*/ 159 h 943"/>
                <a:gd name="T72" fmla="*/ 666 w 967"/>
                <a:gd name="T73" fmla="*/ 191 h 943"/>
                <a:gd name="T74" fmla="*/ 813 w 967"/>
                <a:gd name="T75" fmla="*/ 45 h 943"/>
                <a:gd name="T76" fmla="*/ 658 w 967"/>
                <a:gd name="T77" fmla="*/ 11 h 943"/>
                <a:gd name="T78" fmla="*/ 529 w 967"/>
                <a:gd name="T79" fmla="*/ 82 h 943"/>
                <a:gd name="T80" fmla="*/ 473 w 967"/>
                <a:gd name="T81" fmla="*/ 178 h 943"/>
                <a:gd name="T82" fmla="*/ 396 w 967"/>
                <a:gd name="T83" fmla="*/ 352 h 943"/>
                <a:gd name="T84" fmla="*/ 277 w 967"/>
                <a:gd name="T85" fmla="*/ 188 h 943"/>
                <a:gd name="T86" fmla="*/ 105 w 967"/>
                <a:gd name="T87" fmla="*/ 37 h 943"/>
                <a:gd name="T88" fmla="*/ 82 w 967"/>
                <a:gd name="T89" fmla="*/ 37 h 943"/>
                <a:gd name="T90" fmla="*/ 7 w 967"/>
                <a:gd name="T91" fmla="*/ 135 h 943"/>
                <a:gd name="T92" fmla="*/ 142 w 967"/>
                <a:gd name="T93" fmla="*/ 302 h 943"/>
                <a:gd name="T94" fmla="*/ 201 w 967"/>
                <a:gd name="T95" fmla="*/ 307 h 943"/>
                <a:gd name="T96" fmla="*/ 50 w 967"/>
                <a:gd name="T97" fmla="*/ 702 h 943"/>
                <a:gd name="T98" fmla="*/ 29 w 967"/>
                <a:gd name="T99" fmla="*/ 753 h 943"/>
                <a:gd name="T100" fmla="*/ 158 w 967"/>
                <a:gd name="T101" fmla="*/ 918 h 943"/>
                <a:gd name="T102" fmla="*/ 214 w 967"/>
                <a:gd name="T103" fmla="*/ 939 h 943"/>
                <a:gd name="T104" fmla="*/ 267 w 967"/>
                <a:gd name="T105" fmla="*/ 918 h 943"/>
                <a:gd name="T106" fmla="*/ 672 w 967"/>
                <a:gd name="T107" fmla="*/ 918 h 943"/>
                <a:gd name="T108" fmla="*/ 780 w 967"/>
                <a:gd name="T109" fmla="*/ 918 h 943"/>
                <a:gd name="T110" fmla="*/ 911 w 967"/>
                <a:gd name="T111" fmla="*/ 755 h 943"/>
                <a:gd name="T112" fmla="*/ 690 w 967"/>
                <a:gd name="T113" fmla="*/ 507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67" h="943">
                  <a:moveTo>
                    <a:pt x="460" y="681"/>
                  </a:moveTo>
                  <a:lnTo>
                    <a:pt x="460" y="681"/>
                  </a:lnTo>
                  <a:close/>
                  <a:moveTo>
                    <a:pt x="246" y="252"/>
                  </a:moveTo>
                  <a:lnTo>
                    <a:pt x="246" y="252"/>
                  </a:lnTo>
                  <a:lnTo>
                    <a:pt x="246" y="252"/>
                  </a:lnTo>
                  <a:lnTo>
                    <a:pt x="373" y="377"/>
                  </a:lnTo>
                  <a:lnTo>
                    <a:pt x="346" y="403"/>
                  </a:lnTo>
                  <a:lnTo>
                    <a:pt x="222" y="275"/>
                  </a:lnTo>
                  <a:lnTo>
                    <a:pt x="222" y="275"/>
                  </a:lnTo>
                  <a:cubicBezTo>
                    <a:pt x="216" y="273"/>
                    <a:pt x="211" y="270"/>
                    <a:pt x="209" y="270"/>
                  </a:cubicBezTo>
                  <a:lnTo>
                    <a:pt x="209" y="270"/>
                  </a:lnTo>
                  <a:lnTo>
                    <a:pt x="164" y="273"/>
                  </a:lnTo>
                  <a:lnTo>
                    <a:pt x="44" y="125"/>
                  </a:lnTo>
                  <a:lnTo>
                    <a:pt x="95" y="74"/>
                  </a:lnTo>
                  <a:lnTo>
                    <a:pt x="243" y="193"/>
                  </a:lnTo>
                  <a:lnTo>
                    <a:pt x="240" y="236"/>
                  </a:lnTo>
                  <a:lnTo>
                    <a:pt x="240" y="236"/>
                  </a:lnTo>
                  <a:cubicBezTo>
                    <a:pt x="240" y="241"/>
                    <a:pt x="243" y="246"/>
                    <a:pt x="246" y="252"/>
                  </a:cubicBezTo>
                  <a:close/>
                  <a:moveTo>
                    <a:pt x="523" y="657"/>
                  </a:moveTo>
                  <a:lnTo>
                    <a:pt x="523" y="657"/>
                  </a:lnTo>
                  <a:lnTo>
                    <a:pt x="523" y="657"/>
                  </a:lnTo>
                  <a:lnTo>
                    <a:pt x="756" y="891"/>
                  </a:lnTo>
                  <a:lnTo>
                    <a:pt x="754" y="894"/>
                  </a:lnTo>
                  <a:lnTo>
                    <a:pt x="754" y="894"/>
                  </a:lnTo>
                  <a:cubicBezTo>
                    <a:pt x="738" y="907"/>
                    <a:pt x="711" y="907"/>
                    <a:pt x="698" y="894"/>
                  </a:cubicBezTo>
                  <a:lnTo>
                    <a:pt x="698" y="894"/>
                  </a:lnTo>
                  <a:lnTo>
                    <a:pt x="494" y="689"/>
                  </a:lnTo>
                  <a:lnTo>
                    <a:pt x="523" y="657"/>
                  </a:lnTo>
                  <a:close/>
                  <a:moveTo>
                    <a:pt x="243" y="891"/>
                  </a:moveTo>
                  <a:lnTo>
                    <a:pt x="243" y="891"/>
                  </a:lnTo>
                  <a:lnTo>
                    <a:pt x="243" y="891"/>
                  </a:lnTo>
                  <a:lnTo>
                    <a:pt x="243" y="891"/>
                  </a:lnTo>
                  <a:cubicBezTo>
                    <a:pt x="238" y="897"/>
                    <a:pt x="235" y="899"/>
                    <a:pt x="230" y="902"/>
                  </a:cubicBezTo>
                  <a:cubicBezTo>
                    <a:pt x="224" y="905"/>
                    <a:pt x="219" y="905"/>
                    <a:pt x="214" y="905"/>
                  </a:cubicBezTo>
                  <a:lnTo>
                    <a:pt x="214" y="905"/>
                  </a:lnTo>
                  <a:cubicBezTo>
                    <a:pt x="209" y="905"/>
                    <a:pt x="203" y="905"/>
                    <a:pt x="198" y="902"/>
                  </a:cubicBezTo>
                  <a:cubicBezTo>
                    <a:pt x="193" y="899"/>
                    <a:pt x="190" y="897"/>
                    <a:pt x="185" y="894"/>
                  </a:cubicBezTo>
                  <a:lnTo>
                    <a:pt x="185" y="894"/>
                  </a:lnTo>
                  <a:lnTo>
                    <a:pt x="76" y="783"/>
                  </a:lnTo>
                  <a:lnTo>
                    <a:pt x="76" y="783"/>
                  </a:lnTo>
                  <a:cubicBezTo>
                    <a:pt x="68" y="775"/>
                    <a:pt x="63" y="764"/>
                    <a:pt x="63" y="753"/>
                  </a:cubicBezTo>
                  <a:cubicBezTo>
                    <a:pt x="63" y="742"/>
                    <a:pt x="68" y="732"/>
                    <a:pt x="76" y="726"/>
                  </a:cubicBezTo>
                  <a:lnTo>
                    <a:pt x="76" y="726"/>
                  </a:lnTo>
                  <a:lnTo>
                    <a:pt x="494" y="305"/>
                  </a:lnTo>
                  <a:lnTo>
                    <a:pt x="494" y="305"/>
                  </a:lnTo>
                  <a:cubicBezTo>
                    <a:pt x="500" y="302"/>
                    <a:pt x="500" y="294"/>
                    <a:pt x="500" y="289"/>
                  </a:cubicBezTo>
                  <a:cubicBezTo>
                    <a:pt x="494" y="257"/>
                    <a:pt x="497" y="220"/>
                    <a:pt x="508" y="188"/>
                  </a:cubicBezTo>
                  <a:cubicBezTo>
                    <a:pt x="515" y="159"/>
                    <a:pt x="534" y="130"/>
                    <a:pt x="555" y="106"/>
                  </a:cubicBezTo>
                  <a:lnTo>
                    <a:pt x="555" y="106"/>
                  </a:lnTo>
                  <a:lnTo>
                    <a:pt x="560" y="104"/>
                  </a:lnTo>
                  <a:lnTo>
                    <a:pt x="560" y="104"/>
                  </a:lnTo>
                  <a:cubicBezTo>
                    <a:pt x="590" y="74"/>
                    <a:pt x="627" y="53"/>
                    <a:pt x="666" y="45"/>
                  </a:cubicBezTo>
                  <a:cubicBezTo>
                    <a:pt x="698" y="40"/>
                    <a:pt x="730" y="40"/>
                    <a:pt x="762" y="45"/>
                  </a:cubicBezTo>
                  <a:lnTo>
                    <a:pt x="762" y="45"/>
                  </a:lnTo>
                  <a:lnTo>
                    <a:pt x="635" y="172"/>
                  </a:lnTo>
                  <a:lnTo>
                    <a:pt x="635" y="172"/>
                  </a:lnTo>
                  <a:cubicBezTo>
                    <a:pt x="629" y="178"/>
                    <a:pt x="627" y="186"/>
                    <a:pt x="629" y="191"/>
                  </a:cubicBezTo>
                  <a:lnTo>
                    <a:pt x="629" y="191"/>
                  </a:lnTo>
                  <a:lnTo>
                    <a:pt x="661" y="294"/>
                  </a:lnTo>
                  <a:lnTo>
                    <a:pt x="661" y="294"/>
                  </a:lnTo>
                  <a:cubicBezTo>
                    <a:pt x="664" y="299"/>
                    <a:pt x="666" y="305"/>
                    <a:pt x="674" y="305"/>
                  </a:cubicBezTo>
                  <a:lnTo>
                    <a:pt x="674" y="305"/>
                  </a:lnTo>
                  <a:lnTo>
                    <a:pt x="775" y="336"/>
                  </a:lnTo>
                  <a:lnTo>
                    <a:pt x="775" y="336"/>
                  </a:lnTo>
                  <a:cubicBezTo>
                    <a:pt x="780" y="339"/>
                    <a:pt x="789" y="336"/>
                    <a:pt x="792" y="334"/>
                  </a:cubicBezTo>
                  <a:lnTo>
                    <a:pt x="792" y="334"/>
                  </a:lnTo>
                  <a:lnTo>
                    <a:pt x="921" y="207"/>
                  </a:lnTo>
                  <a:lnTo>
                    <a:pt x="921" y="207"/>
                  </a:lnTo>
                  <a:cubicBezTo>
                    <a:pt x="929" y="236"/>
                    <a:pt x="929" y="270"/>
                    <a:pt x="921" y="299"/>
                  </a:cubicBezTo>
                  <a:cubicBezTo>
                    <a:pt x="913" y="342"/>
                    <a:pt x="892" y="380"/>
                    <a:pt x="863" y="409"/>
                  </a:cubicBezTo>
                  <a:cubicBezTo>
                    <a:pt x="839" y="433"/>
                    <a:pt x="810" y="451"/>
                    <a:pt x="777" y="462"/>
                  </a:cubicBezTo>
                  <a:cubicBezTo>
                    <a:pt x="746" y="470"/>
                    <a:pt x="714" y="472"/>
                    <a:pt x="680" y="470"/>
                  </a:cubicBezTo>
                  <a:cubicBezTo>
                    <a:pt x="674" y="464"/>
                    <a:pt x="664" y="464"/>
                    <a:pt x="658" y="472"/>
                  </a:cubicBezTo>
                  <a:lnTo>
                    <a:pt x="658" y="472"/>
                  </a:lnTo>
                  <a:lnTo>
                    <a:pt x="510" y="620"/>
                  </a:lnTo>
                  <a:lnTo>
                    <a:pt x="510" y="620"/>
                  </a:lnTo>
                  <a:cubicBezTo>
                    <a:pt x="510" y="620"/>
                    <a:pt x="508" y="620"/>
                    <a:pt x="508" y="623"/>
                  </a:cubicBezTo>
                  <a:lnTo>
                    <a:pt x="508" y="623"/>
                  </a:lnTo>
                  <a:lnTo>
                    <a:pt x="243" y="891"/>
                  </a:lnTo>
                  <a:close/>
                  <a:moveTo>
                    <a:pt x="837" y="812"/>
                  </a:moveTo>
                  <a:lnTo>
                    <a:pt x="837" y="812"/>
                  </a:lnTo>
                  <a:lnTo>
                    <a:pt x="837" y="812"/>
                  </a:lnTo>
                  <a:lnTo>
                    <a:pt x="780" y="868"/>
                  </a:lnTo>
                  <a:lnTo>
                    <a:pt x="550" y="631"/>
                  </a:lnTo>
                  <a:lnTo>
                    <a:pt x="603" y="578"/>
                  </a:lnTo>
                  <a:lnTo>
                    <a:pt x="837" y="812"/>
                  </a:lnTo>
                  <a:close/>
                  <a:moveTo>
                    <a:pt x="874" y="755"/>
                  </a:moveTo>
                  <a:lnTo>
                    <a:pt x="874" y="755"/>
                  </a:lnTo>
                  <a:lnTo>
                    <a:pt x="874" y="755"/>
                  </a:lnTo>
                  <a:lnTo>
                    <a:pt x="874" y="755"/>
                  </a:lnTo>
                  <a:cubicBezTo>
                    <a:pt x="874" y="770"/>
                    <a:pt x="871" y="778"/>
                    <a:pt x="863" y="786"/>
                  </a:cubicBezTo>
                  <a:lnTo>
                    <a:pt x="863" y="786"/>
                  </a:lnTo>
                  <a:lnTo>
                    <a:pt x="860" y="788"/>
                  </a:lnTo>
                  <a:lnTo>
                    <a:pt x="627" y="552"/>
                  </a:lnTo>
                  <a:lnTo>
                    <a:pt x="656" y="523"/>
                  </a:lnTo>
                  <a:lnTo>
                    <a:pt x="863" y="729"/>
                  </a:lnTo>
                  <a:lnTo>
                    <a:pt x="863" y="729"/>
                  </a:lnTo>
                  <a:cubicBezTo>
                    <a:pt x="871" y="737"/>
                    <a:pt x="874" y="745"/>
                    <a:pt x="874" y="755"/>
                  </a:cubicBezTo>
                  <a:close/>
                  <a:moveTo>
                    <a:pt x="789" y="493"/>
                  </a:moveTo>
                  <a:lnTo>
                    <a:pt x="789" y="493"/>
                  </a:lnTo>
                  <a:lnTo>
                    <a:pt x="789" y="493"/>
                  </a:lnTo>
                  <a:lnTo>
                    <a:pt x="789" y="493"/>
                  </a:lnTo>
                  <a:cubicBezTo>
                    <a:pt x="826" y="483"/>
                    <a:pt x="860" y="462"/>
                    <a:pt x="890" y="433"/>
                  </a:cubicBezTo>
                  <a:cubicBezTo>
                    <a:pt x="924" y="398"/>
                    <a:pt x="948" y="355"/>
                    <a:pt x="956" y="307"/>
                  </a:cubicBezTo>
                  <a:cubicBezTo>
                    <a:pt x="966" y="260"/>
                    <a:pt x="964" y="212"/>
                    <a:pt x="945" y="167"/>
                  </a:cubicBezTo>
                  <a:cubicBezTo>
                    <a:pt x="945" y="164"/>
                    <a:pt x="945" y="162"/>
                    <a:pt x="942" y="159"/>
                  </a:cubicBezTo>
                  <a:cubicBezTo>
                    <a:pt x="935" y="154"/>
                    <a:pt x="924" y="154"/>
                    <a:pt x="916" y="159"/>
                  </a:cubicBezTo>
                  <a:lnTo>
                    <a:pt x="916" y="159"/>
                  </a:lnTo>
                  <a:lnTo>
                    <a:pt x="775" y="299"/>
                  </a:lnTo>
                  <a:lnTo>
                    <a:pt x="693" y="273"/>
                  </a:lnTo>
                  <a:lnTo>
                    <a:pt x="666" y="191"/>
                  </a:lnTo>
                  <a:lnTo>
                    <a:pt x="808" y="51"/>
                  </a:lnTo>
                  <a:lnTo>
                    <a:pt x="808" y="51"/>
                  </a:lnTo>
                  <a:cubicBezTo>
                    <a:pt x="810" y="48"/>
                    <a:pt x="810" y="48"/>
                    <a:pt x="813" y="45"/>
                  </a:cubicBezTo>
                  <a:cubicBezTo>
                    <a:pt x="813" y="40"/>
                    <a:pt x="813" y="35"/>
                    <a:pt x="813" y="32"/>
                  </a:cubicBezTo>
                  <a:cubicBezTo>
                    <a:pt x="810" y="27"/>
                    <a:pt x="805" y="24"/>
                    <a:pt x="802" y="21"/>
                  </a:cubicBezTo>
                  <a:cubicBezTo>
                    <a:pt x="756" y="3"/>
                    <a:pt x="706" y="0"/>
                    <a:pt x="658" y="11"/>
                  </a:cubicBezTo>
                  <a:cubicBezTo>
                    <a:pt x="611" y="21"/>
                    <a:pt x="568" y="43"/>
                    <a:pt x="534" y="77"/>
                  </a:cubicBezTo>
                  <a:lnTo>
                    <a:pt x="534" y="77"/>
                  </a:lnTo>
                  <a:lnTo>
                    <a:pt x="529" y="82"/>
                  </a:lnTo>
                  <a:lnTo>
                    <a:pt x="529" y="82"/>
                  </a:lnTo>
                  <a:lnTo>
                    <a:pt x="529" y="82"/>
                  </a:lnTo>
                  <a:cubicBezTo>
                    <a:pt x="505" y="109"/>
                    <a:pt x="484" y="143"/>
                    <a:pt x="473" y="178"/>
                  </a:cubicBezTo>
                  <a:cubicBezTo>
                    <a:pt x="463" y="212"/>
                    <a:pt x="457" y="249"/>
                    <a:pt x="463" y="286"/>
                  </a:cubicBezTo>
                  <a:lnTo>
                    <a:pt x="463" y="286"/>
                  </a:lnTo>
                  <a:lnTo>
                    <a:pt x="396" y="352"/>
                  </a:lnTo>
                  <a:lnTo>
                    <a:pt x="277" y="231"/>
                  </a:lnTo>
                  <a:lnTo>
                    <a:pt x="277" y="188"/>
                  </a:lnTo>
                  <a:lnTo>
                    <a:pt x="277" y="188"/>
                  </a:lnTo>
                  <a:cubicBezTo>
                    <a:pt x="280" y="180"/>
                    <a:pt x="277" y="175"/>
                    <a:pt x="272" y="172"/>
                  </a:cubicBezTo>
                  <a:lnTo>
                    <a:pt x="272" y="172"/>
                  </a:lnTo>
                  <a:lnTo>
                    <a:pt x="105" y="37"/>
                  </a:lnTo>
                  <a:lnTo>
                    <a:pt x="105" y="37"/>
                  </a:lnTo>
                  <a:cubicBezTo>
                    <a:pt x="97" y="29"/>
                    <a:pt x="87" y="29"/>
                    <a:pt x="82" y="37"/>
                  </a:cubicBezTo>
                  <a:lnTo>
                    <a:pt x="82" y="37"/>
                  </a:lnTo>
                  <a:lnTo>
                    <a:pt x="7" y="109"/>
                  </a:lnTo>
                  <a:lnTo>
                    <a:pt x="7" y="109"/>
                  </a:lnTo>
                  <a:cubicBezTo>
                    <a:pt x="2" y="117"/>
                    <a:pt x="0" y="127"/>
                    <a:pt x="7" y="135"/>
                  </a:cubicBezTo>
                  <a:lnTo>
                    <a:pt x="7" y="135"/>
                  </a:lnTo>
                  <a:lnTo>
                    <a:pt x="142" y="302"/>
                  </a:lnTo>
                  <a:lnTo>
                    <a:pt x="142" y="302"/>
                  </a:lnTo>
                  <a:cubicBezTo>
                    <a:pt x="145" y="305"/>
                    <a:pt x="153" y="307"/>
                    <a:pt x="158" y="307"/>
                  </a:cubicBezTo>
                  <a:lnTo>
                    <a:pt x="158" y="307"/>
                  </a:lnTo>
                  <a:lnTo>
                    <a:pt x="201" y="307"/>
                  </a:lnTo>
                  <a:lnTo>
                    <a:pt x="322" y="427"/>
                  </a:lnTo>
                  <a:lnTo>
                    <a:pt x="50" y="700"/>
                  </a:lnTo>
                  <a:lnTo>
                    <a:pt x="50" y="702"/>
                  </a:lnTo>
                  <a:lnTo>
                    <a:pt x="50" y="702"/>
                  </a:lnTo>
                  <a:lnTo>
                    <a:pt x="50" y="702"/>
                  </a:lnTo>
                  <a:cubicBezTo>
                    <a:pt x="34" y="716"/>
                    <a:pt x="29" y="734"/>
                    <a:pt x="29" y="753"/>
                  </a:cubicBezTo>
                  <a:cubicBezTo>
                    <a:pt x="29" y="775"/>
                    <a:pt x="37" y="793"/>
                    <a:pt x="50" y="809"/>
                  </a:cubicBezTo>
                  <a:lnTo>
                    <a:pt x="50" y="809"/>
                  </a:lnTo>
                  <a:lnTo>
                    <a:pt x="158" y="918"/>
                  </a:lnTo>
                  <a:lnTo>
                    <a:pt x="158" y="918"/>
                  </a:lnTo>
                  <a:cubicBezTo>
                    <a:pt x="166" y="926"/>
                    <a:pt x="174" y="931"/>
                    <a:pt x="185" y="934"/>
                  </a:cubicBezTo>
                  <a:cubicBezTo>
                    <a:pt x="193" y="939"/>
                    <a:pt x="203" y="939"/>
                    <a:pt x="214" y="939"/>
                  </a:cubicBezTo>
                  <a:cubicBezTo>
                    <a:pt x="224" y="942"/>
                    <a:pt x="235" y="939"/>
                    <a:pt x="243" y="934"/>
                  </a:cubicBezTo>
                  <a:cubicBezTo>
                    <a:pt x="251" y="931"/>
                    <a:pt x="261" y="926"/>
                    <a:pt x="267" y="918"/>
                  </a:cubicBezTo>
                  <a:lnTo>
                    <a:pt x="267" y="918"/>
                  </a:lnTo>
                  <a:lnTo>
                    <a:pt x="468" y="713"/>
                  </a:lnTo>
                  <a:lnTo>
                    <a:pt x="672" y="918"/>
                  </a:lnTo>
                  <a:lnTo>
                    <a:pt x="672" y="918"/>
                  </a:lnTo>
                  <a:cubicBezTo>
                    <a:pt x="687" y="934"/>
                    <a:pt x="706" y="942"/>
                    <a:pt x="727" y="942"/>
                  </a:cubicBezTo>
                  <a:cubicBezTo>
                    <a:pt x="746" y="942"/>
                    <a:pt x="764" y="934"/>
                    <a:pt x="780" y="918"/>
                  </a:cubicBezTo>
                  <a:lnTo>
                    <a:pt x="780" y="918"/>
                  </a:lnTo>
                  <a:lnTo>
                    <a:pt x="887" y="812"/>
                  </a:lnTo>
                  <a:lnTo>
                    <a:pt x="887" y="812"/>
                  </a:lnTo>
                  <a:cubicBezTo>
                    <a:pt x="903" y="796"/>
                    <a:pt x="911" y="778"/>
                    <a:pt x="911" y="755"/>
                  </a:cubicBezTo>
                  <a:cubicBezTo>
                    <a:pt x="911" y="737"/>
                    <a:pt x="903" y="718"/>
                    <a:pt x="887" y="702"/>
                  </a:cubicBezTo>
                  <a:lnTo>
                    <a:pt x="887" y="702"/>
                  </a:lnTo>
                  <a:lnTo>
                    <a:pt x="690" y="507"/>
                  </a:lnTo>
                  <a:lnTo>
                    <a:pt x="690" y="507"/>
                  </a:lnTo>
                  <a:cubicBezTo>
                    <a:pt x="722" y="509"/>
                    <a:pt x="756" y="504"/>
                    <a:pt x="789" y="4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8BFA6CAD-D6DA-334D-BC30-5463EC77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3575050"/>
              <a:ext cx="82550" cy="84138"/>
            </a:xfrm>
            <a:custGeom>
              <a:avLst/>
              <a:gdLst>
                <a:gd name="T0" fmla="*/ 188 w 231"/>
                <a:gd name="T1" fmla="*/ 117 h 235"/>
                <a:gd name="T2" fmla="*/ 188 w 231"/>
                <a:gd name="T3" fmla="*/ 117 h 235"/>
                <a:gd name="T4" fmla="*/ 188 w 231"/>
                <a:gd name="T5" fmla="*/ 117 h 235"/>
                <a:gd name="T6" fmla="*/ 116 w 231"/>
                <a:gd name="T7" fmla="*/ 192 h 235"/>
                <a:gd name="T8" fmla="*/ 45 w 231"/>
                <a:gd name="T9" fmla="*/ 117 h 235"/>
                <a:gd name="T10" fmla="*/ 116 w 231"/>
                <a:gd name="T11" fmla="*/ 45 h 235"/>
                <a:gd name="T12" fmla="*/ 188 w 231"/>
                <a:gd name="T13" fmla="*/ 117 h 235"/>
                <a:gd name="T14" fmla="*/ 129 w 231"/>
                <a:gd name="T15" fmla="*/ 8 h 235"/>
                <a:gd name="T16" fmla="*/ 129 w 231"/>
                <a:gd name="T17" fmla="*/ 8 h 235"/>
                <a:gd name="T18" fmla="*/ 129 w 231"/>
                <a:gd name="T19" fmla="*/ 8 h 235"/>
                <a:gd name="T20" fmla="*/ 129 w 231"/>
                <a:gd name="T21" fmla="*/ 8 h 235"/>
                <a:gd name="T22" fmla="*/ 103 w 231"/>
                <a:gd name="T23" fmla="*/ 8 h 235"/>
                <a:gd name="T24" fmla="*/ 103 w 231"/>
                <a:gd name="T25" fmla="*/ 8 h 235"/>
                <a:gd name="T26" fmla="*/ 5 w 231"/>
                <a:gd name="T27" fmla="*/ 106 h 235"/>
                <a:gd name="T28" fmla="*/ 5 w 231"/>
                <a:gd name="T29" fmla="*/ 106 h 235"/>
                <a:gd name="T30" fmla="*/ 0 w 231"/>
                <a:gd name="T31" fmla="*/ 117 h 235"/>
                <a:gd name="T32" fmla="*/ 5 w 231"/>
                <a:gd name="T33" fmla="*/ 130 h 235"/>
                <a:gd name="T34" fmla="*/ 5 w 231"/>
                <a:gd name="T35" fmla="*/ 130 h 235"/>
                <a:gd name="T36" fmla="*/ 103 w 231"/>
                <a:gd name="T37" fmla="*/ 229 h 235"/>
                <a:gd name="T38" fmla="*/ 103 w 231"/>
                <a:gd name="T39" fmla="*/ 229 h 235"/>
                <a:gd name="T40" fmla="*/ 116 w 231"/>
                <a:gd name="T41" fmla="*/ 234 h 235"/>
                <a:gd name="T42" fmla="*/ 129 w 231"/>
                <a:gd name="T43" fmla="*/ 229 h 235"/>
                <a:gd name="T44" fmla="*/ 129 w 231"/>
                <a:gd name="T45" fmla="*/ 229 h 235"/>
                <a:gd name="T46" fmla="*/ 225 w 231"/>
                <a:gd name="T47" fmla="*/ 130 h 235"/>
                <a:gd name="T48" fmla="*/ 225 w 231"/>
                <a:gd name="T49" fmla="*/ 130 h 235"/>
                <a:gd name="T50" fmla="*/ 230 w 231"/>
                <a:gd name="T51" fmla="*/ 117 h 235"/>
                <a:gd name="T52" fmla="*/ 225 w 231"/>
                <a:gd name="T53" fmla="*/ 106 h 235"/>
                <a:gd name="T54" fmla="*/ 225 w 231"/>
                <a:gd name="T55" fmla="*/ 106 h 235"/>
                <a:gd name="T56" fmla="*/ 129 w 231"/>
                <a:gd name="T57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1" h="235">
                  <a:moveTo>
                    <a:pt x="188" y="117"/>
                  </a:moveTo>
                  <a:lnTo>
                    <a:pt x="188" y="117"/>
                  </a:lnTo>
                  <a:lnTo>
                    <a:pt x="188" y="117"/>
                  </a:lnTo>
                  <a:lnTo>
                    <a:pt x="116" y="192"/>
                  </a:lnTo>
                  <a:lnTo>
                    <a:pt x="45" y="117"/>
                  </a:lnTo>
                  <a:lnTo>
                    <a:pt x="116" y="45"/>
                  </a:lnTo>
                  <a:lnTo>
                    <a:pt x="188" y="117"/>
                  </a:lnTo>
                  <a:close/>
                  <a:moveTo>
                    <a:pt x="129" y="8"/>
                  </a:move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cubicBezTo>
                    <a:pt x="121" y="0"/>
                    <a:pt x="111" y="0"/>
                    <a:pt x="103" y="8"/>
                  </a:cubicBezTo>
                  <a:lnTo>
                    <a:pt x="103" y="8"/>
                  </a:lnTo>
                  <a:lnTo>
                    <a:pt x="5" y="106"/>
                  </a:lnTo>
                  <a:lnTo>
                    <a:pt x="5" y="106"/>
                  </a:lnTo>
                  <a:cubicBezTo>
                    <a:pt x="2" y="109"/>
                    <a:pt x="0" y="114"/>
                    <a:pt x="0" y="117"/>
                  </a:cubicBezTo>
                  <a:cubicBezTo>
                    <a:pt x="0" y="122"/>
                    <a:pt x="2" y="127"/>
                    <a:pt x="5" y="130"/>
                  </a:cubicBezTo>
                  <a:lnTo>
                    <a:pt x="5" y="130"/>
                  </a:lnTo>
                  <a:lnTo>
                    <a:pt x="103" y="229"/>
                  </a:lnTo>
                  <a:lnTo>
                    <a:pt x="103" y="229"/>
                  </a:lnTo>
                  <a:cubicBezTo>
                    <a:pt x="105" y="231"/>
                    <a:pt x="111" y="234"/>
                    <a:pt x="116" y="234"/>
                  </a:cubicBezTo>
                  <a:cubicBezTo>
                    <a:pt x="121" y="234"/>
                    <a:pt x="124" y="231"/>
                    <a:pt x="129" y="229"/>
                  </a:cubicBezTo>
                  <a:lnTo>
                    <a:pt x="129" y="229"/>
                  </a:lnTo>
                  <a:lnTo>
                    <a:pt x="225" y="130"/>
                  </a:lnTo>
                  <a:lnTo>
                    <a:pt x="225" y="130"/>
                  </a:lnTo>
                  <a:cubicBezTo>
                    <a:pt x="230" y="127"/>
                    <a:pt x="230" y="122"/>
                    <a:pt x="230" y="117"/>
                  </a:cubicBezTo>
                  <a:cubicBezTo>
                    <a:pt x="230" y="114"/>
                    <a:pt x="230" y="109"/>
                    <a:pt x="225" y="106"/>
                  </a:cubicBezTo>
                  <a:lnTo>
                    <a:pt x="225" y="106"/>
                  </a:lnTo>
                  <a:lnTo>
                    <a:pt x="12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624BEB4-BAF7-5543-8A7B-870A1473FF0F}"/>
              </a:ext>
            </a:extLst>
          </p:cNvPr>
          <p:cNvSpPr txBox="1"/>
          <p:nvPr/>
        </p:nvSpPr>
        <p:spPr>
          <a:xfrm>
            <a:off x="5333454" y="5098170"/>
            <a:ext cx="2124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32E61"/>
                </a:solidFill>
                <a:latin typeface="Salesforce Sans"/>
                <a:cs typeface="Salesforce Sans"/>
              </a:rPr>
              <a:t>Data Extension Extract</a:t>
            </a:r>
          </a:p>
        </p:txBody>
      </p:sp>
      <p:sp>
        <p:nvSpPr>
          <p:cNvPr id="105" name="Freeform 52">
            <a:extLst>
              <a:ext uri="{FF2B5EF4-FFF2-40B4-BE49-F238E27FC236}">
                <a16:creationId xmlns:a16="http://schemas.microsoft.com/office/drawing/2014/main" id="{9B1C3CD5-0A7E-4A43-A332-7376736F7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028" y="5075922"/>
            <a:ext cx="256151" cy="323235"/>
          </a:xfrm>
          <a:custGeom>
            <a:avLst/>
            <a:gdLst>
              <a:gd name="T0" fmla="*/ 743 w 920"/>
              <a:gd name="T1" fmla="*/ 435 h 1165"/>
              <a:gd name="T2" fmla="*/ 497 w 920"/>
              <a:gd name="T3" fmla="*/ 189 h 1165"/>
              <a:gd name="T4" fmla="*/ 481 w 920"/>
              <a:gd name="T5" fmla="*/ 181 h 1165"/>
              <a:gd name="T6" fmla="*/ 203 w 920"/>
              <a:gd name="T7" fmla="*/ 181 h 1165"/>
              <a:gd name="T8" fmla="*/ 203 w 920"/>
              <a:gd name="T9" fmla="*/ 78 h 1165"/>
              <a:gd name="T10" fmla="*/ 243 w 920"/>
              <a:gd name="T11" fmla="*/ 37 h 1165"/>
              <a:gd name="T12" fmla="*/ 251 w 920"/>
              <a:gd name="T13" fmla="*/ 37 h 1165"/>
              <a:gd name="T14" fmla="*/ 635 w 920"/>
              <a:gd name="T15" fmla="*/ 210 h 1165"/>
              <a:gd name="T16" fmla="*/ 656 w 920"/>
              <a:gd name="T17" fmla="*/ 263 h 1165"/>
              <a:gd name="T18" fmla="*/ 712 w 920"/>
              <a:gd name="T19" fmla="*/ 285 h 1165"/>
              <a:gd name="T20" fmla="*/ 882 w 920"/>
              <a:gd name="T21" fmla="*/ 908 h 1165"/>
              <a:gd name="T22" fmla="*/ 871 w 920"/>
              <a:gd name="T23" fmla="*/ 937 h 1165"/>
              <a:gd name="T24" fmla="*/ 842 w 920"/>
              <a:gd name="T25" fmla="*/ 951 h 1165"/>
              <a:gd name="T26" fmla="*/ 749 w 920"/>
              <a:gd name="T27" fmla="*/ 449 h 1165"/>
              <a:gd name="T28" fmla="*/ 743 w 920"/>
              <a:gd name="T29" fmla="*/ 435 h 1165"/>
              <a:gd name="T30" fmla="*/ 712 w 920"/>
              <a:gd name="T31" fmla="*/ 250 h 1165"/>
              <a:gd name="T32" fmla="*/ 712 w 920"/>
              <a:gd name="T33" fmla="*/ 250 h 1165"/>
              <a:gd name="T34" fmla="*/ 669 w 920"/>
              <a:gd name="T35" fmla="*/ 210 h 1165"/>
              <a:gd name="T36" fmla="*/ 669 w 920"/>
              <a:gd name="T37" fmla="*/ 61 h 1165"/>
              <a:gd name="T38" fmla="*/ 712 w 920"/>
              <a:gd name="T39" fmla="*/ 250 h 1165"/>
              <a:gd name="T40" fmla="*/ 712 w 920"/>
              <a:gd name="T41" fmla="*/ 969 h 1165"/>
              <a:gd name="T42" fmla="*/ 712 w 920"/>
              <a:gd name="T43" fmla="*/ 1087 h 1165"/>
              <a:gd name="T44" fmla="*/ 701 w 920"/>
              <a:gd name="T45" fmla="*/ 1116 h 1165"/>
              <a:gd name="T46" fmla="*/ 672 w 920"/>
              <a:gd name="T47" fmla="*/ 1130 h 1165"/>
              <a:gd name="T48" fmla="*/ 74 w 920"/>
              <a:gd name="T49" fmla="*/ 1130 h 1165"/>
              <a:gd name="T50" fmla="*/ 34 w 920"/>
              <a:gd name="T51" fmla="*/ 1090 h 1165"/>
              <a:gd name="T52" fmla="*/ 34 w 920"/>
              <a:gd name="T53" fmla="*/ 258 h 1165"/>
              <a:gd name="T54" fmla="*/ 47 w 920"/>
              <a:gd name="T55" fmla="*/ 229 h 1165"/>
              <a:gd name="T56" fmla="*/ 76 w 920"/>
              <a:gd name="T57" fmla="*/ 218 h 1165"/>
              <a:gd name="T58" fmla="*/ 465 w 920"/>
              <a:gd name="T59" fmla="*/ 390 h 1165"/>
              <a:gd name="T60" fmla="*/ 487 w 920"/>
              <a:gd name="T61" fmla="*/ 443 h 1165"/>
              <a:gd name="T62" fmla="*/ 542 w 920"/>
              <a:gd name="T63" fmla="*/ 468 h 1165"/>
              <a:gd name="T64" fmla="*/ 712 w 920"/>
              <a:gd name="T65" fmla="*/ 967 h 1165"/>
              <a:gd name="T66" fmla="*/ 712 w 920"/>
              <a:gd name="T67" fmla="*/ 969 h 1165"/>
              <a:gd name="T68" fmla="*/ 542 w 920"/>
              <a:gd name="T69" fmla="*/ 430 h 1165"/>
              <a:gd name="T70" fmla="*/ 542 w 920"/>
              <a:gd name="T71" fmla="*/ 430 h 1165"/>
              <a:gd name="T72" fmla="*/ 500 w 920"/>
              <a:gd name="T73" fmla="*/ 390 h 1165"/>
              <a:gd name="T74" fmla="*/ 500 w 920"/>
              <a:gd name="T75" fmla="*/ 242 h 1165"/>
              <a:gd name="T76" fmla="*/ 542 w 920"/>
              <a:gd name="T77" fmla="*/ 430 h 1165"/>
              <a:gd name="T78" fmla="*/ 914 w 920"/>
              <a:gd name="T79" fmla="*/ 255 h 1165"/>
              <a:gd name="T80" fmla="*/ 667 w 920"/>
              <a:gd name="T81" fmla="*/ 8 h 1165"/>
              <a:gd name="T82" fmla="*/ 651 w 920"/>
              <a:gd name="T83" fmla="*/ 0 h 1165"/>
              <a:gd name="T84" fmla="*/ 251 w 920"/>
              <a:gd name="T85" fmla="*/ 0 h 1165"/>
              <a:gd name="T86" fmla="*/ 238 w 920"/>
              <a:gd name="T87" fmla="*/ 0 h 1165"/>
              <a:gd name="T88" fmla="*/ 238 w 920"/>
              <a:gd name="T89" fmla="*/ 0 h 1165"/>
              <a:gd name="T90" fmla="*/ 169 w 920"/>
              <a:gd name="T91" fmla="*/ 78 h 1165"/>
              <a:gd name="T92" fmla="*/ 169 w 920"/>
              <a:gd name="T93" fmla="*/ 181 h 1165"/>
              <a:gd name="T94" fmla="*/ 76 w 920"/>
              <a:gd name="T95" fmla="*/ 181 h 1165"/>
              <a:gd name="T96" fmla="*/ 0 w 920"/>
              <a:gd name="T97" fmla="*/ 258 h 1165"/>
              <a:gd name="T98" fmla="*/ 0 w 920"/>
              <a:gd name="T99" fmla="*/ 1087 h 1165"/>
              <a:gd name="T100" fmla="*/ 0 w 920"/>
              <a:gd name="T101" fmla="*/ 1095 h 1165"/>
              <a:gd name="T102" fmla="*/ 21 w 920"/>
              <a:gd name="T103" fmla="*/ 1143 h 1165"/>
              <a:gd name="T104" fmla="*/ 69 w 920"/>
              <a:gd name="T105" fmla="*/ 1164 h 1165"/>
              <a:gd name="T106" fmla="*/ 672 w 920"/>
              <a:gd name="T107" fmla="*/ 1164 h 1165"/>
              <a:gd name="T108" fmla="*/ 749 w 920"/>
              <a:gd name="T109" fmla="*/ 1087 h 1165"/>
              <a:gd name="T110" fmla="*/ 749 w 920"/>
              <a:gd name="T111" fmla="*/ 985 h 1165"/>
              <a:gd name="T112" fmla="*/ 842 w 920"/>
              <a:gd name="T113" fmla="*/ 985 h 1165"/>
              <a:gd name="T114" fmla="*/ 919 w 920"/>
              <a:gd name="T115" fmla="*/ 908 h 1165"/>
              <a:gd name="T116" fmla="*/ 919 w 920"/>
              <a:gd name="T117" fmla="*/ 269 h 1165"/>
              <a:gd name="T118" fmla="*/ 914 w 920"/>
              <a:gd name="T119" fmla="*/ 25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20" h="1165">
                <a:moveTo>
                  <a:pt x="743" y="435"/>
                </a:moveTo>
                <a:lnTo>
                  <a:pt x="743" y="435"/>
                </a:lnTo>
                <a:lnTo>
                  <a:pt x="743" y="435"/>
                </a:lnTo>
                <a:lnTo>
                  <a:pt x="497" y="189"/>
                </a:lnTo>
                <a:lnTo>
                  <a:pt x="497" y="189"/>
                </a:lnTo>
                <a:cubicBezTo>
                  <a:pt x="492" y="184"/>
                  <a:pt x="487" y="181"/>
                  <a:pt x="481" y="181"/>
                </a:cubicBezTo>
                <a:lnTo>
                  <a:pt x="481" y="181"/>
                </a:lnTo>
                <a:lnTo>
                  <a:pt x="203" y="181"/>
                </a:lnTo>
                <a:lnTo>
                  <a:pt x="203" y="78"/>
                </a:lnTo>
                <a:lnTo>
                  <a:pt x="203" y="78"/>
                </a:lnTo>
                <a:cubicBezTo>
                  <a:pt x="203" y="67"/>
                  <a:pt x="209" y="56"/>
                  <a:pt x="217" y="48"/>
                </a:cubicBezTo>
                <a:cubicBezTo>
                  <a:pt x="225" y="43"/>
                  <a:pt x="233" y="37"/>
                  <a:pt x="243" y="37"/>
                </a:cubicBezTo>
                <a:lnTo>
                  <a:pt x="243" y="37"/>
                </a:lnTo>
                <a:lnTo>
                  <a:pt x="251" y="37"/>
                </a:lnTo>
                <a:lnTo>
                  <a:pt x="635" y="37"/>
                </a:lnTo>
                <a:lnTo>
                  <a:pt x="635" y="210"/>
                </a:lnTo>
                <a:lnTo>
                  <a:pt x="635" y="210"/>
                </a:lnTo>
                <a:cubicBezTo>
                  <a:pt x="635" y="229"/>
                  <a:pt x="643" y="250"/>
                  <a:pt x="656" y="263"/>
                </a:cubicBezTo>
                <a:cubicBezTo>
                  <a:pt x="672" y="277"/>
                  <a:pt x="690" y="285"/>
                  <a:pt x="712" y="285"/>
                </a:cubicBezTo>
                <a:lnTo>
                  <a:pt x="712" y="285"/>
                </a:lnTo>
                <a:lnTo>
                  <a:pt x="885" y="285"/>
                </a:lnTo>
                <a:lnTo>
                  <a:pt x="882" y="908"/>
                </a:lnTo>
                <a:lnTo>
                  <a:pt x="882" y="908"/>
                </a:lnTo>
                <a:cubicBezTo>
                  <a:pt x="882" y="919"/>
                  <a:pt x="879" y="929"/>
                  <a:pt x="871" y="937"/>
                </a:cubicBezTo>
                <a:cubicBezTo>
                  <a:pt x="863" y="945"/>
                  <a:pt x="853" y="951"/>
                  <a:pt x="842" y="951"/>
                </a:cubicBezTo>
                <a:lnTo>
                  <a:pt x="842" y="951"/>
                </a:lnTo>
                <a:lnTo>
                  <a:pt x="749" y="951"/>
                </a:lnTo>
                <a:lnTo>
                  <a:pt x="749" y="449"/>
                </a:lnTo>
                <a:lnTo>
                  <a:pt x="749" y="449"/>
                </a:lnTo>
                <a:cubicBezTo>
                  <a:pt x="749" y="443"/>
                  <a:pt x="746" y="438"/>
                  <a:pt x="743" y="435"/>
                </a:cubicBezTo>
                <a:close/>
                <a:moveTo>
                  <a:pt x="712" y="250"/>
                </a:moveTo>
                <a:lnTo>
                  <a:pt x="712" y="250"/>
                </a:lnTo>
                <a:lnTo>
                  <a:pt x="712" y="250"/>
                </a:lnTo>
                <a:lnTo>
                  <a:pt x="712" y="250"/>
                </a:lnTo>
                <a:cubicBezTo>
                  <a:pt x="701" y="250"/>
                  <a:pt x="690" y="245"/>
                  <a:pt x="682" y="237"/>
                </a:cubicBezTo>
                <a:cubicBezTo>
                  <a:pt x="674" y="232"/>
                  <a:pt x="669" y="221"/>
                  <a:pt x="669" y="210"/>
                </a:cubicBezTo>
                <a:lnTo>
                  <a:pt x="669" y="210"/>
                </a:lnTo>
                <a:lnTo>
                  <a:pt x="669" y="61"/>
                </a:lnTo>
                <a:lnTo>
                  <a:pt x="858" y="250"/>
                </a:lnTo>
                <a:lnTo>
                  <a:pt x="712" y="250"/>
                </a:lnTo>
                <a:close/>
                <a:moveTo>
                  <a:pt x="712" y="969"/>
                </a:moveTo>
                <a:lnTo>
                  <a:pt x="712" y="969"/>
                </a:lnTo>
                <a:lnTo>
                  <a:pt x="712" y="969"/>
                </a:lnTo>
                <a:lnTo>
                  <a:pt x="712" y="1087"/>
                </a:lnTo>
                <a:lnTo>
                  <a:pt x="712" y="1087"/>
                </a:lnTo>
                <a:cubicBezTo>
                  <a:pt x="712" y="1098"/>
                  <a:pt x="709" y="1108"/>
                  <a:pt x="701" y="1116"/>
                </a:cubicBezTo>
                <a:cubicBezTo>
                  <a:pt x="693" y="1124"/>
                  <a:pt x="682" y="1130"/>
                  <a:pt x="672" y="1130"/>
                </a:cubicBezTo>
                <a:lnTo>
                  <a:pt x="672" y="1130"/>
                </a:lnTo>
                <a:lnTo>
                  <a:pt x="74" y="1130"/>
                </a:lnTo>
                <a:lnTo>
                  <a:pt x="74" y="1130"/>
                </a:lnTo>
                <a:cubicBezTo>
                  <a:pt x="63" y="1130"/>
                  <a:pt x="55" y="1124"/>
                  <a:pt x="47" y="1116"/>
                </a:cubicBezTo>
                <a:cubicBezTo>
                  <a:pt x="39" y="1111"/>
                  <a:pt x="37" y="1100"/>
                  <a:pt x="34" y="1090"/>
                </a:cubicBezTo>
                <a:lnTo>
                  <a:pt x="34" y="1090"/>
                </a:lnTo>
                <a:lnTo>
                  <a:pt x="34" y="258"/>
                </a:lnTo>
                <a:lnTo>
                  <a:pt x="34" y="258"/>
                </a:lnTo>
                <a:cubicBezTo>
                  <a:pt x="34" y="247"/>
                  <a:pt x="39" y="237"/>
                  <a:pt x="47" y="229"/>
                </a:cubicBezTo>
                <a:cubicBezTo>
                  <a:pt x="55" y="221"/>
                  <a:pt x="66" y="218"/>
                  <a:pt x="76" y="218"/>
                </a:cubicBezTo>
                <a:lnTo>
                  <a:pt x="76" y="218"/>
                </a:lnTo>
                <a:lnTo>
                  <a:pt x="465" y="218"/>
                </a:lnTo>
                <a:lnTo>
                  <a:pt x="465" y="390"/>
                </a:lnTo>
                <a:lnTo>
                  <a:pt x="465" y="390"/>
                </a:lnTo>
                <a:cubicBezTo>
                  <a:pt x="465" y="409"/>
                  <a:pt x="473" y="430"/>
                  <a:pt x="487" y="443"/>
                </a:cubicBezTo>
                <a:cubicBezTo>
                  <a:pt x="502" y="459"/>
                  <a:pt x="521" y="468"/>
                  <a:pt x="542" y="468"/>
                </a:cubicBezTo>
                <a:lnTo>
                  <a:pt x="542" y="468"/>
                </a:lnTo>
                <a:lnTo>
                  <a:pt x="712" y="468"/>
                </a:lnTo>
                <a:lnTo>
                  <a:pt x="712" y="967"/>
                </a:lnTo>
                <a:lnTo>
                  <a:pt x="712" y="967"/>
                </a:lnTo>
                <a:lnTo>
                  <a:pt x="712" y="969"/>
                </a:lnTo>
                <a:close/>
                <a:moveTo>
                  <a:pt x="542" y="430"/>
                </a:moveTo>
                <a:lnTo>
                  <a:pt x="542" y="430"/>
                </a:lnTo>
                <a:lnTo>
                  <a:pt x="542" y="430"/>
                </a:lnTo>
                <a:lnTo>
                  <a:pt x="542" y="430"/>
                </a:lnTo>
                <a:cubicBezTo>
                  <a:pt x="532" y="430"/>
                  <a:pt x="521" y="427"/>
                  <a:pt x="513" y="419"/>
                </a:cubicBezTo>
                <a:cubicBezTo>
                  <a:pt x="505" y="412"/>
                  <a:pt x="500" y="401"/>
                  <a:pt x="500" y="390"/>
                </a:cubicBezTo>
                <a:lnTo>
                  <a:pt x="500" y="390"/>
                </a:lnTo>
                <a:lnTo>
                  <a:pt x="500" y="242"/>
                </a:lnTo>
                <a:lnTo>
                  <a:pt x="688" y="430"/>
                </a:lnTo>
                <a:lnTo>
                  <a:pt x="542" y="430"/>
                </a:lnTo>
                <a:close/>
                <a:moveTo>
                  <a:pt x="914" y="255"/>
                </a:moveTo>
                <a:lnTo>
                  <a:pt x="914" y="255"/>
                </a:lnTo>
                <a:lnTo>
                  <a:pt x="914" y="255"/>
                </a:lnTo>
                <a:lnTo>
                  <a:pt x="667" y="8"/>
                </a:lnTo>
                <a:lnTo>
                  <a:pt x="667" y="8"/>
                </a:lnTo>
                <a:cubicBezTo>
                  <a:pt x="661" y="3"/>
                  <a:pt x="659" y="0"/>
                  <a:pt x="651" y="0"/>
                </a:cubicBezTo>
                <a:lnTo>
                  <a:pt x="651" y="0"/>
                </a:lnTo>
                <a:lnTo>
                  <a:pt x="251" y="0"/>
                </a:lnTo>
                <a:lnTo>
                  <a:pt x="251" y="0"/>
                </a:lnTo>
                <a:lnTo>
                  <a:pt x="238" y="0"/>
                </a:lnTo>
                <a:lnTo>
                  <a:pt x="238" y="0"/>
                </a:lnTo>
                <a:lnTo>
                  <a:pt x="238" y="0"/>
                </a:lnTo>
                <a:cubicBezTo>
                  <a:pt x="222" y="3"/>
                  <a:pt x="203" y="11"/>
                  <a:pt x="190" y="24"/>
                </a:cubicBezTo>
                <a:cubicBezTo>
                  <a:pt x="177" y="37"/>
                  <a:pt x="169" y="56"/>
                  <a:pt x="169" y="78"/>
                </a:cubicBezTo>
                <a:lnTo>
                  <a:pt x="169" y="78"/>
                </a:lnTo>
                <a:lnTo>
                  <a:pt x="169" y="181"/>
                </a:lnTo>
                <a:lnTo>
                  <a:pt x="76" y="181"/>
                </a:lnTo>
                <a:lnTo>
                  <a:pt x="76" y="181"/>
                </a:lnTo>
                <a:cubicBezTo>
                  <a:pt x="55" y="181"/>
                  <a:pt x="37" y="189"/>
                  <a:pt x="21" y="205"/>
                </a:cubicBezTo>
                <a:cubicBezTo>
                  <a:pt x="8" y="218"/>
                  <a:pt x="0" y="240"/>
                  <a:pt x="0" y="258"/>
                </a:cubicBezTo>
                <a:lnTo>
                  <a:pt x="0" y="258"/>
                </a:lnTo>
                <a:lnTo>
                  <a:pt x="0" y="1087"/>
                </a:lnTo>
                <a:lnTo>
                  <a:pt x="0" y="1095"/>
                </a:lnTo>
                <a:lnTo>
                  <a:pt x="0" y="1095"/>
                </a:lnTo>
                <a:lnTo>
                  <a:pt x="0" y="1095"/>
                </a:lnTo>
                <a:cubicBezTo>
                  <a:pt x="0" y="1114"/>
                  <a:pt x="8" y="1130"/>
                  <a:pt x="21" y="1143"/>
                </a:cubicBezTo>
                <a:cubicBezTo>
                  <a:pt x="34" y="1156"/>
                  <a:pt x="53" y="1164"/>
                  <a:pt x="69" y="1164"/>
                </a:cubicBezTo>
                <a:lnTo>
                  <a:pt x="69" y="1164"/>
                </a:lnTo>
                <a:lnTo>
                  <a:pt x="672" y="1164"/>
                </a:lnTo>
                <a:lnTo>
                  <a:pt x="672" y="1164"/>
                </a:lnTo>
                <a:cubicBezTo>
                  <a:pt x="693" y="1164"/>
                  <a:pt x="712" y="1156"/>
                  <a:pt x="725" y="1143"/>
                </a:cubicBezTo>
                <a:cubicBezTo>
                  <a:pt x="741" y="1127"/>
                  <a:pt x="749" y="1108"/>
                  <a:pt x="749" y="1087"/>
                </a:cubicBezTo>
                <a:lnTo>
                  <a:pt x="749" y="1087"/>
                </a:lnTo>
                <a:lnTo>
                  <a:pt x="749" y="985"/>
                </a:lnTo>
                <a:lnTo>
                  <a:pt x="842" y="985"/>
                </a:lnTo>
                <a:lnTo>
                  <a:pt x="842" y="985"/>
                </a:lnTo>
                <a:cubicBezTo>
                  <a:pt x="863" y="985"/>
                  <a:pt x="882" y="977"/>
                  <a:pt x="895" y="964"/>
                </a:cubicBezTo>
                <a:cubicBezTo>
                  <a:pt x="911" y="948"/>
                  <a:pt x="919" y="929"/>
                  <a:pt x="919" y="908"/>
                </a:cubicBezTo>
                <a:lnTo>
                  <a:pt x="919" y="908"/>
                </a:lnTo>
                <a:lnTo>
                  <a:pt x="919" y="269"/>
                </a:lnTo>
                <a:lnTo>
                  <a:pt x="919" y="269"/>
                </a:lnTo>
                <a:cubicBezTo>
                  <a:pt x="919" y="263"/>
                  <a:pt x="916" y="258"/>
                  <a:pt x="914" y="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B0EED38-E073-BB4F-BDE2-9C9A23CB88A2}"/>
              </a:ext>
            </a:extLst>
          </p:cNvPr>
          <p:cNvGrpSpPr/>
          <p:nvPr/>
        </p:nvGrpSpPr>
        <p:grpSpPr>
          <a:xfrm>
            <a:off x="9249007" y="3061696"/>
            <a:ext cx="320610" cy="404579"/>
            <a:chOff x="4370577" y="2001292"/>
            <a:chExt cx="570566" cy="720000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1941FC6-2E44-6443-881C-EBCFA7ACD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B6B0C2-F73E-064A-A054-C57C22E0C814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90713DD-9E83-4A47-B606-BCBA431377E8}"/>
              </a:ext>
            </a:extLst>
          </p:cNvPr>
          <p:cNvGrpSpPr/>
          <p:nvPr/>
        </p:nvGrpSpPr>
        <p:grpSpPr>
          <a:xfrm>
            <a:off x="9989107" y="3117636"/>
            <a:ext cx="317417" cy="317417"/>
            <a:chOff x="2833405" y="2762298"/>
            <a:chExt cx="317500" cy="3175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99AAD7C-9A86-C545-BF5F-F7FE042C01C1}"/>
                </a:ext>
              </a:extLst>
            </p:cNvPr>
            <p:cNvSpPr/>
            <p:nvPr/>
          </p:nvSpPr>
          <p:spPr>
            <a:xfrm>
              <a:off x="2886074" y="2814967"/>
              <a:ext cx="212163" cy="212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latin typeface="Salesforce Sans"/>
                <a:cs typeface="Salesforce Sans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77D92A9A-CB09-AA4B-9522-C4D12CDC7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833405" y="2762298"/>
              <a:ext cx="317500" cy="3175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0596C0-BBCC-EC4A-8CAF-FE974D54C6A0}"/>
              </a:ext>
            </a:extLst>
          </p:cNvPr>
          <p:cNvGrpSpPr/>
          <p:nvPr/>
        </p:nvGrpSpPr>
        <p:grpSpPr>
          <a:xfrm>
            <a:off x="9773832" y="3930324"/>
            <a:ext cx="747965" cy="343307"/>
            <a:chOff x="9075760" y="3684517"/>
            <a:chExt cx="747965" cy="343307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B3F74D0F-7E9C-FA47-A826-03373025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303731" y="3684517"/>
              <a:ext cx="292024" cy="22854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3441402-5F11-3B47-88AD-1C624667DD8B}"/>
                </a:ext>
              </a:extLst>
            </p:cNvPr>
            <p:cNvSpPr txBox="1"/>
            <p:nvPr/>
          </p:nvSpPr>
          <p:spPr>
            <a:xfrm>
              <a:off x="9075760" y="3904713"/>
              <a:ext cx="74796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800" dirty="0" err="1">
                  <a:solidFill>
                    <a:srgbClr val="032E61"/>
                  </a:solidFill>
                  <a:latin typeface="Salesforce Sans"/>
                  <a:cs typeface="Salesforce Sans"/>
                </a:rPr>
                <a:t>sFTP</a:t>
              </a:r>
              <a:endParaRPr lang="en-US" sz="800" dirty="0">
                <a:solidFill>
                  <a:srgbClr val="032E61"/>
                </a:solidFill>
                <a:latin typeface="Salesforce Sans"/>
                <a:cs typeface="Salesforce Sans"/>
              </a:endParaRPr>
            </a:p>
          </p:txBody>
        </p:sp>
      </p:grpSp>
      <p:cxnSp>
        <p:nvCxnSpPr>
          <p:cNvPr id="119" name="Shape 541">
            <a:extLst>
              <a:ext uri="{FF2B5EF4-FFF2-40B4-BE49-F238E27FC236}">
                <a16:creationId xmlns:a16="http://schemas.microsoft.com/office/drawing/2014/main" id="{0F98D69B-6AC9-AB41-985C-85482A72052A}"/>
              </a:ext>
            </a:extLst>
          </p:cNvPr>
          <p:cNvCxnSpPr>
            <a:cxnSpLocks/>
            <a:stCxn id="116" idx="3"/>
          </p:cNvCxnSpPr>
          <p:nvPr/>
        </p:nvCxnSpPr>
        <p:spPr>
          <a:xfrm>
            <a:off x="10306524" y="3276345"/>
            <a:ext cx="498104" cy="26463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cxnSp>
        <p:nvCxnSpPr>
          <p:cNvPr id="133" name="Shape 541">
            <a:extLst>
              <a:ext uri="{FF2B5EF4-FFF2-40B4-BE49-F238E27FC236}">
                <a16:creationId xmlns:a16="http://schemas.microsoft.com/office/drawing/2014/main" id="{5EC13B20-A51F-8941-9600-9EB2ADB0481C}"/>
              </a:ext>
            </a:extLst>
          </p:cNvPr>
          <p:cNvCxnSpPr>
            <a:cxnSpLocks/>
            <a:stCxn id="117" idx="3"/>
          </p:cNvCxnSpPr>
          <p:nvPr/>
        </p:nvCxnSpPr>
        <p:spPr>
          <a:xfrm flipV="1">
            <a:off x="10293827" y="3849180"/>
            <a:ext cx="510801" cy="19541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cxnSp>
        <p:nvCxnSpPr>
          <p:cNvPr id="134" name="Shape 541">
            <a:extLst>
              <a:ext uri="{FF2B5EF4-FFF2-40B4-BE49-F238E27FC236}">
                <a16:creationId xmlns:a16="http://schemas.microsoft.com/office/drawing/2014/main" id="{925C0835-0880-6F47-98EE-47563A270EBA}"/>
              </a:ext>
            </a:extLst>
          </p:cNvPr>
          <p:cNvCxnSpPr>
            <a:cxnSpLocks/>
          </p:cNvCxnSpPr>
          <p:nvPr/>
        </p:nvCxnSpPr>
        <p:spPr>
          <a:xfrm>
            <a:off x="9573699" y="3266513"/>
            <a:ext cx="415408" cy="0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cxnSp>
        <p:nvCxnSpPr>
          <p:cNvPr id="135" name="Shape 541">
            <a:extLst>
              <a:ext uri="{FF2B5EF4-FFF2-40B4-BE49-F238E27FC236}">
                <a16:creationId xmlns:a16="http://schemas.microsoft.com/office/drawing/2014/main" id="{18D86498-5391-7E4C-BCC6-15357E2AB901}"/>
              </a:ext>
            </a:extLst>
          </p:cNvPr>
          <p:cNvCxnSpPr>
            <a:cxnSpLocks/>
          </p:cNvCxnSpPr>
          <p:nvPr/>
        </p:nvCxnSpPr>
        <p:spPr>
          <a:xfrm>
            <a:off x="9578615" y="4038348"/>
            <a:ext cx="415408" cy="0"/>
          </a:xfrm>
          <a:prstGeom prst="straightConnector1">
            <a:avLst/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cxnSp>
        <p:nvCxnSpPr>
          <p:cNvPr id="136" name="Shape 541">
            <a:extLst>
              <a:ext uri="{FF2B5EF4-FFF2-40B4-BE49-F238E27FC236}">
                <a16:creationId xmlns:a16="http://schemas.microsoft.com/office/drawing/2014/main" id="{427EE24F-4FB2-1243-B067-B23508FF3D94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8455723" y="3263986"/>
            <a:ext cx="793284" cy="390902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cxnSp>
        <p:nvCxnSpPr>
          <p:cNvPr id="138" name="Shape 541">
            <a:extLst>
              <a:ext uri="{FF2B5EF4-FFF2-40B4-BE49-F238E27FC236}">
                <a16:creationId xmlns:a16="http://schemas.microsoft.com/office/drawing/2014/main" id="{0F14E241-DB6E-D04E-81E3-C016A4A26D2F}"/>
              </a:ext>
            </a:extLst>
          </p:cNvPr>
          <p:cNvCxnSpPr>
            <a:cxnSpLocks/>
          </p:cNvCxnSpPr>
          <p:nvPr/>
        </p:nvCxnSpPr>
        <p:spPr>
          <a:xfrm>
            <a:off x="8455723" y="3732767"/>
            <a:ext cx="791135" cy="29699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009DDC"/>
            </a:solidFill>
            <a:prstDash val="solid"/>
            <a:round/>
            <a:headEnd type="none" w="med" len="med"/>
            <a:tailEnd type="triangle" w="med" len="lg"/>
          </a:ln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474E7B-0B3A-6B4F-A803-B0C10CD7ECE6}"/>
              </a:ext>
            </a:extLst>
          </p:cNvPr>
          <p:cNvGrpSpPr/>
          <p:nvPr/>
        </p:nvGrpSpPr>
        <p:grpSpPr>
          <a:xfrm>
            <a:off x="9253923" y="3853189"/>
            <a:ext cx="320610" cy="404579"/>
            <a:chOff x="4370577" y="2001292"/>
            <a:chExt cx="570566" cy="720000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2253B930-6566-4941-A4AA-D1BA3F5B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577" y="2001292"/>
              <a:ext cx="570566" cy="72000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47D1A51-1421-0748-9933-BEF25B897185}"/>
                </a:ext>
              </a:extLst>
            </p:cNvPr>
            <p:cNvSpPr txBox="1"/>
            <p:nvPr/>
          </p:nvSpPr>
          <p:spPr>
            <a:xfrm>
              <a:off x="4370577" y="2446316"/>
              <a:ext cx="570566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3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CSV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B0404F-885A-F04C-8447-0AC33F3D8424}"/>
              </a:ext>
            </a:extLst>
          </p:cNvPr>
          <p:cNvGrpSpPr/>
          <p:nvPr/>
        </p:nvGrpSpPr>
        <p:grpSpPr>
          <a:xfrm>
            <a:off x="10836943" y="3361426"/>
            <a:ext cx="973467" cy="661277"/>
            <a:chOff x="5782749" y="2580961"/>
            <a:chExt cx="696432" cy="393690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358F28FC-AF9F-3346-9E9E-3E292A4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2749" y="2580961"/>
              <a:ext cx="309407" cy="393690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4B3D4D5-1C5D-FA4F-A958-1304C872E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9774" y="2580961"/>
              <a:ext cx="309407" cy="393690"/>
            </a:xfrm>
            <a:prstGeom prst="rect">
              <a:avLst/>
            </a:prstGeom>
          </p:spPr>
        </p:pic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EB94E3F-6239-5249-BE45-63CFC1023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3625" y="3289875"/>
            <a:ext cx="676900" cy="86128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40B22101-9327-BE4F-AE4A-F1FBC2057525}"/>
              </a:ext>
            </a:extLst>
          </p:cNvPr>
          <p:cNvSpPr txBox="1"/>
          <p:nvPr/>
        </p:nvSpPr>
        <p:spPr>
          <a:xfrm>
            <a:off x="10865574" y="4298757"/>
            <a:ext cx="889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000" b="1" dirty="0">
                <a:solidFill>
                  <a:srgbClr val="032E61"/>
                </a:solidFill>
                <a:latin typeface="Salesforce Sans"/>
                <a:cs typeface="Salesforce Sans"/>
              </a:rPr>
              <a:t>DATABASE(S)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24EA7D7B-B0AF-5E4B-B59B-1A4074C83435}"/>
              </a:ext>
            </a:extLst>
          </p:cNvPr>
          <p:cNvSpPr>
            <a:spLocks/>
          </p:cNvSpPr>
          <p:nvPr/>
        </p:nvSpPr>
        <p:spPr>
          <a:xfrm>
            <a:off x="1137122" y="2062060"/>
            <a:ext cx="1240856" cy="1158407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CONTACTS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SUBSCRIBERS</a:t>
            </a:r>
          </a:p>
        </p:txBody>
      </p:sp>
      <p:sp>
        <p:nvSpPr>
          <p:cNvPr id="157" name="Round Same Side Corner Rectangle 156">
            <a:extLst>
              <a:ext uri="{FF2B5EF4-FFF2-40B4-BE49-F238E27FC236}">
                <a16:creationId xmlns:a16="http://schemas.microsoft.com/office/drawing/2014/main" id="{68DB1E7D-2846-8B40-A8D1-04EC1F1CA1F8}"/>
              </a:ext>
            </a:extLst>
          </p:cNvPr>
          <p:cNvSpPr/>
          <p:nvPr/>
        </p:nvSpPr>
        <p:spPr>
          <a:xfrm>
            <a:off x="1136675" y="2058792"/>
            <a:ext cx="1241303" cy="287096"/>
          </a:xfrm>
          <a:prstGeom prst="round2Same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000" b="1" dirty="0">
                <a:latin typeface="Salesforce Sans"/>
                <a:cs typeface="Salesforce Sans"/>
              </a:rPr>
              <a:t>CONTACTS 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216C77FA-9973-094A-9005-200AF4351347}"/>
              </a:ext>
            </a:extLst>
          </p:cNvPr>
          <p:cNvSpPr>
            <a:spLocks/>
          </p:cNvSpPr>
          <p:nvPr/>
        </p:nvSpPr>
        <p:spPr>
          <a:xfrm>
            <a:off x="2551741" y="2057777"/>
            <a:ext cx="1240856" cy="1162691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UNDELIVERABLE SMS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SUBSCRIBER SMS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PUSH ADDRESS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MOBILE ADDRESS</a:t>
            </a: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59" name="Round Same Side Corner Rectangle 158">
            <a:extLst>
              <a:ext uri="{FF2B5EF4-FFF2-40B4-BE49-F238E27FC236}">
                <a16:creationId xmlns:a16="http://schemas.microsoft.com/office/drawing/2014/main" id="{B9C2C042-A2C4-B94E-A1EB-7F6423D68B32}"/>
              </a:ext>
            </a:extLst>
          </p:cNvPr>
          <p:cNvSpPr/>
          <p:nvPr/>
        </p:nvSpPr>
        <p:spPr>
          <a:xfrm>
            <a:off x="2551294" y="2054509"/>
            <a:ext cx="1241303" cy="287096"/>
          </a:xfrm>
          <a:prstGeom prst="round2Same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000" b="1" dirty="0">
                <a:latin typeface="Salesforce Sans"/>
                <a:cs typeface="Salesforce Sans"/>
              </a:rPr>
              <a:t>MOBILE 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EBDB24A4-4327-B64B-8E43-5687E2645BE5}"/>
              </a:ext>
            </a:extLst>
          </p:cNvPr>
          <p:cNvSpPr>
            <a:spLocks/>
          </p:cNvSpPr>
          <p:nvPr/>
        </p:nvSpPr>
        <p:spPr>
          <a:xfrm>
            <a:off x="1138279" y="3542814"/>
            <a:ext cx="1240856" cy="789976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JOURNEY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JOURNEY ACTIVITY</a:t>
            </a:r>
          </a:p>
        </p:txBody>
      </p:sp>
      <p:sp>
        <p:nvSpPr>
          <p:cNvPr id="161" name="Round Same Side Corner Rectangle 160">
            <a:extLst>
              <a:ext uri="{FF2B5EF4-FFF2-40B4-BE49-F238E27FC236}">
                <a16:creationId xmlns:a16="http://schemas.microsoft.com/office/drawing/2014/main" id="{7646D5A7-A2BA-754B-BBAC-5F6483D2D8CA}"/>
              </a:ext>
            </a:extLst>
          </p:cNvPr>
          <p:cNvSpPr/>
          <p:nvPr/>
        </p:nvSpPr>
        <p:spPr>
          <a:xfrm>
            <a:off x="1137832" y="3539545"/>
            <a:ext cx="1241303" cy="287096"/>
          </a:xfrm>
          <a:prstGeom prst="round2Same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000" b="1" dirty="0">
                <a:latin typeface="Salesforce Sans"/>
                <a:cs typeface="Salesforce Sans"/>
              </a:rPr>
              <a:t>JOURNEYS 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DE039803-C707-9F49-B7BF-E0E1E6F60EFD}"/>
              </a:ext>
            </a:extLst>
          </p:cNvPr>
          <p:cNvSpPr>
            <a:spLocks/>
          </p:cNvSpPr>
          <p:nvPr/>
        </p:nvSpPr>
        <p:spPr>
          <a:xfrm>
            <a:off x="2592171" y="3542813"/>
            <a:ext cx="1240856" cy="2015674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/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SENT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OPEN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BOUNCE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CLICK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UNSUBSCRIBE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FTA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COUPON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COMPLAINT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LISTSUBSCRIBERS</a:t>
            </a: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64" name="Round Same Side Corner Rectangle 163">
            <a:extLst>
              <a:ext uri="{FF2B5EF4-FFF2-40B4-BE49-F238E27FC236}">
                <a16:creationId xmlns:a16="http://schemas.microsoft.com/office/drawing/2014/main" id="{0BDEACCD-F277-D744-9A0B-29AF9F6C1B7C}"/>
              </a:ext>
            </a:extLst>
          </p:cNvPr>
          <p:cNvSpPr/>
          <p:nvPr/>
        </p:nvSpPr>
        <p:spPr>
          <a:xfrm>
            <a:off x="2591724" y="3539545"/>
            <a:ext cx="1241303" cy="287096"/>
          </a:xfrm>
          <a:prstGeom prst="round2Same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000" b="1" dirty="0"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0D1197F3-5398-8F46-8D70-8711ED6D49C2}"/>
              </a:ext>
            </a:extLst>
          </p:cNvPr>
          <p:cNvSpPr>
            <a:spLocks/>
          </p:cNvSpPr>
          <p:nvPr/>
        </p:nvSpPr>
        <p:spPr>
          <a:xfrm>
            <a:off x="1132750" y="4507411"/>
            <a:ext cx="1240856" cy="1051076"/>
          </a:xfrm>
          <a:prstGeom prst="roundRect">
            <a:avLst>
              <a:gd name="adj" fmla="val 3027"/>
            </a:avLst>
          </a:prstGeom>
          <a:solidFill>
            <a:schemeClr val="bg1"/>
          </a:solidFill>
          <a:ln w="12700">
            <a:solidFill>
              <a:srgbClr val="04A1E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158400" rIns="90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LABEL</a:t>
            </a:r>
          </a:p>
          <a:p>
            <a:pPr algn="ctr">
              <a:spcBef>
                <a:spcPts val="150"/>
              </a:spcBef>
            </a:pPr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SOCIAL NETWORK IMPRESSIONS</a:t>
            </a:r>
          </a:p>
          <a:p>
            <a:pPr algn="ctr">
              <a:spcBef>
                <a:spcPts val="150"/>
              </a:spcBef>
            </a:pPr>
            <a:r>
              <a:rPr lang="en-US" sz="800" b="1" dirty="0">
                <a:solidFill>
                  <a:srgbClr val="2E3961"/>
                </a:solidFill>
                <a:latin typeface="Salesforce Sans"/>
                <a:cs typeface="Salesforce Sans"/>
              </a:rPr>
              <a:t>SOCIAL NETWORK TRACKING</a:t>
            </a:r>
          </a:p>
        </p:txBody>
      </p:sp>
      <p:sp>
        <p:nvSpPr>
          <p:cNvPr id="166" name="Round Same Side Corner Rectangle 165">
            <a:extLst>
              <a:ext uri="{FF2B5EF4-FFF2-40B4-BE49-F238E27FC236}">
                <a16:creationId xmlns:a16="http://schemas.microsoft.com/office/drawing/2014/main" id="{41086131-3100-AB4B-A9E4-04E2DF5942A4}"/>
              </a:ext>
            </a:extLst>
          </p:cNvPr>
          <p:cNvSpPr/>
          <p:nvPr/>
        </p:nvSpPr>
        <p:spPr>
          <a:xfrm>
            <a:off x="1132303" y="4504142"/>
            <a:ext cx="1241303" cy="287096"/>
          </a:xfrm>
          <a:prstGeom prst="round2Same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1000" b="1" dirty="0">
                <a:latin typeface="Salesforce Sans"/>
                <a:cs typeface="Salesforce Sans"/>
              </a:rPr>
              <a:t>SOCIAL </a:t>
            </a:r>
          </a:p>
        </p:txBody>
      </p:sp>
      <p:sp>
        <p:nvSpPr>
          <p:cNvPr id="171" name="Text Placeholder 10">
            <a:extLst>
              <a:ext uri="{FF2B5EF4-FFF2-40B4-BE49-F238E27FC236}">
                <a16:creationId xmlns:a16="http://schemas.microsoft.com/office/drawing/2014/main" id="{5A0CE7B7-2BBE-9E48-8ED5-D67373C1FD3A}"/>
              </a:ext>
            </a:extLst>
          </p:cNvPr>
          <p:cNvSpPr txBox="1">
            <a:spLocks/>
          </p:cNvSpPr>
          <p:nvPr/>
        </p:nvSpPr>
        <p:spPr bwMode="auto">
          <a:xfrm>
            <a:off x="1131491" y="1601349"/>
            <a:ext cx="2484229" cy="18466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200" b="0" i="0" kern="120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b="1" spc="20" dirty="0">
                <a:solidFill>
                  <a:schemeClr val="tx1">
                    <a:lumMod val="75000"/>
                  </a:schemeClr>
                </a:solidFill>
                <a:latin typeface="Salesforce Sans" panose="020B0505020202020203" pitchFamily="34" charset="77"/>
              </a:rPr>
              <a:t>CHANNEL SYSTEM VIEWS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A95EC6DF-E217-C54B-A052-FC166DE05C9B}"/>
              </a:ext>
            </a:extLst>
          </p:cNvPr>
          <p:cNvCxnSpPr>
            <a:cxnSpLocks/>
          </p:cNvCxnSpPr>
          <p:nvPr/>
        </p:nvCxnSpPr>
        <p:spPr>
          <a:xfrm flipV="1">
            <a:off x="4365987" y="2405408"/>
            <a:ext cx="1117798" cy="1089952"/>
          </a:xfrm>
          <a:prstGeom prst="bentConnector3">
            <a:avLst>
              <a:gd name="adj1" fmla="val 24491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E2AD6BC8-A80E-AC43-B6A0-516C5ECF5D29}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4356154" y="3784535"/>
            <a:ext cx="1098136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2">
            <a:extLst>
              <a:ext uri="{FF2B5EF4-FFF2-40B4-BE49-F238E27FC236}">
                <a16:creationId xmlns:a16="http://schemas.microsoft.com/office/drawing/2014/main" id="{06704E62-B6F5-A44C-8F73-ED06C13DFB62}"/>
              </a:ext>
            </a:extLst>
          </p:cNvPr>
          <p:cNvCxnSpPr>
            <a:cxnSpLocks/>
          </p:cNvCxnSpPr>
          <p:nvPr/>
        </p:nvCxnSpPr>
        <p:spPr>
          <a:xfrm>
            <a:off x="6646606" y="4052950"/>
            <a:ext cx="0" cy="626032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8602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"/>
          <p:cNvGrpSpPr/>
          <p:nvPr/>
        </p:nvGrpSpPr>
        <p:grpSpPr>
          <a:xfrm>
            <a:off x="8072360" y="1698813"/>
            <a:ext cx="3226224" cy="1198344"/>
            <a:chOff x="8070772" y="1698813"/>
            <a:chExt cx="3226224" cy="1198344"/>
          </a:xfrm>
        </p:grpSpPr>
        <p:sp>
          <p:nvSpPr>
            <p:cNvPr id="308" name="Google Shape;308;p1"/>
            <p:cNvSpPr/>
            <p:nvPr/>
          </p:nvSpPr>
          <p:spPr>
            <a:xfrm>
              <a:off x="8070772" y="1701161"/>
              <a:ext cx="3226224" cy="1195996"/>
            </a:xfrm>
            <a:prstGeom prst="roundRect">
              <a:avLst>
                <a:gd name="adj" fmla="val 3027"/>
              </a:avLst>
            </a:prstGeom>
            <a:solidFill>
              <a:schemeClr val="lt1"/>
            </a:solidFill>
            <a:ln w="12700" cap="flat" cmpd="sng">
              <a:solidFill>
                <a:srgbClr val="2E39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58400" rIns="90000" bIns="45700" anchor="t" anchorCtr="0">
              <a:noAutofit/>
            </a:bodyPr>
            <a:lstStyle/>
            <a:p>
              <a:pPr algn="ctr"/>
              <a:endParaRPr sz="800" b="1">
                <a:solidFill>
                  <a:srgbClr val="2E39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8070772" y="1698813"/>
              <a:ext cx="3226224" cy="274124"/>
            </a:xfrm>
            <a:prstGeom prst="roundRect">
              <a:avLst>
                <a:gd name="adj" fmla="val 7581"/>
              </a:avLst>
            </a:prstGeom>
            <a:solidFill>
              <a:schemeClr val="accent2"/>
            </a:solidFill>
            <a:ln w="12700" cap="flat" cmpd="sng">
              <a:solidFill>
                <a:srgbClr val="2E39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algn="ctr"/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Contact Dataset(s)</a:t>
              </a:r>
              <a:endParaRPr/>
            </a:p>
          </p:txBody>
        </p:sp>
      </p:grpSp>
      <p:sp>
        <p:nvSpPr>
          <p:cNvPr id="310" name="Google Shape;310;p1"/>
          <p:cNvSpPr txBox="1">
            <a:spLocks noGrp="1"/>
          </p:cNvSpPr>
          <p:nvPr>
            <p:ph type="body" idx="1"/>
          </p:nvPr>
        </p:nvSpPr>
        <p:spPr>
          <a:xfrm>
            <a:off x="572877" y="772358"/>
            <a:ext cx="11046141" cy="27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0"/>
              </a:spcBef>
              <a:buSzPts val="1800"/>
            </a:pPr>
            <a:r>
              <a:rPr lang="en-US" sz="1800"/>
              <a:t>Personalization, Segmentation, and Journey Management</a:t>
            </a:r>
            <a:endParaRPr/>
          </a:p>
        </p:txBody>
      </p:sp>
      <p:sp>
        <p:nvSpPr>
          <p:cNvPr id="311" name="Google Shape;311;p1"/>
          <p:cNvSpPr txBox="1">
            <a:spLocks noGrp="1"/>
          </p:cNvSpPr>
          <p:nvPr>
            <p:ph type="title"/>
          </p:nvPr>
        </p:nvSpPr>
        <p:spPr>
          <a:xfrm>
            <a:off x="567957" y="125858"/>
            <a:ext cx="11045825" cy="5075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Data Integrations</a:t>
            </a:r>
            <a:endParaRPr dirty="0"/>
          </a:p>
        </p:txBody>
      </p:sp>
      <p:pic>
        <p:nvPicPr>
          <p:cNvPr id="312" name="Google Shape;3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2591" y="1989128"/>
            <a:ext cx="381000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"/>
          <p:cNvCxnSpPr>
            <a:endCxn id="312" idx="1"/>
          </p:cNvCxnSpPr>
          <p:nvPr/>
        </p:nvCxnSpPr>
        <p:spPr>
          <a:xfrm rot="10800000" flipH="1">
            <a:off x="917491" y="2135178"/>
            <a:ext cx="875100" cy="570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314" name="Google Shape;31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807" y="1967356"/>
            <a:ext cx="446982" cy="313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"/>
          <p:cNvCxnSpPr>
            <a:stCxn id="312" idx="3"/>
            <a:endCxn id="314" idx="1"/>
          </p:cNvCxnSpPr>
          <p:nvPr/>
        </p:nvCxnSpPr>
        <p:spPr>
          <a:xfrm rot="10800000" flipH="1">
            <a:off x="2173591" y="2124378"/>
            <a:ext cx="588300" cy="10800"/>
          </a:xfrm>
          <a:prstGeom prst="straightConnector1">
            <a:avLst/>
          </a:prstGeom>
          <a:noFill/>
          <a:ln w="12700" cap="rnd" cmpd="sng">
            <a:solidFill>
              <a:srgbClr val="2E3961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316" name="Google Shape;31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7005" y="1953932"/>
            <a:ext cx="401060" cy="313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1"/>
          <p:cNvCxnSpPr>
            <a:stCxn id="314" idx="3"/>
            <a:endCxn id="316" idx="1"/>
          </p:cNvCxnSpPr>
          <p:nvPr/>
        </p:nvCxnSpPr>
        <p:spPr>
          <a:xfrm rot="10800000" flipH="1">
            <a:off x="3208789" y="2110792"/>
            <a:ext cx="588300" cy="135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318" name="Google Shape;31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3883" y="1953932"/>
            <a:ext cx="313872" cy="313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1"/>
          <p:cNvCxnSpPr>
            <a:stCxn id="316" idx="3"/>
            <a:endCxn id="318" idx="1"/>
          </p:cNvCxnSpPr>
          <p:nvPr/>
        </p:nvCxnSpPr>
        <p:spPr>
          <a:xfrm>
            <a:off x="4198065" y="2110868"/>
            <a:ext cx="9057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320" name="Google Shape;32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69980" y="2183981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08644" y="2184067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9803" y="2192337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90243" y="2183981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"/>
          <p:cNvSpPr txBox="1"/>
          <p:nvPr/>
        </p:nvSpPr>
        <p:spPr>
          <a:xfrm>
            <a:off x="7871830" y="2385954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25" name="Google Shape;325;p1"/>
          <p:cNvSpPr txBox="1"/>
          <p:nvPr/>
        </p:nvSpPr>
        <p:spPr>
          <a:xfrm>
            <a:off x="8697511" y="2405423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Purchase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26" name="Google Shape;326;p1"/>
          <p:cNvSpPr txBox="1"/>
          <p:nvPr/>
        </p:nvSpPr>
        <p:spPr>
          <a:xfrm>
            <a:off x="9499832" y="2405422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sp>
        <p:nvSpPr>
          <p:cNvPr id="327" name="Google Shape;327;p1"/>
          <p:cNvSpPr txBox="1"/>
          <p:nvPr/>
        </p:nvSpPr>
        <p:spPr>
          <a:xfrm>
            <a:off x="10204235" y="2405421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Shipment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cxnSp>
        <p:nvCxnSpPr>
          <p:cNvPr id="328" name="Google Shape;328;p1"/>
          <p:cNvCxnSpPr/>
          <p:nvPr/>
        </p:nvCxnSpPr>
        <p:spPr>
          <a:xfrm>
            <a:off x="5433060" y="2104761"/>
            <a:ext cx="26393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pic>
        <p:nvPicPr>
          <p:cNvPr id="329" name="Google Shape;32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6093" y="3882615"/>
            <a:ext cx="1881017" cy="4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87510" y="3471069"/>
            <a:ext cx="1948624" cy="1463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1"/>
          <p:cNvGrpSpPr/>
          <p:nvPr/>
        </p:nvGrpSpPr>
        <p:grpSpPr>
          <a:xfrm>
            <a:off x="9829098" y="3869889"/>
            <a:ext cx="1659839" cy="491160"/>
            <a:chOff x="9827509" y="3869889"/>
            <a:chExt cx="1659839" cy="491160"/>
          </a:xfrm>
        </p:grpSpPr>
        <p:sp>
          <p:nvSpPr>
            <p:cNvPr id="332" name="Google Shape;332;p1"/>
            <p:cNvSpPr/>
            <p:nvPr/>
          </p:nvSpPr>
          <p:spPr>
            <a:xfrm>
              <a:off x="10190789" y="3934357"/>
              <a:ext cx="1296559" cy="410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Contact</a:t>
              </a:r>
              <a:endParaRPr/>
            </a:p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Builder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27509" y="3869889"/>
              <a:ext cx="699454" cy="4911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" name="Google Shape;334;p1"/>
          <p:cNvCxnSpPr>
            <a:stCxn id="308" idx="2"/>
            <a:endCxn id="329" idx="0"/>
          </p:cNvCxnSpPr>
          <p:nvPr/>
        </p:nvCxnSpPr>
        <p:spPr>
          <a:xfrm rot="5400000">
            <a:off x="8263322" y="2460507"/>
            <a:ext cx="985500" cy="1858800"/>
          </a:xfrm>
          <a:prstGeom prst="bentConnector3">
            <a:avLst>
              <a:gd name="adj1" fmla="val 49998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sp>
        <p:nvSpPr>
          <p:cNvPr id="335" name="Google Shape;335;p1"/>
          <p:cNvSpPr/>
          <p:nvPr/>
        </p:nvSpPr>
        <p:spPr>
          <a:xfrm rot="5400000">
            <a:off x="2980998" y="-661171"/>
            <a:ext cx="116772" cy="47873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"/>
          <p:cNvSpPr/>
          <p:nvPr/>
        </p:nvSpPr>
        <p:spPr>
          <a:xfrm>
            <a:off x="2254466" y="1473283"/>
            <a:ext cx="1569836" cy="1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accent2"/>
              </a:buClr>
              <a:buSzPts val="800"/>
            </a:pPr>
            <a:r>
              <a:rPr lang="en-US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Bulk Data Input (Nightly)</a:t>
            </a:r>
            <a:endParaRPr sz="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73189" y="1497655"/>
            <a:ext cx="147805" cy="123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00190" y="3734040"/>
            <a:ext cx="589456" cy="58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1"/>
          <p:cNvGrpSpPr/>
          <p:nvPr/>
        </p:nvGrpSpPr>
        <p:grpSpPr>
          <a:xfrm>
            <a:off x="413255" y="3407223"/>
            <a:ext cx="1569836" cy="1436142"/>
            <a:chOff x="411667" y="3407223"/>
            <a:chExt cx="1569836" cy="1436142"/>
          </a:xfrm>
        </p:grpSpPr>
        <p:sp>
          <p:nvSpPr>
            <p:cNvPr id="340" name="Google Shape;340;p1"/>
            <p:cNvSpPr/>
            <p:nvPr/>
          </p:nvSpPr>
          <p:spPr>
            <a:xfrm>
              <a:off x="1674486" y="3407223"/>
              <a:ext cx="151879" cy="143614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411667" y="3909237"/>
              <a:ext cx="1569836" cy="318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Real-time Data Input</a:t>
              </a:r>
              <a:endParaRPr/>
            </a:p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(API – Individual)</a:t>
              </a:r>
              <a:endParaRPr/>
            </a:p>
          </p:txBody>
        </p:sp>
      </p:grpSp>
      <p:sp>
        <p:nvSpPr>
          <p:cNvPr id="342" name="Google Shape;342;p1"/>
          <p:cNvSpPr/>
          <p:nvPr/>
        </p:nvSpPr>
        <p:spPr>
          <a:xfrm>
            <a:off x="2019026" y="4371270"/>
            <a:ext cx="1569836" cy="1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accent2"/>
              </a:buClr>
              <a:buSzPts val="800"/>
            </a:pPr>
            <a:r>
              <a:rPr lang="en-US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[CUST] Endpoint</a:t>
            </a:r>
            <a:endParaRPr/>
          </a:p>
        </p:txBody>
      </p:sp>
      <p:sp>
        <p:nvSpPr>
          <p:cNvPr id="343" name="Google Shape;343;p1"/>
          <p:cNvSpPr/>
          <p:nvPr/>
        </p:nvSpPr>
        <p:spPr>
          <a:xfrm>
            <a:off x="3954224" y="3428166"/>
            <a:ext cx="2340554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 / SOAP API</a:t>
            </a:r>
            <a:endParaRPr/>
          </a:p>
        </p:txBody>
      </p:sp>
      <p:sp>
        <p:nvSpPr>
          <p:cNvPr id="344" name="Google Shape;344;p1"/>
          <p:cNvSpPr/>
          <p:nvPr/>
        </p:nvSpPr>
        <p:spPr>
          <a:xfrm>
            <a:off x="3954224" y="4433538"/>
            <a:ext cx="2340554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 / SOAP API Response</a:t>
            </a:r>
            <a:endParaRPr/>
          </a:p>
        </p:txBody>
      </p:sp>
      <p:cxnSp>
        <p:nvCxnSpPr>
          <p:cNvPr id="345" name="Google Shape;345;p1"/>
          <p:cNvCxnSpPr/>
          <p:nvPr/>
        </p:nvCxnSpPr>
        <p:spPr>
          <a:xfrm flipH="1">
            <a:off x="3053190" y="3563680"/>
            <a:ext cx="897900" cy="280500"/>
          </a:xfrm>
          <a:prstGeom prst="bentConnector3">
            <a:avLst>
              <a:gd name="adj1" fmla="val 49997"/>
            </a:avLst>
          </a:prstGeom>
          <a:noFill/>
          <a:ln w="9525" cap="rnd" cmpd="sng">
            <a:solidFill>
              <a:srgbClr val="193265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346" name="Google Shape;346;p1"/>
          <p:cNvCxnSpPr/>
          <p:nvPr/>
        </p:nvCxnSpPr>
        <p:spPr>
          <a:xfrm>
            <a:off x="3053249" y="4193802"/>
            <a:ext cx="879600" cy="372600"/>
          </a:xfrm>
          <a:prstGeom prst="bentConnector3">
            <a:avLst>
              <a:gd name="adj1" fmla="val 50002"/>
            </a:avLst>
          </a:prstGeom>
          <a:noFill/>
          <a:ln w="9525" cap="rnd" cmpd="sng">
            <a:solidFill>
              <a:srgbClr val="50A1E0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347" name="Google Shape;347;p1"/>
          <p:cNvCxnSpPr>
            <a:endCxn id="343" idx="3"/>
          </p:cNvCxnSpPr>
          <p:nvPr/>
        </p:nvCxnSpPr>
        <p:spPr>
          <a:xfrm rot="10800000">
            <a:off x="6294778" y="3565228"/>
            <a:ext cx="650400" cy="385800"/>
          </a:xfrm>
          <a:prstGeom prst="bentConnector3">
            <a:avLst>
              <a:gd name="adj1" fmla="val 50011"/>
            </a:avLst>
          </a:prstGeom>
          <a:noFill/>
          <a:ln w="9525" cap="rnd" cmpd="sng">
            <a:solidFill>
              <a:srgbClr val="193265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348" name="Google Shape;348;p1"/>
          <p:cNvCxnSpPr>
            <a:stCxn id="344" idx="3"/>
          </p:cNvCxnSpPr>
          <p:nvPr/>
        </p:nvCxnSpPr>
        <p:spPr>
          <a:xfrm rot="10800000" flipH="1">
            <a:off x="6294778" y="4226500"/>
            <a:ext cx="591300" cy="344100"/>
          </a:xfrm>
          <a:prstGeom prst="bentConnector3">
            <a:avLst>
              <a:gd name="adj1" fmla="val 50001"/>
            </a:avLst>
          </a:prstGeom>
          <a:noFill/>
          <a:ln w="9525" cap="rnd" cmpd="sng">
            <a:solidFill>
              <a:srgbClr val="50A1E0"/>
            </a:solidFill>
            <a:prstDash val="lgDash"/>
            <a:round/>
            <a:headEnd type="triangle" w="med" len="med"/>
            <a:tailEnd type="none" w="sm" len="sm"/>
          </a:ln>
        </p:spPr>
      </p:cxnSp>
      <p:sp>
        <p:nvSpPr>
          <p:cNvPr id="349" name="Google Shape;349;p1"/>
          <p:cNvSpPr/>
          <p:nvPr/>
        </p:nvSpPr>
        <p:spPr>
          <a:xfrm>
            <a:off x="4339583" y="3206862"/>
            <a:ext cx="1569836" cy="1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accent2"/>
              </a:buClr>
              <a:buSzPts val="800"/>
            </a:pPr>
            <a:r>
              <a:rPr lang="en-US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CRUD Support on Data Objects</a:t>
            </a:r>
            <a:endParaRPr sz="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"/>
          <p:cNvSpPr/>
          <p:nvPr/>
        </p:nvSpPr>
        <p:spPr>
          <a:xfrm>
            <a:off x="4318965" y="3755956"/>
            <a:ext cx="1569836" cy="62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lt2"/>
              </a:buClr>
              <a:buSzPts val="1800"/>
            </a:pPr>
            <a:r>
              <a:rPr lang="en-US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SYNC or ASYNC</a:t>
            </a:r>
            <a:endParaRPr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"/>
          <p:cNvCxnSpPr/>
          <p:nvPr/>
        </p:nvCxnSpPr>
        <p:spPr>
          <a:xfrm rot="10800000">
            <a:off x="413256" y="5166360"/>
            <a:ext cx="1120566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lgDash"/>
            <a:round/>
            <a:headEnd type="diamond" w="med" len="med"/>
            <a:tailEnd type="diamond" w="med" len="med"/>
          </a:ln>
        </p:spPr>
      </p:cxnSp>
      <p:pic>
        <p:nvPicPr>
          <p:cNvPr id="352" name="Google Shape;35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85415" y="5283813"/>
            <a:ext cx="1948624" cy="1463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"/>
          <p:cNvGrpSpPr/>
          <p:nvPr/>
        </p:nvGrpSpPr>
        <p:grpSpPr>
          <a:xfrm>
            <a:off x="9920213" y="5652475"/>
            <a:ext cx="1659839" cy="491160"/>
            <a:chOff x="9827509" y="3869889"/>
            <a:chExt cx="1659839" cy="491160"/>
          </a:xfrm>
        </p:grpSpPr>
        <p:sp>
          <p:nvSpPr>
            <p:cNvPr id="354" name="Google Shape;354;p1"/>
            <p:cNvSpPr/>
            <p:nvPr/>
          </p:nvSpPr>
          <p:spPr>
            <a:xfrm>
              <a:off x="10190789" y="3934357"/>
              <a:ext cx="1296559" cy="410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Marketing</a:t>
              </a:r>
              <a:endParaRPr/>
            </a:p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Cloud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5" name="Google Shape;355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27509" y="3869889"/>
              <a:ext cx="699454" cy="491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4608" y="5691081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93272" y="5691167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4431" y="5699437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4871" y="5691081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"/>
          <p:cNvSpPr txBox="1"/>
          <p:nvPr/>
        </p:nvSpPr>
        <p:spPr>
          <a:xfrm>
            <a:off x="1256458" y="5893054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61" name="Google Shape;361;p1"/>
          <p:cNvSpPr txBox="1"/>
          <p:nvPr/>
        </p:nvSpPr>
        <p:spPr>
          <a:xfrm>
            <a:off x="2082139" y="5912523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Purchase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62" name="Google Shape;362;p1"/>
          <p:cNvSpPr txBox="1"/>
          <p:nvPr/>
        </p:nvSpPr>
        <p:spPr>
          <a:xfrm>
            <a:off x="2884460" y="5912522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sp>
        <p:nvSpPr>
          <p:cNvPr id="363" name="Google Shape;363;p1"/>
          <p:cNvSpPr txBox="1"/>
          <p:nvPr/>
        </p:nvSpPr>
        <p:spPr>
          <a:xfrm>
            <a:off x="3588863" y="5912521"/>
            <a:ext cx="1250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Shipment</a:t>
            </a:r>
            <a:endParaRPr/>
          </a:p>
          <a:p>
            <a:pPr algn="ctr"/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cxnSp>
        <p:nvCxnSpPr>
          <p:cNvPr id="364" name="Google Shape;364;p1"/>
          <p:cNvCxnSpPr/>
          <p:nvPr/>
        </p:nvCxnSpPr>
        <p:spPr>
          <a:xfrm>
            <a:off x="2008609" y="5893054"/>
            <a:ext cx="542039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365" name="Google Shape;365;p1"/>
          <p:cNvCxnSpPr/>
          <p:nvPr/>
        </p:nvCxnSpPr>
        <p:spPr>
          <a:xfrm rot="10800000">
            <a:off x="2841556" y="5888776"/>
            <a:ext cx="482156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366" name="Google Shape;366;p1"/>
          <p:cNvCxnSpPr/>
          <p:nvPr/>
        </p:nvCxnSpPr>
        <p:spPr>
          <a:xfrm>
            <a:off x="3598431" y="5888776"/>
            <a:ext cx="47644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367" name="Google Shape;367;p1"/>
          <p:cNvCxnSpPr>
            <a:stCxn id="356" idx="1"/>
            <a:endCxn id="359" idx="1"/>
          </p:cNvCxnSpPr>
          <p:nvPr/>
        </p:nvCxnSpPr>
        <p:spPr>
          <a:xfrm>
            <a:off x="1754608" y="5818081"/>
            <a:ext cx="2320200" cy="600"/>
          </a:xfrm>
          <a:prstGeom prst="bentConnector5">
            <a:avLst>
              <a:gd name="adj1" fmla="val -9852"/>
              <a:gd name="adj2" fmla="val -65108667"/>
              <a:gd name="adj3" fmla="val 89367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368" name="Google Shape;368;p1"/>
          <p:cNvCxnSpPr>
            <a:stCxn id="356" idx="0"/>
            <a:endCxn id="358" idx="1"/>
          </p:cNvCxnSpPr>
          <p:nvPr/>
        </p:nvCxnSpPr>
        <p:spPr>
          <a:xfrm rot="-5400000" flipH="1">
            <a:off x="2545358" y="5027331"/>
            <a:ext cx="135300" cy="1462800"/>
          </a:xfrm>
          <a:prstGeom prst="bentConnector4">
            <a:avLst>
              <a:gd name="adj1" fmla="val -121649"/>
              <a:gd name="adj2" fmla="val 82471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oval" w="med" len="med"/>
            <a:tailEnd type="oval" w="med" len="med"/>
          </a:ln>
        </p:spPr>
      </p:cxnSp>
      <p:pic>
        <p:nvPicPr>
          <p:cNvPr id="369" name="Google Shape;36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21240" y="5997583"/>
            <a:ext cx="669630" cy="3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3302" y="5997583"/>
            <a:ext cx="758914" cy="35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1"/>
          <p:cNvCxnSpPr>
            <a:endCxn id="372" idx="1"/>
          </p:cNvCxnSpPr>
          <p:nvPr/>
        </p:nvCxnSpPr>
        <p:spPr>
          <a:xfrm>
            <a:off x="3720887" y="6538790"/>
            <a:ext cx="11661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cxnSp>
        <p:nvCxnSpPr>
          <p:cNvPr id="373" name="Google Shape;373;p1"/>
          <p:cNvCxnSpPr>
            <a:endCxn id="374" idx="1"/>
          </p:cNvCxnSpPr>
          <p:nvPr/>
        </p:nvCxnSpPr>
        <p:spPr>
          <a:xfrm>
            <a:off x="6593918" y="6538790"/>
            <a:ext cx="904500" cy="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sp>
        <p:nvSpPr>
          <p:cNvPr id="375" name="Google Shape;375;p1"/>
          <p:cNvSpPr/>
          <p:nvPr/>
        </p:nvSpPr>
        <p:spPr>
          <a:xfrm>
            <a:off x="4685397" y="2309275"/>
            <a:ext cx="1255083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Rule(s)</a:t>
            </a:r>
            <a:endParaRPr/>
          </a:p>
        </p:txBody>
      </p:sp>
      <p:sp>
        <p:nvSpPr>
          <p:cNvPr id="376" name="Google Shape;376;p1"/>
          <p:cNvSpPr/>
          <p:nvPr/>
        </p:nvSpPr>
        <p:spPr>
          <a:xfrm>
            <a:off x="3635964" y="2310981"/>
            <a:ext cx="723143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sFTP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"/>
          <p:cNvSpPr/>
          <p:nvPr/>
        </p:nvSpPr>
        <p:spPr>
          <a:xfrm>
            <a:off x="1616067" y="2314110"/>
            <a:ext cx="723143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  <a:endParaRPr/>
          </a:p>
        </p:txBody>
      </p:sp>
      <p:sp>
        <p:nvSpPr>
          <p:cNvPr id="378" name="Google Shape;378;p1"/>
          <p:cNvSpPr/>
          <p:nvPr/>
        </p:nvSpPr>
        <p:spPr>
          <a:xfrm>
            <a:off x="206847" y="2312680"/>
            <a:ext cx="1167075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[CUST] Database(s)</a:t>
            </a:r>
            <a:endParaRPr/>
          </a:p>
        </p:txBody>
      </p:sp>
      <p:sp>
        <p:nvSpPr>
          <p:cNvPr id="379" name="Google Shape;379;p1"/>
          <p:cNvSpPr/>
          <p:nvPr/>
        </p:nvSpPr>
        <p:spPr>
          <a:xfrm>
            <a:off x="2254467" y="6401728"/>
            <a:ext cx="1442467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Relationships</a:t>
            </a:r>
            <a:endParaRPr/>
          </a:p>
        </p:txBody>
      </p:sp>
      <p:sp>
        <p:nvSpPr>
          <p:cNvPr id="372" name="Google Shape;372;p1"/>
          <p:cNvSpPr/>
          <p:nvPr/>
        </p:nvSpPr>
        <p:spPr>
          <a:xfrm>
            <a:off x="4886988" y="6401728"/>
            <a:ext cx="1706903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User-driven Segmentation</a:t>
            </a:r>
            <a:endParaRPr/>
          </a:p>
        </p:txBody>
      </p:sp>
      <p:sp>
        <p:nvSpPr>
          <p:cNvPr id="374" name="Google Shape;374;p1"/>
          <p:cNvSpPr/>
          <p:nvPr/>
        </p:nvSpPr>
        <p:spPr>
          <a:xfrm>
            <a:off x="7498419" y="6401728"/>
            <a:ext cx="1288681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Audience Created</a:t>
            </a:r>
            <a:endParaRPr/>
          </a:p>
        </p:txBody>
      </p:sp>
      <p:grpSp>
        <p:nvGrpSpPr>
          <p:cNvPr id="380" name="Google Shape;380;p1"/>
          <p:cNvGrpSpPr/>
          <p:nvPr/>
        </p:nvGrpSpPr>
        <p:grpSpPr>
          <a:xfrm>
            <a:off x="-53292" y="5342037"/>
            <a:ext cx="1569836" cy="1436142"/>
            <a:chOff x="411667" y="3407223"/>
            <a:chExt cx="1569836" cy="1436142"/>
          </a:xfrm>
        </p:grpSpPr>
        <p:sp>
          <p:nvSpPr>
            <p:cNvPr id="381" name="Google Shape;381;p1"/>
            <p:cNvSpPr/>
            <p:nvPr/>
          </p:nvSpPr>
          <p:spPr>
            <a:xfrm>
              <a:off x="1674486" y="3407223"/>
              <a:ext cx="151879" cy="143614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411667" y="3970792"/>
              <a:ext cx="1569836" cy="195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Execution of Segment</a:t>
              </a:r>
              <a:endParaRPr/>
            </a:p>
          </p:txBody>
        </p:sp>
      </p:grpSp>
      <p:pic>
        <p:nvPicPr>
          <p:cNvPr id="383" name="Google Shape;38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2876" y="1919636"/>
            <a:ext cx="317500" cy="33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6863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"/>
          <p:cNvGrpSpPr/>
          <p:nvPr/>
        </p:nvGrpSpPr>
        <p:grpSpPr>
          <a:xfrm>
            <a:off x="641354" y="1961251"/>
            <a:ext cx="3226224" cy="2930596"/>
            <a:chOff x="8070772" y="1698813"/>
            <a:chExt cx="3226224" cy="2930596"/>
          </a:xfrm>
        </p:grpSpPr>
        <p:sp>
          <p:nvSpPr>
            <p:cNvPr id="389" name="Google Shape;389;p2"/>
            <p:cNvSpPr/>
            <p:nvPr/>
          </p:nvSpPr>
          <p:spPr>
            <a:xfrm>
              <a:off x="8070772" y="1701160"/>
              <a:ext cx="3226224" cy="2928249"/>
            </a:xfrm>
            <a:prstGeom prst="roundRect">
              <a:avLst>
                <a:gd name="adj" fmla="val 3027"/>
              </a:avLst>
            </a:prstGeom>
            <a:solidFill>
              <a:schemeClr val="lt1"/>
            </a:solidFill>
            <a:ln w="12700" cap="flat" cmpd="sng">
              <a:solidFill>
                <a:srgbClr val="2E39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158400" rIns="90000" bIns="45700" anchor="t" anchorCtr="0">
              <a:noAutofit/>
            </a:bodyPr>
            <a:lstStyle/>
            <a:p>
              <a:pPr algn="ctr"/>
              <a:endParaRPr sz="1000" b="1">
                <a:solidFill>
                  <a:srgbClr val="2E396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8070772" y="1698813"/>
              <a:ext cx="3226224" cy="274124"/>
            </a:xfrm>
            <a:prstGeom prst="roundRect">
              <a:avLst>
                <a:gd name="adj" fmla="val 7581"/>
              </a:avLst>
            </a:prstGeom>
            <a:solidFill>
              <a:schemeClr val="accent2"/>
            </a:solidFill>
            <a:ln w="12700" cap="flat" cmpd="sng">
              <a:solidFill>
                <a:srgbClr val="2E39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700" rIns="90000" bIns="45700" anchor="ctr" anchorCtr="0">
              <a:noAutofit/>
            </a:bodyPr>
            <a:lstStyle/>
            <a:p>
              <a:pPr algn="ctr"/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Contact Dataset(s)</a:t>
              </a:r>
              <a:endParaRPr/>
            </a:p>
          </p:txBody>
        </p:sp>
      </p:grpSp>
      <p:pic>
        <p:nvPicPr>
          <p:cNvPr id="391" name="Google Shape;3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782" y="2278421"/>
            <a:ext cx="395110" cy="39511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"/>
          <p:cNvSpPr txBox="1"/>
          <p:nvPr/>
        </p:nvSpPr>
        <p:spPr>
          <a:xfrm>
            <a:off x="641354" y="2220992"/>
            <a:ext cx="161311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_Bounce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_Click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_Complaint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_Coupon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_PushAddress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_SocialNetworkTracking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_FTAF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_Job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_ListSubscribers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_Open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_PublicationSubscriber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_Sent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_Subscribers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_MobileAddress</a:t>
            </a:r>
            <a:endParaRPr/>
          </a:p>
          <a:p>
            <a:r>
              <a:rPr lang="en-US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_Unsubscribe</a:t>
            </a:r>
            <a:endParaRPr/>
          </a:p>
        </p:txBody>
      </p:sp>
      <p:pic>
        <p:nvPicPr>
          <p:cNvPr id="393" name="Google Shape;3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6795" y="5887109"/>
            <a:ext cx="1881017" cy="46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7510" y="3471069"/>
            <a:ext cx="1948624" cy="1463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"/>
          <p:cNvGrpSpPr/>
          <p:nvPr/>
        </p:nvGrpSpPr>
        <p:grpSpPr>
          <a:xfrm>
            <a:off x="9829097" y="3869889"/>
            <a:ext cx="1789818" cy="491160"/>
            <a:chOff x="9827509" y="3869889"/>
            <a:chExt cx="1789818" cy="491160"/>
          </a:xfrm>
        </p:grpSpPr>
        <p:sp>
          <p:nvSpPr>
            <p:cNvPr id="396" name="Google Shape;396;p2"/>
            <p:cNvSpPr/>
            <p:nvPr/>
          </p:nvSpPr>
          <p:spPr>
            <a:xfrm>
              <a:off x="10320769" y="3941492"/>
              <a:ext cx="1296559" cy="410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Automation</a:t>
              </a:r>
              <a:endParaRPr/>
            </a:p>
            <a:p>
              <a:pPr algn="ctr">
                <a:buClr>
                  <a:schemeClr val="accent2"/>
                </a:buClr>
                <a:buSzPts val="1100"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Studio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7" name="Google Shape;397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27509" y="3869889"/>
              <a:ext cx="699454" cy="491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2"/>
          <p:cNvSpPr/>
          <p:nvPr/>
        </p:nvSpPr>
        <p:spPr>
          <a:xfrm rot="5400000">
            <a:off x="2194557" y="125271"/>
            <a:ext cx="124175" cy="322186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2"/>
          <p:cNvGrpSpPr/>
          <p:nvPr/>
        </p:nvGrpSpPr>
        <p:grpSpPr>
          <a:xfrm>
            <a:off x="1469548" y="1456539"/>
            <a:ext cx="1569836" cy="195228"/>
            <a:chOff x="2252878" y="1473283"/>
            <a:chExt cx="1569836" cy="195228"/>
          </a:xfrm>
        </p:grpSpPr>
        <p:sp>
          <p:nvSpPr>
            <p:cNvPr id="400" name="Google Shape;400;p2"/>
            <p:cNvSpPr/>
            <p:nvPr/>
          </p:nvSpPr>
          <p:spPr>
            <a:xfrm>
              <a:off x="2252878" y="1473283"/>
              <a:ext cx="1569836" cy="195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Retrieval (Large Sets)</a:t>
              </a:r>
              <a:endParaRPr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673750" y="1509329"/>
              <a:ext cx="147805" cy="1231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80892" y="5738534"/>
            <a:ext cx="589456" cy="58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2"/>
          <p:cNvGrpSpPr/>
          <p:nvPr/>
        </p:nvGrpSpPr>
        <p:grpSpPr>
          <a:xfrm>
            <a:off x="1873060" y="5411717"/>
            <a:ext cx="1165154" cy="1436142"/>
            <a:chOff x="685058" y="3407223"/>
            <a:chExt cx="1141307" cy="1436142"/>
          </a:xfrm>
        </p:grpSpPr>
        <p:sp>
          <p:nvSpPr>
            <p:cNvPr id="404" name="Google Shape;404;p2"/>
            <p:cNvSpPr/>
            <p:nvPr/>
          </p:nvSpPr>
          <p:spPr>
            <a:xfrm>
              <a:off x="1674486" y="3407223"/>
              <a:ext cx="151879" cy="143614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85058" y="3882047"/>
              <a:ext cx="1104610" cy="441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Real-time Data Input</a:t>
              </a:r>
              <a:endParaRPr/>
            </a:p>
            <a:p>
              <a:pPr algn="ctr">
                <a:buClr>
                  <a:schemeClr val="accent2"/>
                </a:buClr>
                <a:buSzPts val="800"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(API – Smaller Sets, Service Use Cases)</a:t>
              </a:r>
              <a:endParaRPr/>
            </a:p>
          </p:txBody>
        </p:sp>
      </p:grpSp>
      <p:sp>
        <p:nvSpPr>
          <p:cNvPr id="406" name="Google Shape;406;p2"/>
          <p:cNvSpPr/>
          <p:nvPr/>
        </p:nvSpPr>
        <p:spPr>
          <a:xfrm>
            <a:off x="3199728" y="6375764"/>
            <a:ext cx="1569836" cy="1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accent2"/>
              </a:buClr>
              <a:buSzPts val="800"/>
            </a:pPr>
            <a:r>
              <a:rPr lang="en-US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[CUST] Endpoint</a:t>
            </a:r>
            <a:endParaRPr/>
          </a:p>
        </p:txBody>
      </p:sp>
      <p:sp>
        <p:nvSpPr>
          <p:cNvPr id="407" name="Google Shape;407;p2"/>
          <p:cNvSpPr/>
          <p:nvPr/>
        </p:nvSpPr>
        <p:spPr>
          <a:xfrm>
            <a:off x="5134926" y="5432660"/>
            <a:ext cx="2340554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 / SOAP API</a:t>
            </a:r>
            <a:endParaRPr/>
          </a:p>
        </p:txBody>
      </p:sp>
      <p:sp>
        <p:nvSpPr>
          <p:cNvPr id="408" name="Google Shape;408;p2"/>
          <p:cNvSpPr/>
          <p:nvPr/>
        </p:nvSpPr>
        <p:spPr>
          <a:xfrm>
            <a:off x="5134926" y="6438032"/>
            <a:ext cx="2340554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 / SOAP API Response</a:t>
            </a:r>
            <a:endParaRPr/>
          </a:p>
        </p:txBody>
      </p:sp>
      <p:cxnSp>
        <p:nvCxnSpPr>
          <p:cNvPr id="409" name="Google Shape;409;p2"/>
          <p:cNvCxnSpPr/>
          <p:nvPr/>
        </p:nvCxnSpPr>
        <p:spPr>
          <a:xfrm flipH="1">
            <a:off x="4233892" y="5568174"/>
            <a:ext cx="897900" cy="280500"/>
          </a:xfrm>
          <a:prstGeom prst="bentConnector3">
            <a:avLst>
              <a:gd name="adj1" fmla="val 49997"/>
            </a:avLst>
          </a:prstGeom>
          <a:noFill/>
          <a:ln w="9525" cap="rnd" cmpd="sng">
            <a:solidFill>
              <a:srgbClr val="193265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10" name="Google Shape;410;p2"/>
          <p:cNvCxnSpPr/>
          <p:nvPr/>
        </p:nvCxnSpPr>
        <p:spPr>
          <a:xfrm>
            <a:off x="4233951" y="6198296"/>
            <a:ext cx="879600" cy="372600"/>
          </a:xfrm>
          <a:prstGeom prst="bentConnector3">
            <a:avLst>
              <a:gd name="adj1" fmla="val 50002"/>
            </a:avLst>
          </a:prstGeom>
          <a:noFill/>
          <a:ln w="9525" cap="rnd" cmpd="sng">
            <a:solidFill>
              <a:srgbClr val="50A1E0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11" name="Google Shape;411;p2"/>
          <p:cNvCxnSpPr>
            <a:endCxn id="407" idx="3"/>
          </p:cNvCxnSpPr>
          <p:nvPr/>
        </p:nvCxnSpPr>
        <p:spPr>
          <a:xfrm rot="10800000">
            <a:off x="7475480" y="5569722"/>
            <a:ext cx="650400" cy="385800"/>
          </a:xfrm>
          <a:prstGeom prst="bentConnector3">
            <a:avLst>
              <a:gd name="adj1" fmla="val 50011"/>
            </a:avLst>
          </a:prstGeom>
          <a:noFill/>
          <a:ln w="9525" cap="rnd" cmpd="sng">
            <a:solidFill>
              <a:srgbClr val="193265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12" name="Google Shape;412;p2"/>
          <p:cNvCxnSpPr>
            <a:stCxn id="408" idx="3"/>
          </p:cNvCxnSpPr>
          <p:nvPr/>
        </p:nvCxnSpPr>
        <p:spPr>
          <a:xfrm rot="10800000" flipH="1">
            <a:off x="7475480" y="6230994"/>
            <a:ext cx="591300" cy="344100"/>
          </a:xfrm>
          <a:prstGeom prst="bentConnector3">
            <a:avLst>
              <a:gd name="adj1" fmla="val 50001"/>
            </a:avLst>
          </a:prstGeom>
          <a:noFill/>
          <a:ln w="9525" cap="rnd" cmpd="sng">
            <a:solidFill>
              <a:srgbClr val="50A1E0"/>
            </a:solidFill>
            <a:prstDash val="lgDash"/>
            <a:round/>
            <a:headEnd type="triangle" w="med" len="med"/>
            <a:tailEnd type="none" w="sm" len="sm"/>
          </a:ln>
        </p:spPr>
      </p:cxnSp>
      <p:sp>
        <p:nvSpPr>
          <p:cNvPr id="413" name="Google Shape;413;p2"/>
          <p:cNvSpPr/>
          <p:nvPr/>
        </p:nvSpPr>
        <p:spPr>
          <a:xfrm>
            <a:off x="5520285" y="5211356"/>
            <a:ext cx="1569836" cy="19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accent2"/>
              </a:buClr>
              <a:buSzPts val="800"/>
            </a:pPr>
            <a:r>
              <a:rPr lang="en-US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Retrieve any Object</a:t>
            </a:r>
            <a:endParaRPr sz="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"/>
          <p:cNvSpPr/>
          <p:nvPr/>
        </p:nvSpPr>
        <p:spPr>
          <a:xfrm>
            <a:off x="5499667" y="5760450"/>
            <a:ext cx="1569836" cy="62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spAutoFit/>
          </a:bodyPr>
          <a:lstStyle/>
          <a:p>
            <a:pPr algn="ctr">
              <a:buClr>
                <a:schemeClr val="lt2"/>
              </a:buClr>
              <a:buSzPts val="1800"/>
            </a:pPr>
            <a:r>
              <a:rPr lang="en-US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SYNC or ASYNC</a:t>
            </a:r>
            <a:endParaRPr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2"/>
          <p:cNvCxnSpPr/>
          <p:nvPr/>
        </p:nvCxnSpPr>
        <p:spPr>
          <a:xfrm rot="10800000">
            <a:off x="413256" y="5166360"/>
            <a:ext cx="1120566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lgDash"/>
            <a:round/>
            <a:headEnd type="diamond" w="med" len="med"/>
            <a:tailEnd type="diamond" w="med" len="med"/>
          </a:ln>
        </p:spPr>
      </p:cxnSp>
      <p:grpSp>
        <p:nvGrpSpPr>
          <p:cNvPr id="416" name="Google Shape;416;p2"/>
          <p:cNvGrpSpPr/>
          <p:nvPr/>
        </p:nvGrpSpPr>
        <p:grpSpPr>
          <a:xfrm>
            <a:off x="4872838" y="1800926"/>
            <a:ext cx="2602642" cy="675938"/>
            <a:chOff x="4871250" y="1800926"/>
            <a:chExt cx="2602642" cy="675938"/>
          </a:xfrm>
        </p:grpSpPr>
        <p:grpSp>
          <p:nvGrpSpPr>
            <p:cNvPr id="417" name="Google Shape;417;p2"/>
            <p:cNvGrpSpPr/>
            <p:nvPr/>
          </p:nvGrpSpPr>
          <p:grpSpPr>
            <a:xfrm>
              <a:off x="4871250" y="1800926"/>
              <a:ext cx="2602642" cy="675938"/>
              <a:chOff x="8070772" y="1698813"/>
              <a:chExt cx="3226224" cy="675938"/>
            </a:xfrm>
          </p:grpSpPr>
          <p:sp>
            <p:nvSpPr>
              <p:cNvPr id="418" name="Google Shape;418;p2"/>
              <p:cNvSpPr/>
              <p:nvPr/>
            </p:nvSpPr>
            <p:spPr>
              <a:xfrm>
                <a:off x="8070772" y="1701161"/>
                <a:ext cx="3226224" cy="67359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10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Extract (Batch Tracking)</a:t>
                </a:r>
                <a:endParaRPr/>
              </a:p>
            </p:txBody>
          </p:sp>
        </p:grpSp>
        <p:sp>
          <p:nvSpPr>
            <p:cNvPr id="420" name="Google Shape;420;p2"/>
            <p:cNvSpPr txBox="1"/>
            <p:nvPr/>
          </p:nvSpPr>
          <p:spPr>
            <a:xfrm>
              <a:off x="4871250" y="2151425"/>
              <a:ext cx="2008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Standard Tracking Extract(s)</a:t>
              </a:r>
              <a:endParaRPr/>
            </a:p>
          </p:txBody>
        </p:sp>
        <p:pic>
          <p:nvPicPr>
            <p:cNvPr id="421" name="Google Shape;421;p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12193" y="2166613"/>
              <a:ext cx="228600" cy="25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2"/>
          <p:cNvGrpSpPr/>
          <p:nvPr/>
        </p:nvGrpSpPr>
        <p:grpSpPr>
          <a:xfrm>
            <a:off x="4872838" y="2751784"/>
            <a:ext cx="2602642" cy="1055644"/>
            <a:chOff x="4871250" y="1800926"/>
            <a:chExt cx="2602642" cy="1055644"/>
          </a:xfrm>
        </p:grpSpPr>
        <p:grpSp>
          <p:nvGrpSpPr>
            <p:cNvPr id="423" name="Google Shape;423;p2"/>
            <p:cNvGrpSpPr/>
            <p:nvPr/>
          </p:nvGrpSpPr>
          <p:grpSpPr>
            <a:xfrm>
              <a:off x="4871250" y="1800926"/>
              <a:ext cx="2602642" cy="1055644"/>
              <a:chOff x="8070772" y="1698813"/>
              <a:chExt cx="3226224" cy="1055644"/>
            </a:xfrm>
          </p:grpSpPr>
          <p:sp>
            <p:nvSpPr>
              <p:cNvPr id="424" name="Google Shape;424;p2"/>
              <p:cNvSpPr/>
              <p:nvPr/>
            </p:nvSpPr>
            <p:spPr>
              <a:xfrm>
                <a:off x="8070772" y="1701160"/>
                <a:ext cx="3226224" cy="1053297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10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Query Activities (SQL)</a:t>
                </a:r>
                <a:endParaRPr/>
              </a:p>
            </p:txBody>
          </p:sp>
        </p:grpSp>
        <p:sp>
          <p:nvSpPr>
            <p:cNvPr id="426" name="Google Shape;426;p2"/>
            <p:cNvSpPr txBox="1"/>
            <p:nvPr/>
          </p:nvSpPr>
          <p:spPr>
            <a:xfrm>
              <a:off x="4871250" y="2151421"/>
              <a:ext cx="179080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Custom criteria with joins/ grouping/etc for deltas or other requirements</a:t>
              </a:r>
              <a:endParaRPr/>
            </a:p>
          </p:txBody>
        </p:sp>
      </p:grpSp>
      <p:grpSp>
        <p:nvGrpSpPr>
          <p:cNvPr id="427" name="Google Shape;427;p2"/>
          <p:cNvGrpSpPr/>
          <p:nvPr/>
        </p:nvGrpSpPr>
        <p:grpSpPr>
          <a:xfrm>
            <a:off x="4872838" y="4077385"/>
            <a:ext cx="2602642" cy="675938"/>
            <a:chOff x="4871250" y="1800926"/>
            <a:chExt cx="2602642" cy="675938"/>
          </a:xfrm>
        </p:grpSpPr>
        <p:grpSp>
          <p:nvGrpSpPr>
            <p:cNvPr id="428" name="Google Shape;428;p2"/>
            <p:cNvGrpSpPr/>
            <p:nvPr/>
          </p:nvGrpSpPr>
          <p:grpSpPr>
            <a:xfrm>
              <a:off x="4871250" y="1800926"/>
              <a:ext cx="2602642" cy="675938"/>
              <a:chOff x="8070772" y="1698813"/>
              <a:chExt cx="3226224" cy="675938"/>
            </a:xfrm>
          </p:grpSpPr>
          <p:sp>
            <p:nvSpPr>
              <p:cNvPr id="429" name="Google Shape;429;p2"/>
              <p:cNvSpPr/>
              <p:nvPr/>
            </p:nvSpPr>
            <p:spPr>
              <a:xfrm>
                <a:off x="8070772" y="1701161"/>
                <a:ext cx="3226224" cy="673590"/>
              </a:xfrm>
              <a:prstGeom prst="roundRect">
                <a:avLst>
                  <a:gd name="adj" fmla="val 3027"/>
                </a:avLst>
              </a:prstGeom>
              <a:solidFill>
                <a:schemeClr val="lt1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158400" rIns="90000" bIns="45700" anchor="t" anchorCtr="0">
                <a:noAutofit/>
              </a:bodyPr>
              <a:lstStyle/>
              <a:p>
                <a:pPr algn="ctr"/>
                <a:endParaRPr sz="1000" b="1">
                  <a:solidFill>
                    <a:srgbClr val="2E396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8070772" y="1698813"/>
                <a:ext cx="3226224" cy="274124"/>
              </a:xfrm>
              <a:prstGeom prst="roundRect">
                <a:avLst>
                  <a:gd name="adj" fmla="val 7581"/>
                </a:avLst>
              </a:prstGeom>
              <a:solidFill>
                <a:schemeClr val="accent2"/>
              </a:solidFill>
              <a:ln w="12700" cap="flat" cmpd="sng">
                <a:solidFill>
                  <a:srgbClr val="2E39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700" rIns="90000" bIns="45700" anchor="ctr" anchorCtr="0"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Extract (CSV, TAB, other)</a:t>
                </a:r>
                <a:endParaRPr/>
              </a:p>
            </p:txBody>
          </p:sp>
        </p:grpSp>
        <p:sp>
          <p:nvSpPr>
            <p:cNvPr id="431" name="Google Shape;431;p2"/>
            <p:cNvSpPr txBox="1"/>
            <p:nvPr/>
          </p:nvSpPr>
          <p:spPr>
            <a:xfrm>
              <a:off x="4871250" y="2151421"/>
              <a:ext cx="179080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Data Extension Extracts</a:t>
              </a:r>
              <a:endParaRPr/>
            </a:p>
          </p:txBody>
        </p:sp>
      </p:grpSp>
      <p:pic>
        <p:nvPicPr>
          <p:cNvPr id="432" name="Google Shape;432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13781" y="4416269"/>
            <a:ext cx="2286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"/>
          <p:cNvSpPr/>
          <p:nvPr/>
        </p:nvSpPr>
        <p:spPr>
          <a:xfrm>
            <a:off x="8252672" y="2830736"/>
            <a:ext cx="1807317" cy="274124"/>
          </a:xfrm>
          <a:prstGeom prst="roundRect">
            <a:avLst>
              <a:gd name="adj" fmla="val 7581"/>
            </a:avLst>
          </a:prstGeom>
          <a:solidFill>
            <a:schemeClr val="accent2"/>
          </a:solidFill>
          <a:ln w="12700" cap="flat" cmpd="sng">
            <a:solidFill>
              <a:srgbClr val="2E3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700" rIns="90000" bIns="45700" anchor="ctr" anchorCtr="0">
            <a:noAutofit/>
          </a:bodyPr>
          <a:lstStyle/>
          <a:p>
            <a:pPr algn="r"/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 Transfer	</a:t>
            </a:r>
            <a:endParaRPr/>
          </a:p>
        </p:txBody>
      </p:sp>
      <p:pic>
        <p:nvPicPr>
          <p:cNvPr id="434" name="Google Shape;434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04041" y="2853498"/>
            <a:ext cx="292100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"/>
          <p:cNvCxnSpPr>
            <a:stCxn id="426" idx="1"/>
          </p:cNvCxnSpPr>
          <p:nvPr/>
        </p:nvCxnSpPr>
        <p:spPr>
          <a:xfrm flipH="1">
            <a:off x="3867538" y="3379278"/>
            <a:ext cx="1005300" cy="48300"/>
          </a:xfrm>
          <a:prstGeom prst="bentConnector3">
            <a:avLst>
              <a:gd name="adj1" fmla="val 49998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36" name="Google Shape;436;p2"/>
          <p:cNvCxnSpPr>
            <a:stCxn id="420" idx="1"/>
            <a:endCxn id="389" idx="3"/>
          </p:cNvCxnSpPr>
          <p:nvPr/>
        </p:nvCxnSpPr>
        <p:spPr>
          <a:xfrm flipH="1">
            <a:off x="3867538" y="2274575"/>
            <a:ext cx="1005300" cy="1153200"/>
          </a:xfrm>
          <a:prstGeom prst="bentConnector3">
            <a:avLst>
              <a:gd name="adj1" fmla="val 49998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37" name="Google Shape;437;p2"/>
          <p:cNvCxnSpPr>
            <a:stCxn id="433" idx="1"/>
            <a:endCxn id="418" idx="3"/>
          </p:cNvCxnSpPr>
          <p:nvPr/>
        </p:nvCxnSpPr>
        <p:spPr>
          <a:xfrm rot="10800000">
            <a:off x="7475371" y="2140098"/>
            <a:ext cx="777300" cy="827700"/>
          </a:xfrm>
          <a:prstGeom prst="bentConnector3">
            <a:avLst>
              <a:gd name="adj1" fmla="val 49993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38" name="Google Shape;438;p2"/>
          <p:cNvCxnSpPr>
            <a:stCxn id="433" idx="1"/>
            <a:endCxn id="429" idx="3"/>
          </p:cNvCxnSpPr>
          <p:nvPr/>
        </p:nvCxnSpPr>
        <p:spPr>
          <a:xfrm flipH="1">
            <a:off x="7475371" y="2967798"/>
            <a:ext cx="777300" cy="1448700"/>
          </a:xfrm>
          <a:prstGeom prst="bentConnector3">
            <a:avLst>
              <a:gd name="adj1" fmla="val 49993"/>
            </a:avLst>
          </a:prstGeom>
          <a:noFill/>
          <a:ln w="9525" cap="rnd" cmpd="sng">
            <a:solidFill>
              <a:schemeClr val="lt2"/>
            </a:solidFill>
            <a:prstDash val="lgDash"/>
            <a:round/>
            <a:headEnd type="triangle" w="med" len="med"/>
            <a:tailEnd type="none" w="sm" len="sm"/>
          </a:ln>
        </p:spPr>
      </p:cxnSp>
      <p:cxnSp>
        <p:nvCxnSpPr>
          <p:cNvPr id="439" name="Google Shape;439;p2"/>
          <p:cNvCxnSpPr>
            <a:stCxn id="424" idx="2"/>
          </p:cNvCxnSpPr>
          <p:nvPr/>
        </p:nvCxnSpPr>
        <p:spPr>
          <a:xfrm>
            <a:off x="6174159" y="3807428"/>
            <a:ext cx="0" cy="270000"/>
          </a:xfrm>
          <a:prstGeom prst="straightConnector1">
            <a:avLst/>
          </a:prstGeom>
          <a:noFill/>
          <a:ln w="12700" cap="rnd" cmpd="sng">
            <a:solidFill>
              <a:schemeClr val="lt2"/>
            </a:solidFill>
            <a:prstDash val="lgDash"/>
            <a:round/>
            <a:headEnd type="none" w="sm" len="sm"/>
            <a:tailEnd type="triangle" w="lg" len="lg"/>
          </a:ln>
        </p:spPr>
      </p:cxnSp>
      <p:sp>
        <p:nvSpPr>
          <p:cNvPr id="440" name="Google Shape;440;p2"/>
          <p:cNvSpPr txBox="1">
            <a:spLocks noGrp="1"/>
          </p:cNvSpPr>
          <p:nvPr>
            <p:ph type="title"/>
          </p:nvPr>
        </p:nvSpPr>
        <p:spPr>
          <a:xfrm>
            <a:off x="573092" y="253972"/>
            <a:ext cx="11045825" cy="5075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Data Retrieval</a:t>
            </a:r>
            <a:endParaRPr/>
          </a:p>
        </p:txBody>
      </p:sp>
      <p:pic>
        <p:nvPicPr>
          <p:cNvPr id="441" name="Google Shape;441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59720" y="3257307"/>
            <a:ext cx="378162" cy="302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205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71653" y="759457"/>
            <a:ext cx="11049018" cy="338554"/>
          </a:xfrm>
        </p:spPr>
        <p:txBody>
          <a:bodyPr/>
          <a:lstStyle/>
          <a:p>
            <a:r>
              <a:rPr lang="en-US" dirty="0"/>
              <a:t>Real time journey trigger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Journey Messaging Flows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ED4AF-A09D-8D43-8117-4A9B12343643}"/>
              </a:ext>
            </a:extLst>
          </p:cNvPr>
          <p:cNvGrpSpPr/>
          <p:nvPr/>
        </p:nvGrpSpPr>
        <p:grpSpPr>
          <a:xfrm>
            <a:off x="4425123" y="2079901"/>
            <a:ext cx="1658572" cy="1154193"/>
            <a:chOff x="1689903" y="2106592"/>
            <a:chExt cx="2716203" cy="154771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4F4216E-B64B-2946-AAC4-3EF327FB28EE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6D424CE0-1737-A142-B09C-2AF94198938E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API Payload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CBB736-5C1A-F240-A6AF-20B056BA80BD}"/>
              </a:ext>
            </a:extLst>
          </p:cNvPr>
          <p:cNvGrpSpPr/>
          <p:nvPr/>
        </p:nvGrpSpPr>
        <p:grpSpPr>
          <a:xfrm>
            <a:off x="4704047" y="2561109"/>
            <a:ext cx="1379648" cy="553998"/>
            <a:chOff x="5826768" y="3322672"/>
            <a:chExt cx="1379648" cy="55399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2D5DC0-F262-BD44-A07A-9A94781A6FC4}"/>
                </a:ext>
              </a:extLst>
            </p:cNvPr>
            <p:cNvSpPr txBox="1"/>
            <p:nvPr/>
          </p:nvSpPr>
          <p:spPr>
            <a:xfrm>
              <a:off x="6202154" y="3507338"/>
              <a:ext cx="10042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2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EMAIL VALUE/PAIRS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B9738BB-5B8C-0A49-AD75-DAA6128C1029}"/>
                </a:ext>
              </a:extLst>
            </p:cNvPr>
            <p:cNvSpPr txBox="1"/>
            <p:nvPr/>
          </p:nvSpPr>
          <p:spPr>
            <a:xfrm>
              <a:off x="5826768" y="3322672"/>
              <a:ext cx="100426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200" dirty="0">
                  <a:solidFill>
                    <a:srgbClr val="032E61"/>
                  </a:solidFill>
                  <a:latin typeface="Salesforce Sans"/>
                  <a:cs typeface="Salesforce Sans"/>
                </a:rPr>
                <a:t>KEY</a:t>
              </a: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C80B00B1-5BCF-0841-859A-41B04E1C7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38246" y="2778567"/>
            <a:ext cx="2921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58E081E-8745-8E44-AAAF-9C373DC31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23161" y="2500870"/>
            <a:ext cx="976013" cy="73322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AFFDB75-D9A0-B446-8625-2DFB92B33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96348" y="2880517"/>
            <a:ext cx="167317" cy="291085"/>
          </a:xfrm>
          <a:prstGeom prst="rect">
            <a:avLst/>
          </a:prstGeom>
        </p:spPr>
      </p:pic>
      <p:cxnSp>
        <p:nvCxnSpPr>
          <p:cNvPr id="72" name="Elbow Connector 172">
            <a:extLst>
              <a:ext uri="{FF2B5EF4-FFF2-40B4-BE49-F238E27FC236}">
                <a16:creationId xmlns:a16="http://schemas.microsoft.com/office/drawing/2014/main" id="{806602A3-43E5-0743-BEF0-C81E59E86EE6}"/>
              </a:ext>
            </a:extLst>
          </p:cNvPr>
          <p:cNvCxnSpPr>
            <a:cxnSpLocks/>
          </p:cNvCxnSpPr>
          <p:nvPr/>
        </p:nvCxnSpPr>
        <p:spPr>
          <a:xfrm>
            <a:off x="6071505" y="2778567"/>
            <a:ext cx="599331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Shape 910">
            <a:extLst>
              <a:ext uri="{FF2B5EF4-FFF2-40B4-BE49-F238E27FC236}">
                <a16:creationId xmlns:a16="http://schemas.microsoft.com/office/drawing/2014/main" id="{9588FB29-E01D-9A46-9F21-7F682D65B477}"/>
              </a:ext>
            </a:extLst>
          </p:cNvPr>
          <p:cNvPicPr preferRelativeResize="0"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36" y="2545713"/>
            <a:ext cx="1881017" cy="4657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BBBA961-F62F-C04B-A0AB-A9444583FB1A}"/>
              </a:ext>
            </a:extLst>
          </p:cNvPr>
          <p:cNvGrpSpPr/>
          <p:nvPr/>
        </p:nvGrpSpPr>
        <p:grpSpPr>
          <a:xfrm>
            <a:off x="9153926" y="2076345"/>
            <a:ext cx="1658572" cy="1154193"/>
            <a:chOff x="1689903" y="2106592"/>
            <a:chExt cx="2716203" cy="1547719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B70D8A36-5572-7B40-9645-C5E1352D1558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79" name="Round Same Side Corner Rectangle 78">
              <a:extLst>
                <a:ext uri="{FF2B5EF4-FFF2-40B4-BE49-F238E27FC236}">
                  <a16:creationId xmlns:a16="http://schemas.microsoft.com/office/drawing/2014/main" id="{6517FE1E-6C4C-9D48-A4E7-FC7C72A41A6F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Journey</a:t>
              </a:r>
            </a:p>
          </p:txBody>
        </p:sp>
      </p:grpSp>
      <p:cxnSp>
        <p:nvCxnSpPr>
          <p:cNvPr id="80" name="Elbow Connector 172">
            <a:extLst>
              <a:ext uri="{FF2B5EF4-FFF2-40B4-BE49-F238E27FC236}">
                <a16:creationId xmlns:a16="http://schemas.microsoft.com/office/drawing/2014/main" id="{04404C98-BBAF-B843-91F1-90179DABE27B}"/>
              </a:ext>
            </a:extLst>
          </p:cNvPr>
          <p:cNvCxnSpPr>
            <a:cxnSpLocks/>
          </p:cNvCxnSpPr>
          <p:nvPr/>
        </p:nvCxnSpPr>
        <p:spPr>
          <a:xfrm>
            <a:off x="8602211" y="2776963"/>
            <a:ext cx="54864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>
            <a:extLst>
              <a:ext uri="{FF2B5EF4-FFF2-40B4-BE49-F238E27FC236}">
                <a16:creationId xmlns:a16="http://schemas.microsoft.com/office/drawing/2014/main" id="{4931B6FA-5EFA-3C40-A60F-0CECFC402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14590" y="2796213"/>
            <a:ext cx="241300" cy="2413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7E279965-B334-764B-A7AF-6B8E8AB110B9}"/>
              </a:ext>
            </a:extLst>
          </p:cNvPr>
          <p:cNvSpPr txBox="1"/>
          <p:nvPr/>
        </p:nvSpPr>
        <p:spPr>
          <a:xfrm>
            <a:off x="9690579" y="2577280"/>
            <a:ext cx="11490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32E61"/>
                </a:solidFill>
                <a:latin typeface="Salesforce Sans"/>
                <a:cs typeface="Salesforce Sans"/>
              </a:rPr>
              <a:t>EVENT(S)       FLOW CONTROL MESSAGES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4E3A0-76CC-724A-85F6-72D250BDF799}"/>
              </a:ext>
            </a:extLst>
          </p:cNvPr>
          <p:cNvGrpSpPr/>
          <p:nvPr/>
        </p:nvGrpSpPr>
        <p:grpSpPr>
          <a:xfrm>
            <a:off x="1067786" y="1536402"/>
            <a:ext cx="6676171" cy="271669"/>
            <a:chOff x="1422651" y="1533201"/>
            <a:chExt cx="6676171" cy="27166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4B677E-582F-EF43-A6C7-123A28B299BD}"/>
                </a:ext>
              </a:extLst>
            </p:cNvPr>
            <p:cNvSpPr txBox="1"/>
            <p:nvPr/>
          </p:nvSpPr>
          <p:spPr>
            <a:xfrm>
              <a:off x="1422651" y="1576703"/>
              <a:ext cx="667617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2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Real-time Triggered Journeys (Notifications, Confirmations, Service Alerts etc.)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56D2D4A-3E3B-1B45-9BC4-4507ABAB7D5B}"/>
                </a:ext>
              </a:extLst>
            </p:cNvPr>
            <p:cNvSpPr/>
            <p:nvPr/>
          </p:nvSpPr>
          <p:spPr>
            <a:xfrm>
              <a:off x="1930676" y="1533201"/>
              <a:ext cx="265597" cy="271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Salesforce Sans"/>
                  <a:cs typeface="Salesforce Sans"/>
                </a:rPr>
                <a:t>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A1922F0-E984-174D-A0D6-1F31822EC56D}"/>
              </a:ext>
            </a:extLst>
          </p:cNvPr>
          <p:cNvGrpSpPr/>
          <p:nvPr/>
        </p:nvGrpSpPr>
        <p:grpSpPr>
          <a:xfrm>
            <a:off x="1028445" y="3900128"/>
            <a:ext cx="7484068" cy="271669"/>
            <a:chOff x="1422651" y="1533201"/>
            <a:chExt cx="6676171" cy="27166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353D21D-AB09-1341-B983-95B5F5D4208B}"/>
                </a:ext>
              </a:extLst>
            </p:cNvPr>
            <p:cNvSpPr txBox="1"/>
            <p:nvPr/>
          </p:nvSpPr>
          <p:spPr>
            <a:xfrm>
              <a:off x="1422651" y="1576703"/>
              <a:ext cx="667617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200" b="1" dirty="0">
                  <a:solidFill>
                    <a:srgbClr val="032E61"/>
                  </a:solidFill>
                  <a:latin typeface="Salesforce Sans"/>
                  <a:cs typeface="Salesforce Sans"/>
                </a:rPr>
                <a:t>Marketing Cloud Triggered Journeys (Welcome Series, On-boarding, Re-engagement etc.)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870A734-2378-544C-A8A5-0D9D202FCBED}"/>
                </a:ext>
              </a:extLst>
            </p:cNvPr>
            <p:cNvSpPr/>
            <p:nvPr/>
          </p:nvSpPr>
          <p:spPr>
            <a:xfrm>
              <a:off x="1930676" y="1533201"/>
              <a:ext cx="265597" cy="2716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Salesforce Sans"/>
                  <a:cs typeface="Salesforce Sans"/>
                </a:rPr>
                <a:t>2</a:t>
              </a:r>
            </a:p>
          </p:txBody>
        </p:sp>
      </p:grpSp>
      <p:pic>
        <p:nvPicPr>
          <p:cNvPr id="113" name="Shape 910">
            <a:extLst>
              <a:ext uri="{FF2B5EF4-FFF2-40B4-BE49-F238E27FC236}">
                <a16:creationId xmlns:a16="http://schemas.microsoft.com/office/drawing/2014/main" id="{F4EEF608-D175-EC4F-A4F8-7B45F41F4987}"/>
              </a:ext>
            </a:extLst>
          </p:cNvPr>
          <p:cNvPicPr preferRelativeResize="0"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96" y="4977091"/>
            <a:ext cx="1881017" cy="4657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48A01B8-7256-A54B-A515-B2638B65DC3F}"/>
              </a:ext>
            </a:extLst>
          </p:cNvPr>
          <p:cNvGrpSpPr/>
          <p:nvPr/>
        </p:nvGrpSpPr>
        <p:grpSpPr>
          <a:xfrm>
            <a:off x="9114586" y="4507723"/>
            <a:ext cx="1658572" cy="1154193"/>
            <a:chOff x="1689903" y="2106592"/>
            <a:chExt cx="2716203" cy="154771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66E1E14-2720-9F4C-800C-77E8635A6BF8}"/>
                </a:ext>
              </a:extLst>
            </p:cNvPr>
            <p:cNvSpPr/>
            <p:nvPr/>
          </p:nvSpPr>
          <p:spPr>
            <a:xfrm>
              <a:off x="1689903" y="2106593"/>
              <a:ext cx="2716203" cy="1547718"/>
            </a:xfrm>
            <a:prstGeom prst="roundRect">
              <a:avLst>
                <a:gd name="adj" fmla="val 4296"/>
              </a:avLst>
            </a:prstGeom>
            <a:solidFill>
              <a:schemeClr val="bg1"/>
            </a:solidFill>
            <a:ln w="15875">
              <a:solidFill>
                <a:srgbClr val="2E3961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sp>
          <p:nvSpPr>
            <p:cNvPr id="122" name="Round Same Side Corner Rectangle 121">
              <a:extLst>
                <a:ext uri="{FF2B5EF4-FFF2-40B4-BE49-F238E27FC236}">
                  <a16:creationId xmlns:a16="http://schemas.microsoft.com/office/drawing/2014/main" id="{3E94EE35-C08E-0242-B70A-36F0C34DF1DC}"/>
                </a:ext>
              </a:extLst>
            </p:cNvPr>
            <p:cNvSpPr/>
            <p:nvPr/>
          </p:nvSpPr>
          <p:spPr>
            <a:xfrm>
              <a:off x="1689904" y="2106592"/>
              <a:ext cx="2716202" cy="485721"/>
            </a:xfrm>
            <a:prstGeom prst="round2SameRect">
              <a:avLst/>
            </a:prstGeom>
            <a:solidFill>
              <a:srgbClr val="2E396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000" b="1" dirty="0">
                  <a:latin typeface="Salesforce Sans"/>
                  <a:cs typeface="Salesforce Sans"/>
                </a:rPr>
                <a:t>Journey</a:t>
              </a:r>
            </a:p>
          </p:txBody>
        </p:sp>
      </p:grpSp>
      <p:cxnSp>
        <p:nvCxnSpPr>
          <p:cNvPr id="123" name="Elbow Connector 172">
            <a:extLst>
              <a:ext uri="{FF2B5EF4-FFF2-40B4-BE49-F238E27FC236}">
                <a16:creationId xmlns:a16="http://schemas.microsoft.com/office/drawing/2014/main" id="{A0DCEEFE-F2BC-8A4C-A327-455A600EAF71}"/>
              </a:ext>
            </a:extLst>
          </p:cNvPr>
          <p:cNvCxnSpPr>
            <a:cxnSpLocks/>
          </p:cNvCxnSpPr>
          <p:nvPr/>
        </p:nvCxnSpPr>
        <p:spPr>
          <a:xfrm>
            <a:off x="8562871" y="5208341"/>
            <a:ext cx="54864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23">
            <a:extLst>
              <a:ext uri="{FF2B5EF4-FFF2-40B4-BE49-F238E27FC236}">
                <a16:creationId xmlns:a16="http://schemas.microsoft.com/office/drawing/2014/main" id="{4D2A68CC-4891-6B41-944F-AE94CBF30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275250" y="5227591"/>
            <a:ext cx="241300" cy="2413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C7BCDEB6-789F-884E-A2CC-E6D4C9DBE9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924713" y="5571251"/>
            <a:ext cx="381000" cy="2921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99B12106-A063-8F45-A21E-8D70153C1F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905463" y="5110770"/>
            <a:ext cx="402038" cy="281427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7F2A6FA4-0607-BE4F-BB1E-99658D984F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943963" y="4673938"/>
            <a:ext cx="228600" cy="2032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0F84627E-8F15-604A-883B-7999801D7D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110467" y="4583472"/>
            <a:ext cx="165010" cy="143487"/>
          </a:xfrm>
          <a:prstGeom prst="rect">
            <a:avLst/>
          </a:prstGeom>
        </p:spPr>
      </p:pic>
      <p:cxnSp>
        <p:nvCxnSpPr>
          <p:cNvPr id="131" name="Elbow Connector 172">
            <a:extLst>
              <a:ext uri="{FF2B5EF4-FFF2-40B4-BE49-F238E27FC236}">
                <a16:creationId xmlns:a16="http://schemas.microsoft.com/office/drawing/2014/main" id="{E262C834-026F-0D45-A547-761337F21FFE}"/>
              </a:ext>
            </a:extLst>
          </p:cNvPr>
          <p:cNvCxnSpPr>
            <a:cxnSpLocks/>
          </p:cNvCxnSpPr>
          <p:nvPr/>
        </p:nvCxnSpPr>
        <p:spPr>
          <a:xfrm>
            <a:off x="5385924" y="5213146"/>
            <a:ext cx="1235947" cy="14445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72">
            <a:extLst>
              <a:ext uri="{FF2B5EF4-FFF2-40B4-BE49-F238E27FC236}">
                <a16:creationId xmlns:a16="http://schemas.microsoft.com/office/drawing/2014/main" id="{96F66215-46B5-8542-B268-9103C92AD685}"/>
              </a:ext>
            </a:extLst>
          </p:cNvPr>
          <p:cNvCxnSpPr>
            <a:cxnSpLocks/>
          </p:cNvCxnSpPr>
          <p:nvPr/>
        </p:nvCxnSpPr>
        <p:spPr>
          <a:xfrm flipV="1">
            <a:off x="5408627" y="5212985"/>
            <a:ext cx="787214" cy="524366"/>
          </a:xfrm>
          <a:prstGeom prst="bentConnector3">
            <a:avLst>
              <a:gd name="adj1" fmla="val 100131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72">
            <a:extLst>
              <a:ext uri="{FF2B5EF4-FFF2-40B4-BE49-F238E27FC236}">
                <a16:creationId xmlns:a16="http://schemas.microsoft.com/office/drawing/2014/main" id="{95939B84-BA57-0B40-87A8-8787D09E1657}"/>
              </a:ext>
            </a:extLst>
          </p:cNvPr>
          <p:cNvCxnSpPr>
            <a:cxnSpLocks/>
          </p:cNvCxnSpPr>
          <p:nvPr/>
        </p:nvCxnSpPr>
        <p:spPr>
          <a:xfrm>
            <a:off x="5363225" y="4775538"/>
            <a:ext cx="832616" cy="449215"/>
          </a:xfrm>
          <a:prstGeom prst="bentConnector3">
            <a:avLst>
              <a:gd name="adj1" fmla="val 99795"/>
            </a:avLst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CFBA81-DCBA-6648-8883-18A114FA0982}"/>
              </a:ext>
            </a:extLst>
          </p:cNvPr>
          <p:cNvSpPr txBox="1"/>
          <p:nvPr/>
        </p:nvSpPr>
        <p:spPr>
          <a:xfrm>
            <a:off x="4002320" y="4693745"/>
            <a:ext cx="88924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Service Event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DE4CD0B-DD2F-2147-BA6D-A2020A3C50F2}"/>
              </a:ext>
            </a:extLst>
          </p:cNvPr>
          <p:cNvSpPr txBox="1"/>
          <p:nvPr/>
        </p:nvSpPr>
        <p:spPr>
          <a:xfrm>
            <a:off x="3904680" y="5112666"/>
            <a:ext cx="10791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Lead or Contact Created/Updated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82C6C70-D3A1-F34A-8B8B-406B2967ABC5}"/>
              </a:ext>
            </a:extLst>
          </p:cNvPr>
          <p:cNvSpPr txBox="1"/>
          <p:nvPr/>
        </p:nvSpPr>
        <p:spPr>
          <a:xfrm>
            <a:off x="3892686" y="5662453"/>
            <a:ext cx="107913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32E61"/>
                </a:solidFill>
                <a:latin typeface="Salesforce Sans"/>
                <a:cs typeface="Salesforce Sans"/>
              </a:rPr>
              <a:t>Automation</a:t>
            </a:r>
          </a:p>
        </p:txBody>
      </p:sp>
      <p:cxnSp>
        <p:nvCxnSpPr>
          <p:cNvPr id="153" name="Elbow Connector 172">
            <a:extLst>
              <a:ext uri="{FF2B5EF4-FFF2-40B4-BE49-F238E27FC236}">
                <a16:creationId xmlns:a16="http://schemas.microsoft.com/office/drawing/2014/main" id="{CABDB6DB-5D21-AB45-878A-35DF9E3530D9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3650384" y="2788192"/>
            <a:ext cx="777101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>
            <a:extLst>
              <a:ext uri="{FF2B5EF4-FFF2-40B4-BE49-F238E27FC236}">
                <a16:creationId xmlns:a16="http://schemas.microsoft.com/office/drawing/2014/main" id="{C886EA70-656A-C94E-B652-B89ADBA31B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333584" y="2629792"/>
            <a:ext cx="316800" cy="316800"/>
          </a:xfrm>
          <a:prstGeom prst="rect">
            <a:avLst/>
          </a:prstGeom>
        </p:spPr>
      </p:pic>
      <p:cxnSp>
        <p:nvCxnSpPr>
          <p:cNvPr id="154" name="Elbow Connector 172">
            <a:extLst>
              <a:ext uri="{FF2B5EF4-FFF2-40B4-BE49-F238E27FC236}">
                <a16:creationId xmlns:a16="http://schemas.microsoft.com/office/drawing/2014/main" id="{FACD20BD-6B71-B641-979C-07D0B0BCA0A6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2799174" y="2788192"/>
            <a:ext cx="534410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CADC467-E56B-F049-92D3-FE02D93B48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35581" y="4479658"/>
            <a:ext cx="1256276" cy="1349437"/>
          </a:xfrm>
          <a:prstGeom prst="rect">
            <a:avLst/>
          </a:prstGeom>
        </p:spPr>
      </p:pic>
      <p:cxnSp>
        <p:nvCxnSpPr>
          <p:cNvPr id="174" name="Elbow Connector 172">
            <a:extLst>
              <a:ext uri="{FF2B5EF4-FFF2-40B4-BE49-F238E27FC236}">
                <a16:creationId xmlns:a16="http://schemas.microsoft.com/office/drawing/2014/main" id="{0475503B-432F-4748-A129-DF7DCC604A5D}"/>
              </a:ext>
            </a:extLst>
          </p:cNvPr>
          <p:cNvCxnSpPr>
            <a:cxnSpLocks/>
          </p:cNvCxnSpPr>
          <p:nvPr/>
        </p:nvCxnSpPr>
        <p:spPr>
          <a:xfrm>
            <a:off x="2952916" y="5232948"/>
            <a:ext cx="1046678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2">
            <a:extLst>
              <a:ext uri="{FF2B5EF4-FFF2-40B4-BE49-F238E27FC236}">
                <a16:creationId xmlns:a16="http://schemas.microsoft.com/office/drawing/2014/main" id="{B1F649C9-70C9-F648-8193-1D52E9346929}"/>
              </a:ext>
            </a:extLst>
          </p:cNvPr>
          <p:cNvCxnSpPr>
            <a:cxnSpLocks/>
          </p:cNvCxnSpPr>
          <p:nvPr/>
        </p:nvCxnSpPr>
        <p:spPr>
          <a:xfrm>
            <a:off x="2952916" y="4764945"/>
            <a:ext cx="1046678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2">
            <a:extLst>
              <a:ext uri="{FF2B5EF4-FFF2-40B4-BE49-F238E27FC236}">
                <a16:creationId xmlns:a16="http://schemas.microsoft.com/office/drawing/2014/main" id="{EA5D05CF-D9D2-DD43-AED9-01F1D6E02728}"/>
              </a:ext>
            </a:extLst>
          </p:cNvPr>
          <p:cNvCxnSpPr>
            <a:cxnSpLocks/>
          </p:cNvCxnSpPr>
          <p:nvPr/>
        </p:nvCxnSpPr>
        <p:spPr>
          <a:xfrm>
            <a:off x="2952916" y="5702376"/>
            <a:ext cx="1046678" cy="0"/>
          </a:xfrm>
          <a:prstGeom prst="straightConnector1">
            <a:avLst/>
          </a:prstGeom>
          <a:ln w="12700" cap="rnd" cmpd="sng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BDD08C-2E43-0D4C-9D69-91B7B721FFBD}"/>
              </a:ext>
            </a:extLst>
          </p:cNvPr>
          <p:cNvCxnSpPr/>
          <p:nvPr/>
        </p:nvCxnSpPr>
        <p:spPr>
          <a:xfrm>
            <a:off x="339633" y="3533509"/>
            <a:ext cx="11639006" cy="91440"/>
          </a:xfrm>
          <a:prstGeom prst="line">
            <a:avLst/>
          </a:prstGeom>
          <a:ln w="9525" cmpd="sng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C5F8954-F273-FB4D-BFA7-BD4F3EB00572}"/>
              </a:ext>
            </a:extLst>
          </p:cNvPr>
          <p:cNvSpPr txBox="1"/>
          <p:nvPr/>
        </p:nvSpPr>
        <p:spPr>
          <a:xfrm>
            <a:off x="9651239" y="5017253"/>
            <a:ext cx="11490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32E61"/>
                </a:solidFill>
                <a:latin typeface="Salesforce Sans"/>
                <a:cs typeface="Salesforce Sans"/>
              </a:rPr>
              <a:t>EVENT(S)       FLOW CONTROL MESSAGES</a:t>
            </a:r>
          </a:p>
        </p:txBody>
      </p:sp>
    </p:spTree>
    <p:extLst>
      <p:ext uri="{BB962C8B-B14F-4D97-AF65-F5344CB8AC3E}">
        <p14:creationId xmlns:p14="http://schemas.microsoft.com/office/powerpoint/2010/main" val="18923212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FD5958B5-095D-EA48-894B-F63CB2D5DE99}"/>
              </a:ext>
            </a:extLst>
          </p:cNvPr>
          <p:cNvSpPr/>
          <p:nvPr/>
        </p:nvSpPr>
        <p:spPr>
          <a:xfrm>
            <a:off x="7991455" y="1646383"/>
            <a:ext cx="2097512" cy="4248227"/>
          </a:xfrm>
          <a:prstGeom prst="roundRect">
            <a:avLst>
              <a:gd name="adj" fmla="val 4146"/>
            </a:avLst>
          </a:prstGeom>
          <a:solidFill>
            <a:schemeClr val="tx2">
              <a:lumMod val="40000"/>
              <a:lumOff val="60000"/>
              <a:alpha val="4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97D60546-FB86-114C-8C76-80F10481E469}"/>
              </a:ext>
            </a:extLst>
          </p:cNvPr>
          <p:cNvSpPr/>
          <p:nvPr/>
        </p:nvSpPr>
        <p:spPr>
          <a:xfrm>
            <a:off x="1634184" y="1624615"/>
            <a:ext cx="2097512" cy="4248227"/>
          </a:xfrm>
          <a:prstGeom prst="roundRect">
            <a:avLst>
              <a:gd name="adj" fmla="val 4146"/>
            </a:avLst>
          </a:prstGeom>
          <a:solidFill>
            <a:schemeClr val="tx2">
              <a:lumMod val="40000"/>
              <a:lumOff val="60000"/>
              <a:alpha val="40000"/>
            </a:scheme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653" y="63500"/>
            <a:ext cx="11048702" cy="617304"/>
          </a:xfrm>
        </p:spPr>
        <p:txBody>
          <a:bodyPr/>
          <a:lstStyle/>
          <a:p>
            <a:r>
              <a:rPr lang="en-US" dirty="0"/>
              <a:t>Journey Execution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D242236-A010-5242-9479-0E44B8D93DEA}"/>
              </a:ext>
            </a:extLst>
          </p:cNvPr>
          <p:cNvCxnSpPr>
            <a:cxnSpLocks/>
          </p:cNvCxnSpPr>
          <p:nvPr/>
        </p:nvCxnSpPr>
        <p:spPr>
          <a:xfrm flipH="1" flipV="1">
            <a:off x="8675337" y="1914697"/>
            <a:ext cx="14396" cy="1371243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69951192-4A59-964B-A4E7-2435E2166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99804" y="1819472"/>
            <a:ext cx="253934" cy="1904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08E7A24-DA47-6D49-AA2E-2D6BF0AB5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10926" y="3104705"/>
            <a:ext cx="266631" cy="33011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B015DEC-D8BF-504F-9ACF-54A18ECE2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07294" y="2424268"/>
            <a:ext cx="253934" cy="33011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9A5799D-FB95-3C4D-BB72-42E2F8B8B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66572" y="1932583"/>
            <a:ext cx="155490" cy="138213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E454F09-322D-7F47-B279-DCAA6E936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47372" y="2655738"/>
            <a:ext cx="155490" cy="13821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DD75C21C-2D4B-BC47-A9CA-DE473349B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22133" y="3362322"/>
            <a:ext cx="155490" cy="138213"/>
          </a:xfrm>
          <a:prstGeom prst="rect">
            <a:avLst/>
          </a:prstGeom>
        </p:spPr>
      </p:pic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45497A0-8DCD-2249-8437-0452F11A5CB7}"/>
              </a:ext>
            </a:extLst>
          </p:cNvPr>
          <p:cNvCxnSpPr>
            <a:cxnSpLocks/>
          </p:cNvCxnSpPr>
          <p:nvPr/>
        </p:nvCxnSpPr>
        <p:spPr>
          <a:xfrm flipH="1" flipV="1">
            <a:off x="8703839" y="4173191"/>
            <a:ext cx="14396" cy="1371243"/>
          </a:xfrm>
          <a:prstGeom prst="bentConnector3">
            <a:avLst>
              <a:gd name="adj1" fmla="val 1800000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651F1BA-D743-984F-B87B-CB17726B73C8}"/>
              </a:ext>
            </a:extLst>
          </p:cNvPr>
          <p:cNvCxnSpPr>
            <a:cxnSpLocks/>
          </p:cNvCxnSpPr>
          <p:nvPr/>
        </p:nvCxnSpPr>
        <p:spPr>
          <a:xfrm flipH="1" flipV="1">
            <a:off x="3095575" y="1901994"/>
            <a:ext cx="23819" cy="1327355"/>
          </a:xfrm>
          <a:prstGeom prst="bentConnector3">
            <a:avLst>
              <a:gd name="adj1" fmla="val -1366900"/>
            </a:avLst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Graphic 106">
            <a:extLst>
              <a:ext uri="{FF2B5EF4-FFF2-40B4-BE49-F238E27FC236}">
                <a16:creationId xmlns:a16="http://schemas.microsoft.com/office/drawing/2014/main" id="{B4C59EC7-F6E9-6644-9D28-7CC3285CC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841575" y="1792883"/>
            <a:ext cx="254000" cy="254000"/>
          </a:xfrm>
          <a:prstGeom prst="rect">
            <a:avLst/>
          </a:prstGeom>
        </p:spPr>
      </p:pic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6899B6E-A12A-7A49-8465-8388E918516A}"/>
              </a:ext>
            </a:extLst>
          </p:cNvPr>
          <p:cNvCxnSpPr>
            <a:cxnSpLocks/>
          </p:cNvCxnSpPr>
          <p:nvPr/>
        </p:nvCxnSpPr>
        <p:spPr>
          <a:xfrm flipH="1" flipV="1">
            <a:off x="3107636" y="4178774"/>
            <a:ext cx="23819" cy="1327355"/>
          </a:xfrm>
          <a:prstGeom prst="bentConnector3">
            <a:avLst>
              <a:gd name="adj1" fmla="val -1366900"/>
            </a:avLst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Graphic 115">
            <a:extLst>
              <a:ext uri="{FF2B5EF4-FFF2-40B4-BE49-F238E27FC236}">
                <a16:creationId xmlns:a16="http://schemas.microsoft.com/office/drawing/2014/main" id="{512538B3-BF15-1A46-BE24-16782B2260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777756" y="4733934"/>
            <a:ext cx="365760" cy="222637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5F210200-CF1C-A142-B642-D14A5AD0EE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805694" y="3080601"/>
            <a:ext cx="316800" cy="316800"/>
          </a:xfrm>
          <a:prstGeom prst="rect">
            <a:avLst/>
          </a:prstGeom>
        </p:spPr>
      </p:pic>
      <p:sp>
        <p:nvSpPr>
          <p:cNvPr id="119" name="Freeform 38">
            <a:extLst>
              <a:ext uri="{FF2B5EF4-FFF2-40B4-BE49-F238E27FC236}">
                <a16:creationId xmlns:a16="http://schemas.microsoft.com/office/drawing/2014/main" id="{D99CAB21-6627-FF4E-B7DD-095DE055B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733" y="4725446"/>
            <a:ext cx="274637" cy="261937"/>
          </a:xfrm>
          <a:custGeom>
            <a:avLst/>
            <a:gdLst>
              <a:gd name="T0" fmla="*/ 618 w 765"/>
              <a:gd name="T1" fmla="*/ 26 h 729"/>
              <a:gd name="T2" fmla="*/ 618 w 765"/>
              <a:gd name="T3" fmla="*/ 26 h 729"/>
              <a:gd name="T4" fmla="*/ 618 w 765"/>
              <a:gd name="T5" fmla="*/ 26 h 729"/>
              <a:gd name="T6" fmla="*/ 618 w 765"/>
              <a:gd name="T7" fmla="*/ 26 h 729"/>
              <a:gd name="T8" fmla="*/ 382 w 765"/>
              <a:gd name="T9" fmla="*/ 87 h 729"/>
              <a:gd name="T10" fmla="*/ 292 w 765"/>
              <a:gd name="T11" fmla="*/ 29 h 729"/>
              <a:gd name="T12" fmla="*/ 148 w 765"/>
              <a:gd name="T13" fmla="*/ 23 h 729"/>
              <a:gd name="T14" fmla="*/ 0 w 765"/>
              <a:gd name="T15" fmla="*/ 270 h 729"/>
              <a:gd name="T16" fmla="*/ 422 w 765"/>
              <a:gd name="T17" fmla="*/ 723 h 729"/>
              <a:gd name="T18" fmla="*/ 440 w 765"/>
              <a:gd name="T19" fmla="*/ 728 h 729"/>
              <a:gd name="T20" fmla="*/ 459 w 765"/>
              <a:gd name="T21" fmla="*/ 723 h 729"/>
              <a:gd name="T22" fmla="*/ 480 w 765"/>
              <a:gd name="T23" fmla="*/ 691 h 729"/>
              <a:gd name="T24" fmla="*/ 462 w 765"/>
              <a:gd name="T25" fmla="*/ 657 h 729"/>
              <a:gd name="T26" fmla="*/ 411 w 765"/>
              <a:gd name="T27" fmla="*/ 625 h 729"/>
              <a:gd name="T28" fmla="*/ 271 w 765"/>
              <a:gd name="T29" fmla="*/ 535 h 729"/>
              <a:gd name="T30" fmla="*/ 271 w 765"/>
              <a:gd name="T31" fmla="*/ 535 h 729"/>
              <a:gd name="T32" fmla="*/ 239 w 765"/>
              <a:gd name="T33" fmla="*/ 509 h 729"/>
              <a:gd name="T34" fmla="*/ 239 w 765"/>
              <a:gd name="T35" fmla="*/ 509 h 729"/>
              <a:gd name="T36" fmla="*/ 82 w 765"/>
              <a:gd name="T37" fmla="*/ 270 h 729"/>
              <a:gd name="T38" fmla="*/ 175 w 765"/>
              <a:gd name="T39" fmla="*/ 103 h 729"/>
              <a:gd name="T40" fmla="*/ 348 w 765"/>
              <a:gd name="T41" fmla="*/ 174 h 729"/>
              <a:gd name="T42" fmla="*/ 348 w 765"/>
              <a:gd name="T43" fmla="*/ 174 h 729"/>
              <a:gd name="T44" fmla="*/ 382 w 765"/>
              <a:gd name="T45" fmla="*/ 219 h 729"/>
              <a:gd name="T46" fmla="*/ 414 w 765"/>
              <a:gd name="T47" fmla="*/ 174 h 729"/>
              <a:gd name="T48" fmla="*/ 414 w 765"/>
              <a:gd name="T49" fmla="*/ 174 h 729"/>
              <a:gd name="T50" fmla="*/ 591 w 765"/>
              <a:gd name="T51" fmla="*/ 103 h 729"/>
              <a:gd name="T52" fmla="*/ 681 w 765"/>
              <a:gd name="T53" fmla="*/ 270 h 729"/>
              <a:gd name="T54" fmla="*/ 525 w 765"/>
              <a:gd name="T55" fmla="*/ 509 h 729"/>
              <a:gd name="T56" fmla="*/ 459 w 765"/>
              <a:gd name="T57" fmla="*/ 559 h 729"/>
              <a:gd name="T58" fmla="*/ 459 w 765"/>
              <a:gd name="T59" fmla="*/ 559 h 729"/>
              <a:gd name="T60" fmla="*/ 425 w 765"/>
              <a:gd name="T61" fmla="*/ 580 h 729"/>
              <a:gd name="T62" fmla="*/ 501 w 765"/>
              <a:gd name="T63" fmla="*/ 628 h 729"/>
              <a:gd name="T64" fmla="*/ 517 w 765"/>
              <a:gd name="T65" fmla="*/ 620 h 729"/>
              <a:gd name="T66" fmla="*/ 517 w 765"/>
              <a:gd name="T67" fmla="*/ 620 h 729"/>
              <a:gd name="T68" fmla="*/ 764 w 765"/>
              <a:gd name="T69" fmla="*/ 270 h 729"/>
              <a:gd name="T70" fmla="*/ 618 w 765"/>
              <a:gd name="T71" fmla="*/ 26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5" h="729">
                <a:moveTo>
                  <a:pt x="618" y="26"/>
                </a:moveTo>
                <a:lnTo>
                  <a:pt x="618" y="26"/>
                </a:lnTo>
                <a:lnTo>
                  <a:pt x="618" y="26"/>
                </a:lnTo>
                <a:lnTo>
                  <a:pt x="618" y="26"/>
                </a:lnTo>
                <a:cubicBezTo>
                  <a:pt x="538" y="0"/>
                  <a:pt x="451" y="21"/>
                  <a:pt x="382" y="87"/>
                </a:cubicBezTo>
                <a:cubicBezTo>
                  <a:pt x="356" y="61"/>
                  <a:pt x="324" y="42"/>
                  <a:pt x="292" y="29"/>
                </a:cubicBezTo>
                <a:cubicBezTo>
                  <a:pt x="245" y="10"/>
                  <a:pt x="194" y="10"/>
                  <a:pt x="148" y="23"/>
                </a:cubicBezTo>
                <a:cubicBezTo>
                  <a:pt x="56" y="55"/>
                  <a:pt x="0" y="148"/>
                  <a:pt x="0" y="270"/>
                </a:cubicBezTo>
                <a:cubicBezTo>
                  <a:pt x="0" y="506"/>
                  <a:pt x="351" y="689"/>
                  <a:pt x="422" y="723"/>
                </a:cubicBezTo>
                <a:cubicBezTo>
                  <a:pt x="427" y="726"/>
                  <a:pt x="433" y="728"/>
                  <a:pt x="440" y="728"/>
                </a:cubicBezTo>
                <a:cubicBezTo>
                  <a:pt x="446" y="728"/>
                  <a:pt x="451" y="726"/>
                  <a:pt x="459" y="723"/>
                </a:cubicBezTo>
                <a:cubicBezTo>
                  <a:pt x="472" y="718"/>
                  <a:pt x="480" y="705"/>
                  <a:pt x="480" y="691"/>
                </a:cubicBezTo>
                <a:cubicBezTo>
                  <a:pt x="480" y="675"/>
                  <a:pt x="475" y="662"/>
                  <a:pt x="462" y="657"/>
                </a:cubicBezTo>
                <a:cubicBezTo>
                  <a:pt x="443" y="646"/>
                  <a:pt x="427" y="636"/>
                  <a:pt x="411" y="625"/>
                </a:cubicBezTo>
                <a:cubicBezTo>
                  <a:pt x="390" y="612"/>
                  <a:pt x="303" y="559"/>
                  <a:pt x="271" y="535"/>
                </a:cubicBezTo>
                <a:lnTo>
                  <a:pt x="271" y="535"/>
                </a:lnTo>
                <a:lnTo>
                  <a:pt x="239" y="509"/>
                </a:lnTo>
                <a:lnTo>
                  <a:pt x="239" y="509"/>
                </a:lnTo>
                <a:cubicBezTo>
                  <a:pt x="167" y="453"/>
                  <a:pt x="85" y="366"/>
                  <a:pt x="82" y="270"/>
                </a:cubicBezTo>
                <a:cubicBezTo>
                  <a:pt x="82" y="185"/>
                  <a:pt x="117" y="121"/>
                  <a:pt x="175" y="103"/>
                </a:cubicBezTo>
                <a:cubicBezTo>
                  <a:pt x="234" y="82"/>
                  <a:pt x="303" y="111"/>
                  <a:pt x="348" y="174"/>
                </a:cubicBezTo>
                <a:lnTo>
                  <a:pt x="348" y="174"/>
                </a:lnTo>
                <a:lnTo>
                  <a:pt x="382" y="219"/>
                </a:lnTo>
                <a:lnTo>
                  <a:pt x="414" y="174"/>
                </a:lnTo>
                <a:lnTo>
                  <a:pt x="414" y="174"/>
                </a:lnTo>
                <a:cubicBezTo>
                  <a:pt x="464" y="111"/>
                  <a:pt x="533" y="84"/>
                  <a:pt x="591" y="103"/>
                </a:cubicBezTo>
                <a:cubicBezTo>
                  <a:pt x="650" y="121"/>
                  <a:pt x="681" y="182"/>
                  <a:pt x="681" y="270"/>
                </a:cubicBezTo>
                <a:cubicBezTo>
                  <a:pt x="679" y="366"/>
                  <a:pt x="597" y="453"/>
                  <a:pt x="525" y="509"/>
                </a:cubicBezTo>
                <a:cubicBezTo>
                  <a:pt x="504" y="527"/>
                  <a:pt x="483" y="543"/>
                  <a:pt x="459" y="559"/>
                </a:cubicBezTo>
                <a:lnTo>
                  <a:pt x="459" y="559"/>
                </a:lnTo>
                <a:lnTo>
                  <a:pt x="425" y="580"/>
                </a:lnTo>
                <a:lnTo>
                  <a:pt x="501" y="628"/>
                </a:lnTo>
                <a:lnTo>
                  <a:pt x="517" y="620"/>
                </a:lnTo>
                <a:lnTo>
                  <a:pt x="517" y="620"/>
                </a:lnTo>
                <a:cubicBezTo>
                  <a:pt x="628" y="543"/>
                  <a:pt x="762" y="421"/>
                  <a:pt x="764" y="270"/>
                </a:cubicBezTo>
                <a:cubicBezTo>
                  <a:pt x="764" y="148"/>
                  <a:pt x="710" y="55"/>
                  <a:pt x="618" y="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1454043-76B0-9D4D-A982-F1614F5AD6CF}"/>
              </a:ext>
            </a:extLst>
          </p:cNvPr>
          <p:cNvGrpSpPr/>
          <p:nvPr/>
        </p:nvGrpSpPr>
        <p:grpSpPr>
          <a:xfrm>
            <a:off x="8719002" y="4045009"/>
            <a:ext cx="280987" cy="279400"/>
            <a:chOff x="615950" y="1522413"/>
            <a:chExt cx="280987" cy="279400"/>
          </a:xfrm>
        </p:grpSpPr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C31A3FF1-74BA-7B45-B090-425992D21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" y="1533526"/>
              <a:ext cx="220662" cy="173037"/>
            </a:xfrm>
            <a:custGeom>
              <a:avLst/>
              <a:gdLst>
                <a:gd name="T0" fmla="*/ 27 w 611"/>
                <a:gd name="T1" fmla="*/ 481 h 482"/>
                <a:gd name="T2" fmla="*/ 27 w 611"/>
                <a:gd name="T3" fmla="*/ 481 h 482"/>
                <a:gd name="T4" fmla="*/ 27 w 611"/>
                <a:gd name="T5" fmla="*/ 481 h 482"/>
                <a:gd name="T6" fmla="*/ 56 w 611"/>
                <a:gd name="T7" fmla="*/ 481 h 482"/>
                <a:gd name="T8" fmla="*/ 56 w 611"/>
                <a:gd name="T9" fmla="*/ 481 h 482"/>
                <a:gd name="T10" fmla="*/ 83 w 611"/>
                <a:gd name="T11" fmla="*/ 453 h 482"/>
                <a:gd name="T12" fmla="*/ 83 w 611"/>
                <a:gd name="T13" fmla="*/ 453 h 482"/>
                <a:gd name="T14" fmla="*/ 83 w 611"/>
                <a:gd name="T15" fmla="*/ 109 h 482"/>
                <a:gd name="T16" fmla="*/ 83 w 611"/>
                <a:gd name="T17" fmla="*/ 109 h 482"/>
                <a:gd name="T18" fmla="*/ 106 w 611"/>
                <a:gd name="T19" fmla="*/ 86 h 482"/>
                <a:gd name="T20" fmla="*/ 106 w 611"/>
                <a:gd name="T21" fmla="*/ 86 h 482"/>
                <a:gd name="T22" fmla="*/ 568 w 611"/>
                <a:gd name="T23" fmla="*/ 86 h 482"/>
                <a:gd name="T24" fmla="*/ 568 w 611"/>
                <a:gd name="T25" fmla="*/ 86 h 482"/>
                <a:gd name="T26" fmla="*/ 610 w 611"/>
                <a:gd name="T27" fmla="*/ 46 h 482"/>
                <a:gd name="T28" fmla="*/ 599 w 611"/>
                <a:gd name="T29" fmla="*/ 14 h 482"/>
                <a:gd name="T30" fmla="*/ 568 w 611"/>
                <a:gd name="T31" fmla="*/ 0 h 482"/>
                <a:gd name="T32" fmla="*/ 568 w 611"/>
                <a:gd name="T33" fmla="*/ 0 h 482"/>
                <a:gd name="T34" fmla="*/ 106 w 611"/>
                <a:gd name="T35" fmla="*/ 0 h 482"/>
                <a:gd name="T36" fmla="*/ 106 w 611"/>
                <a:gd name="T37" fmla="*/ 0 h 482"/>
                <a:gd name="T38" fmla="*/ 0 w 611"/>
                <a:gd name="T39" fmla="*/ 109 h 482"/>
                <a:gd name="T40" fmla="*/ 0 w 611"/>
                <a:gd name="T41" fmla="*/ 109 h 482"/>
                <a:gd name="T42" fmla="*/ 0 w 611"/>
                <a:gd name="T43" fmla="*/ 453 h 482"/>
                <a:gd name="T44" fmla="*/ 0 w 611"/>
                <a:gd name="T45" fmla="*/ 453 h 482"/>
                <a:gd name="T46" fmla="*/ 27 w 611"/>
                <a:gd name="T47" fmla="*/ 48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1" h="482">
                  <a:moveTo>
                    <a:pt x="27" y="481"/>
                  </a:moveTo>
                  <a:lnTo>
                    <a:pt x="27" y="481"/>
                  </a:lnTo>
                  <a:lnTo>
                    <a:pt x="27" y="481"/>
                  </a:lnTo>
                  <a:lnTo>
                    <a:pt x="56" y="481"/>
                  </a:lnTo>
                  <a:lnTo>
                    <a:pt x="56" y="481"/>
                  </a:lnTo>
                  <a:cubicBezTo>
                    <a:pt x="72" y="481"/>
                    <a:pt x="83" y="467"/>
                    <a:pt x="83" y="453"/>
                  </a:cubicBezTo>
                  <a:lnTo>
                    <a:pt x="83" y="453"/>
                  </a:lnTo>
                  <a:lnTo>
                    <a:pt x="83" y="109"/>
                  </a:lnTo>
                  <a:lnTo>
                    <a:pt x="83" y="109"/>
                  </a:lnTo>
                  <a:cubicBezTo>
                    <a:pt x="83" y="96"/>
                    <a:pt x="93" y="86"/>
                    <a:pt x="106" y="86"/>
                  </a:cubicBezTo>
                  <a:lnTo>
                    <a:pt x="106" y="86"/>
                  </a:lnTo>
                  <a:lnTo>
                    <a:pt x="568" y="86"/>
                  </a:lnTo>
                  <a:lnTo>
                    <a:pt x="568" y="86"/>
                  </a:lnTo>
                  <a:cubicBezTo>
                    <a:pt x="589" y="86"/>
                    <a:pt x="610" y="67"/>
                    <a:pt x="610" y="46"/>
                  </a:cubicBezTo>
                  <a:cubicBezTo>
                    <a:pt x="610" y="35"/>
                    <a:pt x="607" y="25"/>
                    <a:pt x="599" y="14"/>
                  </a:cubicBezTo>
                  <a:cubicBezTo>
                    <a:pt x="592" y="5"/>
                    <a:pt x="581" y="0"/>
                    <a:pt x="568" y="0"/>
                  </a:cubicBezTo>
                  <a:lnTo>
                    <a:pt x="568" y="0"/>
                  </a:lnTo>
                  <a:lnTo>
                    <a:pt x="106" y="0"/>
                  </a:lnTo>
                  <a:lnTo>
                    <a:pt x="106" y="0"/>
                  </a:lnTo>
                  <a:cubicBezTo>
                    <a:pt x="48" y="0"/>
                    <a:pt x="0" y="51"/>
                    <a:pt x="0" y="109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53"/>
                  </a:lnTo>
                  <a:cubicBezTo>
                    <a:pt x="0" y="467"/>
                    <a:pt x="11" y="481"/>
                    <a:pt x="27" y="481"/>
                  </a:cubicBezTo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41">
              <a:extLst>
                <a:ext uri="{FF2B5EF4-FFF2-40B4-BE49-F238E27FC236}">
                  <a16:creationId xmlns:a16="http://schemas.microsoft.com/office/drawing/2014/main" id="{26D3FD87-3549-BE49-A985-A2E66645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950" y="1522413"/>
              <a:ext cx="280987" cy="279400"/>
            </a:xfrm>
            <a:custGeom>
              <a:avLst/>
              <a:gdLst>
                <a:gd name="T0" fmla="*/ 203 w 779"/>
                <a:gd name="T1" fmla="*/ 645 h 776"/>
                <a:gd name="T2" fmla="*/ 203 w 779"/>
                <a:gd name="T3" fmla="*/ 645 h 776"/>
                <a:gd name="T4" fmla="*/ 203 w 779"/>
                <a:gd name="T5" fmla="*/ 645 h 776"/>
                <a:gd name="T6" fmla="*/ 203 w 779"/>
                <a:gd name="T7" fmla="*/ 645 h 776"/>
                <a:gd name="T8" fmla="*/ 226 w 779"/>
                <a:gd name="T9" fmla="*/ 629 h 776"/>
                <a:gd name="T10" fmla="*/ 226 w 779"/>
                <a:gd name="T11" fmla="*/ 629 h 776"/>
                <a:gd name="T12" fmla="*/ 340 w 779"/>
                <a:gd name="T13" fmla="*/ 364 h 776"/>
                <a:gd name="T14" fmla="*/ 462 w 779"/>
                <a:gd name="T15" fmla="*/ 430 h 776"/>
                <a:gd name="T16" fmla="*/ 462 w 779"/>
                <a:gd name="T17" fmla="*/ 430 h 776"/>
                <a:gd name="T18" fmla="*/ 496 w 779"/>
                <a:gd name="T19" fmla="*/ 425 h 776"/>
                <a:gd name="T20" fmla="*/ 496 w 779"/>
                <a:gd name="T21" fmla="*/ 425 h 776"/>
                <a:gd name="T22" fmla="*/ 697 w 779"/>
                <a:gd name="T23" fmla="*/ 149 h 776"/>
                <a:gd name="T24" fmla="*/ 700 w 779"/>
                <a:gd name="T25" fmla="*/ 149 h 776"/>
                <a:gd name="T26" fmla="*/ 700 w 779"/>
                <a:gd name="T27" fmla="*/ 149 h 776"/>
                <a:gd name="T28" fmla="*/ 757 w 779"/>
                <a:gd name="T29" fmla="*/ 128 h 776"/>
                <a:gd name="T30" fmla="*/ 775 w 779"/>
                <a:gd name="T31" fmla="*/ 73 h 776"/>
                <a:gd name="T32" fmla="*/ 705 w 779"/>
                <a:gd name="T33" fmla="*/ 0 h 776"/>
                <a:gd name="T34" fmla="*/ 650 w 779"/>
                <a:gd name="T35" fmla="*/ 21 h 776"/>
                <a:gd name="T36" fmla="*/ 626 w 779"/>
                <a:gd name="T37" fmla="*/ 75 h 776"/>
                <a:gd name="T38" fmla="*/ 631 w 779"/>
                <a:gd name="T39" fmla="*/ 102 h 776"/>
                <a:gd name="T40" fmla="*/ 631 w 779"/>
                <a:gd name="T41" fmla="*/ 102 h 776"/>
                <a:gd name="T42" fmla="*/ 459 w 779"/>
                <a:gd name="T43" fmla="*/ 335 h 776"/>
                <a:gd name="T44" fmla="*/ 324 w 779"/>
                <a:gd name="T45" fmla="*/ 260 h 776"/>
                <a:gd name="T46" fmla="*/ 324 w 779"/>
                <a:gd name="T47" fmla="*/ 260 h 776"/>
                <a:gd name="T48" fmla="*/ 303 w 779"/>
                <a:gd name="T49" fmla="*/ 260 h 776"/>
                <a:gd name="T50" fmla="*/ 287 w 779"/>
                <a:gd name="T51" fmla="*/ 274 h 776"/>
                <a:gd name="T52" fmla="*/ 287 w 779"/>
                <a:gd name="T53" fmla="*/ 274 h 776"/>
                <a:gd name="T54" fmla="*/ 165 w 779"/>
                <a:gd name="T55" fmla="*/ 561 h 776"/>
                <a:gd name="T56" fmla="*/ 27 w 779"/>
                <a:gd name="T57" fmla="*/ 561 h 776"/>
                <a:gd name="T58" fmla="*/ 27 w 779"/>
                <a:gd name="T59" fmla="*/ 561 h 776"/>
                <a:gd name="T60" fmla="*/ 27 w 779"/>
                <a:gd name="T61" fmla="*/ 561 h 776"/>
                <a:gd name="T62" fmla="*/ 8 w 779"/>
                <a:gd name="T63" fmla="*/ 568 h 776"/>
                <a:gd name="T64" fmla="*/ 0 w 779"/>
                <a:gd name="T65" fmla="*/ 587 h 776"/>
                <a:gd name="T66" fmla="*/ 0 w 779"/>
                <a:gd name="T67" fmla="*/ 587 h 776"/>
                <a:gd name="T68" fmla="*/ 0 w 779"/>
                <a:gd name="T69" fmla="*/ 669 h 776"/>
                <a:gd name="T70" fmla="*/ 0 w 779"/>
                <a:gd name="T71" fmla="*/ 669 h 776"/>
                <a:gd name="T72" fmla="*/ 106 w 779"/>
                <a:gd name="T73" fmla="*/ 775 h 776"/>
                <a:gd name="T74" fmla="*/ 106 w 779"/>
                <a:gd name="T75" fmla="*/ 775 h 776"/>
                <a:gd name="T76" fmla="*/ 634 w 779"/>
                <a:gd name="T77" fmla="*/ 775 h 776"/>
                <a:gd name="T78" fmla="*/ 634 w 779"/>
                <a:gd name="T79" fmla="*/ 775 h 776"/>
                <a:gd name="T80" fmla="*/ 743 w 779"/>
                <a:gd name="T81" fmla="*/ 669 h 776"/>
                <a:gd name="T82" fmla="*/ 743 w 779"/>
                <a:gd name="T83" fmla="*/ 669 h 776"/>
                <a:gd name="T84" fmla="*/ 743 w 779"/>
                <a:gd name="T85" fmla="*/ 250 h 776"/>
                <a:gd name="T86" fmla="*/ 743 w 779"/>
                <a:gd name="T87" fmla="*/ 250 h 776"/>
                <a:gd name="T88" fmla="*/ 703 w 779"/>
                <a:gd name="T89" fmla="*/ 208 h 776"/>
                <a:gd name="T90" fmla="*/ 671 w 779"/>
                <a:gd name="T91" fmla="*/ 218 h 776"/>
                <a:gd name="T92" fmla="*/ 658 w 779"/>
                <a:gd name="T93" fmla="*/ 250 h 776"/>
                <a:gd name="T94" fmla="*/ 658 w 779"/>
                <a:gd name="T95" fmla="*/ 250 h 776"/>
                <a:gd name="T96" fmla="*/ 658 w 779"/>
                <a:gd name="T97" fmla="*/ 669 h 776"/>
                <a:gd name="T98" fmla="*/ 658 w 779"/>
                <a:gd name="T99" fmla="*/ 669 h 776"/>
                <a:gd name="T100" fmla="*/ 634 w 779"/>
                <a:gd name="T101" fmla="*/ 693 h 776"/>
                <a:gd name="T102" fmla="*/ 634 w 779"/>
                <a:gd name="T103" fmla="*/ 693 h 776"/>
                <a:gd name="T104" fmla="*/ 106 w 779"/>
                <a:gd name="T105" fmla="*/ 693 h 776"/>
                <a:gd name="T106" fmla="*/ 106 w 779"/>
                <a:gd name="T107" fmla="*/ 693 h 776"/>
                <a:gd name="T108" fmla="*/ 83 w 779"/>
                <a:gd name="T109" fmla="*/ 669 h 776"/>
                <a:gd name="T110" fmla="*/ 83 w 779"/>
                <a:gd name="T111" fmla="*/ 669 h 776"/>
                <a:gd name="T112" fmla="*/ 83 w 779"/>
                <a:gd name="T113" fmla="*/ 645 h 776"/>
                <a:gd name="T114" fmla="*/ 203 w 779"/>
                <a:gd name="T115" fmla="*/ 64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9" h="776">
                  <a:moveTo>
                    <a:pt x="203" y="645"/>
                  </a:moveTo>
                  <a:lnTo>
                    <a:pt x="203" y="645"/>
                  </a:lnTo>
                  <a:lnTo>
                    <a:pt x="203" y="645"/>
                  </a:lnTo>
                  <a:lnTo>
                    <a:pt x="203" y="645"/>
                  </a:lnTo>
                  <a:cubicBezTo>
                    <a:pt x="213" y="645"/>
                    <a:pt x="221" y="637"/>
                    <a:pt x="226" y="629"/>
                  </a:cubicBezTo>
                  <a:lnTo>
                    <a:pt x="226" y="629"/>
                  </a:lnTo>
                  <a:lnTo>
                    <a:pt x="340" y="364"/>
                  </a:lnTo>
                  <a:lnTo>
                    <a:pt x="462" y="430"/>
                  </a:lnTo>
                  <a:lnTo>
                    <a:pt x="462" y="430"/>
                  </a:lnTo>
                  <a:cubicBezTo>
                    <a:pt x="475" y="438"/>
                    <a:pt x="488" y="435"/>
                    <a:pt x="496" y="425"/>
                  </a:cubicBezTo>
                  <a:lnTo>
                    <a:pt x="496" y="425"/>
                  </a:lnTo>
                  <a:lnTo>
                    <a:pt x="697" y="149"/>
                  </a:lnTo>
                  <a:lnTo>
                    <a:pt x="700" y="149"/>
                  </a:lnTo>
                  <a:lnTo>
                    <a:pt x="700" y="149"/>
                  </a:lnTo>
                  <a:cubicBezTo>
                    <a:pt x="722" y="149"/>
                    <a:pt x="741" y="141"/>
                    <a:pt x="757" y="128"/>
                  </a:cubicBezTo>
                  <a:cubicBezTo>
                    <a:pt x="770" y="112"/>
                    <a:pt x="778" y="91"/>
                    <a:pt x="775" y="73"/>
                  </a:cubicBezTo>
                  <a:cubicBezTo>
                    <a:pt x="772" y="32"/>
                    <a:pt x="743" y="3"/>
                    <a:pt x="705" y="0"/>
                  </a:cubicBezTo>
                  <a:cubicBezTo>
                    <a:pt x="684" y="0"/>
                    <a:pt x="663" y="5"/>
                    <a:pt x="650" y="21"/>
                  </a:cubicBezTo>
                  <a:cubicBezTo>
                    <a:pt x="634" y="35"/>
                    <a:pt x="626" y="54"/>
                    <a:pt x="626" y="75"/>
                  </a:cubicBezTo>
                  <a:cubicBezTo>
                    <a:pt x="626" y="83"/>
                    <a:pt x="626" y="94"/>
                    <a:pt x="631" y="102"/>
                  </a:cubicBezTo>
                  <a:lnTo>
                    <a:pt x="631" y="102"/>
                  </a:lnTo>
                  <a:lnTo>
                    <a:pt x="459" y="335"/>
                  </a:lnTo>
                  <a:lnTo>
                    <a:pt x="324" y="260"/>
                  </a:lnTo>
                  <a:lnTo>
                    <a:pt x="324" y="260"/>
                  </a:lnTo>
                  <a:cubicBezTo>
                    <a:pt x="319" y="258"/>
                    <a:pt x="311" y="258"/>
                    <a:pt x="303" y="260"/>
                  </a:cubicBezTo>
                  <a:cubicBezTo>
                    <a:pt x="298" y="260"/>
                    <a:pt x="290" y="266"/>
                    <a:pt x="287" y="274"/>
                  </a:cubicBezTo>
                  <a:lnTo>
                    <a:pt x="287" y="274"/>
                  </a:lnTo>
                  <a:lnTo>
                    <a:pt x="165" y="561"/>
                  </a:lnTo>
                  <a:lnTo>
                    <a:pt x="27" y="561"/>
                  </a:lnTo>
                  <a:lnTo>
                    <a:pt x="27" y="561"/>
                  </a:lnTo>
                  <a:lnTo>
                    <a:pt x="27" y="561"/>
                  </a:lnTo>
                  <a:cubicBezTo>
                    <a:pt x="19" y="561"/>
                    <a:pt x="14" y="563"/>
                    <a:pt x="8" y="568"/>
                  </a:cubicBezTo>
                  <a:cubicBezTo>
                    <a:pt x="3" y="574"/>
                    <a:pt x="0" y="579"/>
                    <a:pt x="0" y="587"/>
                  </a:cubicBezTo>
                  <a:lnTo>
                    <a:pt x="0" y="587"/>
                  </a:lnTo>
                  <a:lnTo>
                    <a:pt x="0" y="669"/>
                  </a:lnTo>
                  <a:lnTo>
                    <a:pt x="0" y="669"/>
                  </a:lnTo>
                  <a:cubicBezTo>
                    <a:pt x="0" y="727"/>
                    <a:pt x="48" y="775"/>
                    <a:pt x="106" y="775"/>
                  </a:cubicBezTo>
                  <a:lnTo>
                    <a:pt x="106" y="775"/>
                  </a:lnTo>
                  <a:lnTo>
                    <a:pt x="634" y="775"/>
                  </a:lnTo>
                  <a:lnTo>
                    <a:pt x="634" y="775"/>
                  </a:lnTo>
                  <a:cubicBezTo>
                    <a:pt x="695" y="775"/>
                    <a:pt x="743" y="727"/>
                    <a:pt x="743" y="669"/>
                  </a:cubicBezTo>
                  <a:lnTo>
                    <a:pt x="743" y="669"/>
                  </a:lnTo>
                  <a:lnTo>
                    <a:pt x="743" y="250"/>
                  </a:lnTo>
                  <a:lnTo>
                    <a:pt x="743" y="250"/>
                  </a:lnTo>
                  <a:cubicBezTo>
                    <a:pt x="743" y="229"/>
                    <a:pt x="725" y="210"/>
                    <a:pt x="703" y="208"/>
                  </a:cubicBezTo>
                  <a:cubicBezTo>
                    <a:pt x="692" y="208"/>
                    <a:pt x="679" y="210"/>
                    <a:pt x="671" y="218"/>
                  </a:cubicBezTo>
                  <a:cubicBezTo>
                    <a:pt x="663" y="226"/>
                    <a:pt x="658" y="239"/>
                    <a:pt x="658" y="250"/>
                  </a:cubicBezTo>
                  <a:lnTo>
                    <a:pt x="658" y="250"/>
                  </a:lnTo>
                  <a:lnTo>
                    <a:pt x="658" y="669"/>
                  </a:lnTo>
                  <a:lnTo>
                    <a:pt x="658" y="669"/>
                  </a:lnTo>
                  <a:cubicBezTo>
                    <a:pt x="658" y="682"/>
                    <a:pt x="647" y="693"/>
                    <a:pt x="634" y="693"/>
                  </a:cubicBezTo>
                  <a:lnTo>
                    <a:pt x="634" y="693"/>
                  </a:lnTo>
                  <a:lnTo>
                    <a:pt x="106" y="693"/>
                  </a:lnTo>
                  <a:lnTo>
                    <a:pt x="106" y="693"/>
                  </a:lnTo>
                  <a:cubicBezTo>
                    <a:pt x="93" y="693"/>
                    <a:pt x="83" y="682"/>
                    <a:pt x="83" y="669"/>
                  </a:cubicBezTo>
                  <a:lnTo>
                    <a:pt x="83" y="669"/>
                  </a:lnTo>
                  <a:lnTo>
                    <a:pt x="83" y="645"/>
                  </a:lnTo>
                  <a:lnTo>
                    <a:pt x="203" y="64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4" name="Freeform 25">
            <a:extLst>
              <a:ext uri="{FF2B5EF4-FFF2-40B4-BE49-F238E27FC236}">
                <a16:creationId xmlns:a16="http://schemas.microsoft.com/office/drawing/2014/main" id="{5217A8A2-55B0-C94F-9F3F-275AF15912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47627" y="2452577"/>
            <a:ext cx="276250" cy="277976"/>
          </a:xfrm>
          <a:custGeom>
            <a:avLst/>
            <a:gdLst>
              <a:gd name="T0" fmla="*/ 173 w 180"/>
              <a:gd name="T1" fmla="*/ 181 h 181"/>
              <a:gd name="T2" fmla="*/ 8 w 180"/>
              <a:gd name="T3" fmla="*/ 181 h 181"/>
              <a:gd name="T4" fmla="*/ 0 w 180"/>
              <a:gd name="T5" fmla="*/ 173 h 181"/>
              <a:gd name="T6" fmla="*/ 0 w 180"/>
              <a:gd name="T7" fmla="*/ 8 h 181"/>
              <a:gd name="T8" fmla="*/ 8 w 180"/>
              <a:gd name="T9" fmla="*/ 0 h 181"/>
              <a:gd name="T10" fmla="*/ 173 w 180"/>
              <a:gd name="T11" fmla="*/ 0 h 181"/>
              <a:gd name="T12" fmla="*/ 180 w 180"/>
              <a:gd name="T13" fmla="*/ 8 h 181"/>
              <a:gd name="T14" fmla="*/ 180 w 180"/>
              <a:gd name="T15" fmla="*/ 173 h 181"/>
              <a:gd name="T16" fmla="*/ 173 w 180"/>
              <a:gd name="T17" fmla="*/ 181 h 181"/>
              <a:gd name="T18" fmla="*/ 15 w 180"/>
              <a:gd name="T19" fmla="*/ 166 h 181"/>
              <a:gd name="T20" fmla="*/ 165 w 180"/>
              <a:gd name="T21" fmla="*/ 166 h 181"/>
              <a:gd name="T22" fmla="*/ 165 w 180"/>
              <a:gd name="T23" fmla="*/ 16 h 181"/>
              <a:gd name="T24" fmla="*/ 15 w 180"/>
              <a:gd name="T25" fmla="*/ 16 h 181"/>
              <a:gd name="T26" fmla="*/ 15 w 180"/>
              <a:gd name="T27" fmla="*/ 166 h 181"/>
              <a:gd name="T28" fmla="*/ 139 w 180"/>
              <a:gd name="T29" fmla="*/ 68 h 181"/>
              <a:gd name="T30" fmla="*/ 41 w 180"/>
              <a:gd name="T31" fmla="*/ 68 h 181"/>
              <a:gd name="T32" fmla="*/ 38 w 180"/>
              <a:gd name="T33" fmla="*/ 64 h 181"/>
              <a:gd name="T34" fmla="*/ 38 w 180"/>
              <a:gd name="T35" fmla="*/ 42 h 181"/>
              <a:gd name="T36" fmla="*/ 41 w 180"/>
              <a:gd name="T37" fmla="*/ 38 h 181"/>
              <a:gd name="T38" fmla="*/ 139 w 180"/>
              <a:gd name="T39" fmla="*/ 38 h 181"/>
              <a:gd name="T40" fmla="*/ 143 w 180"/>
              <a:gd name="T41" fmla="*/ 42 h 181"/>
              <a:gd name="T42" fmla="*/ 143 w 180"/>
              <a:gd name="T43" fmla="*/ 64 h 181"/>
              <a:gd name="T44" fmla="*/ 139 w 180"/>
              <a:gd name="T45" fmla="*/ 68 h 181"/>
              <a:gd name="T46" fmla="*/ 64 w 180"/>
              <a:gd name="T47" fmla="*/ 143 h 181"/>
              <a:gd name="T48" fmla="*/ 41 w 180"/>
              <a:gd name="T49" fmla="*/ 143 h 181"/>
              <a:gd name="T50" fmla="*/ 38 w 180"/>
              <a:gd name="T51" fmla="*/ 139 h 181"/>
              <a:gd name="T52" fmla="*/ 38 w 180"/>
              <a:gd name="T53" fmla="*/ 94 h 181"/>
              <a:gd name="T54" fmla="*/ 41 w 180"/>
              <a:gd name="T55" fmla="*/ 91 h 181"/>
              <a:gd name="T56" fmla="*/ 64 w 180"/>
              <a:gd name="T57" fmla="*/ 91 h 181"/>
              <a:gd name="T58" fmla="*/ 68 w 180"/>
              <a:gd name="T59" fmla="*/ 94 h 181"/>
              <a:gd name="T60" fmla="*/ 68 w 180"/>
              <a:gd name="T61" fmla="*/ 139 h 181"/>
              <a:gd name="T62" fmla="*/ 64 w 180"/>
              <a:gd name="T63" fmla="*/ 143 h 181"/>
              <a:gd name="T64" fmla="*/ 139 w 180"/>
              <a:gd name="T65" fmla="*/ 143 h 181"/>
              <a:gd name="T66" fmla="*/ 94 w 180"/>
              <a:gd name="T67" fmla="*/ 143 h 181"/>
              <a:gd name="T68" fmla="*/ 90 w 180"/>
              <a:gd name="T69" fmla="*/ 139 h 181"/>
              <a:gd name="T70" fmla="*/ 90 w 180"/>
              <a:gd name="T71" fmla="*/ 94 h 181"/>
              <a:gd name="T72" fmla="*/ 94 w 180"/>
              <a:gd name="T73" fmla="*/ 91 h 181"/>
              <a:gd name="T74" fmla="*/ 139 w 180"/>
              <a:gd name="T75" fmla="*/ 91 h 181"/>
              <a:gd name="T76" fmla="*/ 143 w 180"/>
              <a:gd name="T77" fmla="*/ 94 h 181"/>
              <a:gd name="T78" fmla="*/ 143 w 180"/>
              <a:gd name="T79" fmla="*/ 139 h 181"/>
              <a:gd name="T80" fmla="*/ 139 w 180"/>
              <a:gd name="T81" fmla="*/ 143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0" h="181">
                <a:moveTo>
                  <a:pt x="173" y="181"/>
                </a:moveTo>
                <a:cubicBezTo>
                  <a:pt x="8" y="181"/>
                  <a:pt x="8" y="181"/>
                  <a:pt x="8" y="181"/>
                </a:cubicBezTo>
                <a:cubicBezTo>
                  <a:pt x="4" y="181"/>
                  <a:pt x="0" y="177"/>
                  <a:pt x="0" y="173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7" y="0"/>
                  <a:pt x="180" y="4"/>
                  <a:pt x="180" y="8"/>
                </a:cubicBezTo>
                <a:cubicBezTo>
                  <a:pt x="180" y="173"/>
                  <a:pt x="180" y="173"/>
                  <a:pt x="180" y="173"/>
                </a:cubicBezTo>
                <a:cubicBezTo>
                  <a:pt x="180" y="177"/>
                  <a:pt x="177" y="181"/>
                  <a:pt x="173" y="181"/>
                </a:cubicBezTo>
                <a:close/>
                <a:moveTo>
                  <a:pt x="15" y="166"/>
                </a:moveTo>
                <a:cubicBezTo>
                  <a:pt x="165" y="166"/>
                  <a:pt x="165" y="166"/>
                  <a:pt x="165" y="16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166"/>
                </a:lnTo>
                <a:close/>
                <a:moveTo>
                  <a:pt x="139" y="68"/>
                </a:moveTo>
                <a:cubicBezTo>
                  <a:pt x="41" y="68"/>
                  <a:pt x="41" y="68"/>
                  <a:pt x="41" y="68"/>
                </a:cubicBezTo>
                <a:cubicBezTo>
                  <a:pt x="39" y="68"/>
                  <a:pt x="38" y="67"/>
                  <a:pt x="38" y="6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0"/>
                  <a:pt x="39" y="38"/>
                  <a:pt x="41" y="38"/>
                </a:cubicBezTo>
                <a:cubicBezTo>
                  <a:pt x="139" y="38"/>
                  <a:pt x="139" y="38"/>
                  <a:pt x="139" y="38"/>
                </a:cubicBezTo>
                <a:cubicBezTo>
                  <a:pt x="141" y="38"/>
                  <a:pt x="143" y="40"/>
                  <a:pt x="143" y="42"/>
                </a:cubicBezTo>
                <a:cubicBezTo>
                  <a:pt x="143" y="64"/>
                  <a:pt x="143" y="64"/>
                  <a:pt x="143" y="64"/>
                </a:cubicBezTo>
                <a:cubicBezTo>
                  <a:pt x="143" y="67"/>
                  <a:pt x="141" y="68"/>
                  <a:pt x="139" y="68"/>
                </a:cubicBezTo>
                <a:close/>
                <a:moveTo>
                  <a:pt x="64" y="143"/>
                </a:moveTo>
                <a:cubicBezTo>
                  <a:pt x="41" y="143"/>
                  <a:pt x="41" y="143"/>
                  <a:pt x="41" y="143"/>
                </a:cubicBezTo>
                <a:cubicBezTo>
                  <a:pt x="39" y="143"/>
                  <a:pt x="38" y="142"/>
                  <a:pt x="38" y="139"/>
                </a:cubicBezTo>
                <a:cubicBezTo>
                  <a:pt x="38" y="94"/>
                  <a:pt x="38" y="94"/>
                  <a:pt x="38" y="94"/>
                </a:cubicBezTo>
                <a:cubicBezTo>
                  <a:pt x="38" y="92"/>
                  <a:pt x="39" y="91"/>
                  <a:pt x="41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6" y="91"/>
                  <a:pt x="68" y="92"/>
                  <a:pt x="68" y="94"/>
                </a:cubicBezTo>
                <a:cubicBezTo>
                  <a:pt x="68" y="139"/>
                  <a:pt x="68" y="139"/>
                  <a:pt x="68" y="139"/>
                </a:cubicBezTo>
                <a:cubicBezTo>
                  <a:pt x="68" y="142"/>
                  <a:pt x="66" y="143"/>
                  <a:pt x="64" y="143"/>
                </a:cubicBezTo>
                <a:close/>
                <a:moveTo>
                  <a:pt x="139" y="143"/>
                </a:moveTo>
                <a:cubicBezTo>
                  <a:pt x="94" y="143"/>
                  <a:pt x="94" y="143"/>
                  <a:pt x="94" y="143"/>
                </a:cubicBezTo>
                <a:cubicBezTo>
                  <a:pt x="92" y="143"/>
                  <a:pt x="90" y="142"/>
                  <a:pt x="90" y="139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92"/>
                  <a:pt x="92" y="91"/>
                  <a:pt x="94" y="91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41" y="91"/>
                  <a:pt x="143" y="92"/>
                  <a:pt x="143" y="94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43" y="142"/>
                  <a:pt x="141" y="143"/>
                  <a:pt x="139" y="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4496757-C462-9D49-BB35-FA5FF88D62D7}"/>
              </a:ext>
            </a:extLst>
          </p:cNvPr>
          <p:cNvSpPr txBox="1"/>
          <p:nvPr/>
        </p:nvSpPr>
        <p:spPr>
          <a:xfrm>
            <a:off x="2030963" y="1839812"/>
            <a:ext cx="9915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Data set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AB2B5C2-ADDB-C847-9EF3-F4354632F858}"/>
              </a:ext>
            </a:extLst>
          </p:cNvPr>
          <p:cNvSpPr txBox="1"/>
          <p:nvPr/>
        </p:nvSpPr>
        <p:spPr>
          <a:xfrm>
            <a:off x="1683171" y="2514177"/>
            <a:ext cx="15087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Cloud Page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2BE39E5-B08F-AA4B-8DAA-63D80B8E1529}"/>
              </a:ext>
            </a:extLst>
          </p:cNvPr>
          <p:cNvSpPr txBox="1"/>
          <p:nvPr/>
        </p:nvSpPr>
        <p:spPr>
          <a:xfrm>
            <a:off x="2197213" y="3150871"/>
            <a:ext cx="754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Event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1CFD3B9-AA42-7744-97FB-743A3D2E9457}"/>
              </a:ext>
            </a:extLst>
          </p:cNvPr>
          <p:cNvSpPr txBox="1"/>
          <p:nvPr/>
        </p:nvSpPr>
        <p:spPr>
          <a:xfrm>
            <a:off x="1476976" y="4786490"/>
            <a:ext cx="15087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Salesforce Data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99F1C280-0CFA-FD45-97D6-E72CE58A4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833636" y="4088261"/>
            <a:ext cx="254000" cy="25400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A32D9D0F-0C3E-634E-B3E7-402CD133C542}"/>
              </a:ext>
            </a:extLst>
          </p:cNvPr>
          <p:cNvSpPr txBox="1"/>
          <p:nvPr/>
        </p:nvSpPr>
        <p:spPr>
          <a:xfrm>
            <a:off x="1844377" y="4054097"/>
            <a:ext cx="10204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Google Analytics 360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B7C704-6742-BE4D-8C90-12BB31B4BBBB}"/>
              </a:ext>
            </a:extLst>
          </p:cNvPr>
          <p:cNvGrpSpPr/>
          <p:nvPr/>
        </p:nvGrpSpPr>
        <p:grpSpPr>
          <a:xfrm>
            <a:off x="2692839" y="5379641"/>
            <a:ext cx="445283" cy="250997"/>
            <a:chOff x="4506344" y="5332391"/>
            <a:chExt cx="643597" cy="391755"/>
          </a:xfrm>
        </p:grpSpPr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AD04525E-343E-0D4D-AE09-28F75D4B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4506344" y="5332391"/>
              <a:ext cx="643597" cy="39175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40E44AF-B1F0-CA4A-868A-BB0B82485262}"/>
                </a:ext>
              </a:extLst>
            </p:cNvPr>
            <p:cNvSpPr txBox="1"/>
            <p:nvPr/>
          </p:nvSpPr>
          <p:spPr>
            <a:xfrm>
              <a:off x="4553805" y="5468770"/>
              <a:ext cx="503105" cy="21403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Salesforce Sans"/>
                  <a:cs typeface="Salesforce Sans"/>
                </a:rPr>
                <a:t>DMP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971B6E2-D845-014B-AF19-D97BF840FE46}"/>
              </a:ext>
            </a:extLst>
          </p:cNvPr>
          <p:cNvSpPr txBox="1"/>
          <p:nvPr/>
        </p:nvSpPr>
        <p:spPr>
          <a:xfrm>
            <a:off x="1934230" y="5330925"/>
            <a:ext cx="857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Audience Studio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E5BE6E5A-0C34-0840-81CB-13498908F2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747658" y="5371789"/>
            <a:ext cx="381000" cy="2921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3BC80E15-39D7-164E-B8C2-6638DE04A32C}"/>
              </a:ext>
            </a:extLst>
          </p:cNvPr>
          <p:cNvSpPr txBox="1"/>
          <p:nvPr/>
        </p:nvSpPr>
        <p:spPr>
          <a:xfrm>
            <a:off x="8988723" y="5333173"/>
            <a:ext cx="8571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Custom Activity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68A36F3-6DD4-9044-97BC-1A645AF250E9}"/>
              </a:ext>
            </a:extLst>
          </p:cNvPr>
          <p:cNvSpPr txBox="1"/>
          <p:nvPr/>
        </p:nvSpPr>
        <p:spPr>
          <a:xfrm>
            <a:off x="8997793" y="4750845"/>
            <a:ext cx="9807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Service Cloud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1B7F103-9A71-1C47-8D7E-2690DFEE2B51}"/>
              </a:ext>
            </a:extLst>
          </p:cNvPr>
          <p:cNvSpPr txBox="1"/>
          <p:nvPr/>
        </p:nvSpPr>
        <p:spPr>
          <a:xfrm>
            <a:off x="9041532" y="4090125"/>
            <a:ext cx="7665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Sales Cloud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3724658-A6AC-2A4E-8F6A-9B7921FC0717}"/>
              </a:ext>
            </a:extLst>
          </p:cNvPr>
          <p:cNvSpPr/>
          <p:nvPr/>
        </p:nvSpPr>
        <p:spPr>
          <a:xfrm>
            <a:off x="4661264" y="2043013"/>
            <a:ext cx="2480324" cy="2995306"/>
          </a:xfrm>
          <a:prstGeom prst="roundRect">
            <a:avLst>
              <a:gd name="adj" fmla="val 4296"/>
            </a:avLst>
          </a:prstGeom>
          <a:solidFill>
            <a:schemeClr val="bg1"/>
          </a:solidFill>
          <a:ln w="15875">
            <a:solidFill>
              <a:srgbClr val="2E3961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64" name="Round Same Side Corner Rectangle 163">
            <a:extLst>
              <a:ext uri="{FF2B5EF4-FFF2-40B4-BE49-F238E27FC236}">
                <a16:creationId xmlns:a16="http://schemas.microsoft.com/office/drawing/2014/main" id="{1AAFCAB4-7493-724A-ADED-499B2C2B6533}"/>
              </a:ext>
            </a:extLst>
          </p:cNvPr>
          <p:cNvSpPr/>
          <p:nvPr/>
        </p:nvSpPr>
        <p:spPr>
          <a:xfrm>
            <a:off x="4661265" y="2043012"/>
            <a:ext cx="2480323" cy="258864"/>
          </a:xfrm>
          <a:prstGeom prst="round2SameRect">
            <a:avLst/>
          </a:prstGeom>
          <a:solidFill>
            <a:srgbClr val="2E396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latin typeface="Salesforce Sans"/>
                <a:cs typeface="Salesforce Sans"/>
              </a:rPr>
              <a:t>Flow Controls</a:t>
            </a:r>
          </a:p>
        </p:txBody>
      </p: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13D77FCE-C781-AE49-A3B8-0142404B6EA7}"/>
              </a:ext>
            </a:extLst>
          </p:cNvPr>
          <p:cNvCxnSpPr>
            <a:cxnSpLocks/>
          </p:cNvCxnSpPr>
          <p:nvPr/>
        </p:nvCxnSpPr>
        <p:spPr>
          <a:xfrm flipH="1" flipV="1">
            <a:off x="3119023" y="2556533"/>
            <a:ext cx="23819" cy="2313432"/>
          </a:xfrm>
          <a:prstGeom prst="bentConnector3">
            <a:avLst>
              <a:gd name="adj1" fmla="val -4200411"/>
            </a:avLst>
          </a:prstGeom>
          <a:ln w="9525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hape 541">
            <a:extLst>
              <a:ext uri="{FF2B5EF4-FFF2-40B4-BE49-F238E27FC236}">
                <a16:creationId xmlns:a16="http://schemas.microsoft.com/office/drawing/2014/main" id="{4858ECD7-17C7-AC49-BBDA-269582ECC840}"/>
              </a:ext>
            </a:extLst>
          </p:cNvPr>
          <p:cNvCxnSpPr>
            <a:cxnSpLocks/>
          </p:cNvCxnSpPr>
          <p:nvPr/>
        </p:nvCxnSpPr>
        <p:spPr>
          <a:xfrm rot="16200000">
            <a:off x="4390494" y="3467941"/>
            <a:ext cx="0" cy="4846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CFD0F2-46D3-F848-B18E-474723D702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3982" y="2493802"/>
            <a:ext cx="1714887" cy="2348649"/>
          </a:xfrm>
          <a:prstGeom prst="rect">
            <a:avLst/>
          </a:prstGeom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892B230-F4CD-7345-A2BA-29D3D4766E46}"/>
              </a:ext>
            </a:extLst>
          </p:cNvPr>
          <p:cNvCxnSpPr>
            <a:cxnSpLocks/>
          </p:cNvCxnSpPr>
          <p:nvPr/>
        </p:nvCxnSpPr>
        <p:spPr>
          <a:xfrm flipH="1" flipV="1">
            <a:off x="8646796" y="2557591"/>
            <a:ext cx="73152" cy="2295144"/>
          </a:xfrm>
          <a:prstGeom prst="bentConnector3">
            <a:avLst>
              <a:gd name="adj1" fmla="val 1558017"/>
            </a:avLst>
          </a:prstGeom>
          <a:ln w="9525" cmpd="sng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hape 541">
            <a:extLst>
              <a:ext uri="{FF2B5EF4-FFF2-40B4-BE49-F238E27FC236}">
                <a16:creationId xmlns:a16="http://schemas.microsoft.com/office/drawing/2014/main" id="{96A9AE34-1BD6-D84C-B4AB-BD6F818AADEF}"/>
              </a:ext>
            </a:extLst>
          </p:cNvPr>
          <p:cNvCxnSpPr>
            <a:cxnSpLocks/>
          </p:cNvCxnSpPr>
          <p:nvPr/>
        </p:nvCxnSpPr>
        <p:spPr>
          <a:xfrm rot="16200000">
            <a:off x="7356746" y="3479911"/>
            <a:ext cx="0" cy="4389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6DBEAEB-1F1F-A743-80C5-3B14DEDD8F36}"/>
              </a:ext>
            </a:extLst>
          </p:cNvPr>
          <p:cNvSpPr txBox="1"/>
          <p:nvPr/>
        </p:nvSpPr>
        <p:spPr>
          <a:xfrm>
            <a:off x="8951360" y="1824291"/>
            <a:ext cx="7665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Email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1949D6-EDBE-6242-85C3-6A80FEEAED41}"/>
              </a:ext>
            </a:extLst>
          </p:cNvPr>
          <p:cNvSpPr txBox="1"/>
          <p:nvPr/>
        </p:nvSpPr>
        <p:spPr>
          <a:xfrm>
            <a:off x="8927432" y="2530300"/>
            <a:ext cx="7665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Text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5B5483-F9A9-814D-ADB1-3505B9214F02}"/>
              </a:ext>
            </a:extLst>
          </p:cNvPr>
          <p:cNvSpPr txBox="1"/>
          <p:nvPr/>
        </p:nvSpPr>
        <p:spPr>
          <a:xfrm>
            <a:off x="9106256" y="3187971"/>
            <a:ext cx="7665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032E61"/>
                </a:solidFill>
                <a:latin typeface="Salesforce Sans"/>
                <a:cs typeface="Salesforce Sans"/>
              </a:rPr>
              <a:t>Notification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F3599D-B519-7041-A9FF-48B053FAE487}"/>
              </a:ext>
            </a:extLst>
          </p:cNvPr>
          <p:cNvCxnSpPr>
            <a:cxnSpLocks/>
          </p:cNvCxnSpPr>
          <p:nvPr/>
        </p:nvCxnSpPr>
        <p:spPr>
          <a:xfrm flipV="1">
            <a:off x="1947404" y="3704061"/>
            <a:ext cx="1463040" cy="1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BDF5E9-CEB8-F243-ACD1-284C98F07A85}"/>
              </a:ext>
            </a:extLst>
          </p:cNvPr>
          <p:cNvCxnSpPr>
            <a:cxnSpLocks/>
          </p:cNvCxnSpPr>
          <p:nvPr/>
        </p:nvCxnSpPr>
        <p:spPr>
          <a:xfrm flipV="1">
            <a:off x="8273214" y="3672844"/>
            <a:ext cx="1463040" cy="1"/>
          </a:xfrm>
          <a:prstGeom prst="line">
            <a:avLst/>
          </a:prstGeom>
          <a:ln w="9525" cmpd="sng">
            <a:solidFill>
              <a:srgbClr val="205C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337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FFB40-B287-104A-8876-1D01F9A8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2" y="208883"/>
            <a:ext cx="11048702" cy="755100"/>
          </a:xfrm>
        </p:spPr>
        <p:txBody>
          <a:bodyPr/>
          <a:lstStyle/>
          <a:p>
            <a:r>
              <a:rPr lang="en-US" dirty="0"/>
              <a:t>Real Time Journey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2B73-331A-AB43-B063-3C519175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002" y="1048949"/>
            <a:ext cx="11049018" cy="338554"/>
          </a:xfrm>
        </p:spPr>
        <p:txBody>
          <a:bodyPr/>
          <a:lstStyle/>
          <a:p>
            <a:r>
              <a:rPr lang="en-US" dirty="0"/>
              <a:t>Explicit Payload Per Journey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D812F0A-58F9-AB4E-834A-94799F1E3A4D}"/>
              </a:ext>
            </a:extLst>
          </p:cNvPr>
          <p:cNvSpPr/>
          <p:nvPr/>
        </p:nvSpPr>
        <p:spPr>
          <a:xfrm>
            <a:off x="8514968" y="2123090"/>
            <a:ext cx="2480442" cy="4572000"/>
          </a:xfrm>
          <a:prstGeom prst="roundRect">
            <a:avLst>
              <a:gd name="adj" fmla="val 248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cs typeface="Salesforce Sans"/>
              </a:rPr>
              <a:t>MARKETING CLOUD</a:t>
            </a:r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FCED4C-FE5D-F241-80F8-20ABB87DB403}"/>
              </a:ext>
            </a:extLst>
          </p:cNvPr>
          <p:cNvSpPr>
            <a:spLocks/>
          </p:cNvSpPr>
          <p:nvPr/>
        </p:nvSpPr>
        <p:spPr>
          <a:xfrm>
            <a:off x="8861810" y="2565041"/>
            <a:ext cx="1776248" cy="3940863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032B49-44CD-5D44-9E0B-1CE86915FF03}"/>
              </a:ext>
            </a:extLst>
          </p:cNvPr>
          <p:cNvSpPr/>
          <p:nvPr/>
        </p:nvSpPr>
        <p:spPr>
          <a:xfrm>
            <a:off x="9137920" y="4892963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9124AF-BC6D-F240-9C62-2054A34DDC21}"/>
              </a:ext>
            </a:extLst>
          </p:cNvPr>
          <p:cNvSpPr/>
          <p:nvPr/>
        </p:nvSpPr>
        <p:spPr>
          <a:xfrm>
            <a:off x="9119934" y="2777049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DEA11-9AD8-854B-9E3F-26ED5A69B6BF}"/>
              </a:ext>
            </a:extLst>
          </p:cNvPr>
          <p:cNvGrpSpPr/>
          <p:nvPr/>
        </p:nvGrpSpPr>
        <p:grpSpPr>
          <a:xfrm>
            <a:off x="9581738" y="1906630"/>
            <a:ext cx="336392" cy="336392"/>
            <a:chOff x="2951501" y="1529044"/>
            <a:chExt cx="336392" cy="3363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910711-1675-1545-819B-EE411D737925}"/>
                </a:ext>
              </a:extLst>
            </p:cNvPr>
            <p:cNvSpPr/>
            <p:nvPr/>
          </p:nvSpPr>
          <p:spPr>
            <a:xfrm>
              <a:off x="2951501" y="1529044"/>
              <a:ext cx="336392" cy="336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6" name="Icon_Marketing_2017.png" descr="Icon_Marketing_2017.png">
              <a:extLst>
                <a:ext uri="{FF2B5EF4-FFF2-40B4-BE49-F238E27FC236}">
                  <a16:creationId xmlns:a16="http://schemas.microsoft.com/office/drawing/2014/main" id="{D9D4666D-2E58-AD41-984B-6641C94A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2984697" y="1562240"/>
              <a:ext cx="270000" cy="270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FBA61FD-3DE5-7B4F-A226-99A4ABE5325B}"/>
              </a:ext>
            </a:extLst>
          </p:cNvPr>
          <p:cNvSpPr/>
          <p:nvPr/>
        </p:nvSpPr>
        <p:spPr>
          <a:xfrm>
            <a:off x="9131924" y="3835006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D428DD-0D38-FC4A-9354-762221EBD02B}"/>
              </a:ext>
            </a:extLst>
          </p:cNvPr>
          <p:cNvSpPr/>
          <p:nvPr/>
        </p:nvSpPr>
        <p:spPr>
          <a:xfrm>
            <a:off x="9125929" y="5950919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N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30849D-87E1-404A-AF38-9649A2CF46F6}"/>
              </a:ext>
            </a:extLst>
          </p:cNvPr>
          <p:cNvGrpSpPr/>
          <p:nvPr/>
        </p:nvGrpSpPr>
        <p:grpSpPr>
          <a:xfrm>
            <a:off x="1204864" y="3476841"/>
            <a:ext cx="2079737" cy="1313825"/>
            <a:chOff x="613155" y="2187398"/>
            <a:chExt cx="2079737" cy="131382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2639881-CFF3-1A4D-AC03-48E64A203111}"/>
                </a:ext>
              </a:extLst>
            </p:cNvPr>
            <p:cNvSpPr/>
            <p:nvPr/>
          </p:nvSpPr>
          <p:spPr>
            <a:xfrm>
              <a:off x="613155" y="2187398"/>
              <a:ext cx="2079737" cy="1313825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27" name="1">
              <a:extLst>
                <a:ext uri="{FF2B5EF4-FFF2-40B4-BE49-F238E27FC236}">
                  <a16:creationId xmlns:a16="http://schemas.microsoft.com/office/drawing/2014/main" id="{3213AA63-6B83-C540-AE57-6DB90B743E45}"/>
                </a:ext>
              </a:extLst>
            </p:cNvPr>
            <p:cNvGrpSpPr/>
            <p:nvPr/>
          </p:nvGrpSpPr>
          <p:grpSpPr>
            <a:xfrm>
              <a:off x="879672" y="2812420"/>
              <a:ext cx="1658637" cy="480787"/>
              <a:chOff x="408082" y="2791248"/>
              <a:chExt cx="1658637" cy="480787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BB7CABD-3CC0-2B46-8172-6B8290EA77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082" y="2791248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Triggered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Journey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D62371-A851-564B-8516-2F15956E0091}"/>
                  </a:ext>
                </a:extLst>
              </p:cNvPr>
              <p:cNvGrpSpPr/>
              <p:nvPr/>
            </p:nvGrpSpPr>
            <p:grpSpPr>
              <a:xfrm>
                <a:off x="540701" y="2832744"/>
                <a:ext cx="386560" cy="386560"/>
                <a:chOff x="3244472" y="3275223"/>
                <a:chExt cx="386560" cy="3865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1666771-E034-2A4A-9964-A3622C96E0B4}"/>
                    </a:ext>
                  </a:extLst>
                </p:cNvPr>
                <p:cNvGrpSpPr/>
                <p:nvPr/>
              </p:nvGrpSpPr>
              <p:grpSpPr>
                <a:xfrm>
                  <a:off x="3244472" y="3275223"/>
                  <a:ext cx="386560" cy="386560"/>
                  <a:chOff x="3009497" y="3306303"/>
                  <a:chExt cx="386560" cy="386560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4DFF9403-B2F6-DC46-9EF0-2C140AED11F8}"/>
                      </a:ext>
                    </a:extLst>
                  </p:cNvPr>
                  <p:cNvSpPr/>
                  <p:nvPr/>
                </p:nvSpPr>
                <p:spPr>
                  <a:xfrm>
                    <a:off x="3009497" y="3306303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35" name="Freeform 271">
                    <a:extLst>
                      <a:ext uri="{FF2B5EF4-FFF2-40B4-BE49-F238E27FC236}">
                        <a16:creationId xmlns:a16="http://schemas.microsoft.com/office/drawing/2014/main" id="{E4D33842-A466-D94B-A9BB-C2B016E809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882287-CE0A-D74A-9BCA-B6E9E86C5E59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5367A5-3C0A-F14D-84B1-3CC16097C5D2}"/>
                </a:ext>
              </a:extLst>
            </p:cNvPr>
            <p:cNvSpPr txBox="1"/>
            <p:nvPr/>
          </p:nvSpPr>
          <p:spPr>
            <a:xfrm>
              <a:off x="1240147" y="2289803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Member Event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</p:grpSp>
      <p:cxnSp>
        <p:nvCxnSpPr>
          <p:cNvPr id="36" name="SC MC Arrow">
            <a:extLst>
              <a:ext uri="{FF2B5EF4-FFF2-40B4-BE49-F238E27FC236}">
                <a16:creationId xmlns:a16="http://schemas.microsoft.com/office/drawing/2014/main" id="{9F1715F5-AD78-E545-B199-01242ACFDD11}"/>
              </a:ext>
            </a:extLst>
          </p:cNvPr>
          <p:cNvCxnSpPr>
            <a:cxnSpLocks/>
            <a:stCxn id="26" idx="3"/>
            <a:endCxn id="13" idx="1"/>
          </p:cNvCxnSpPr>
          <p:nvPr/>
        </p:nvCxnSpPr>
        <p:spPr>
          <a:xfrm flipV="1">
            <a:off x="3284600" y="2946711"/>
            <a:ext cx="5835334" cy="1187043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5CD0406-920C-D348-BF51-80A54060524C}"/>
              </a:ext>
            </a:extLst>
          </p:cNvPr>
          <p:cNvSpPr/>
          <p:nvPr/>
        </p:nvSpPr>
        <p:spPr>
          <a:xfrm>
            <a:off x="4025225" y="3824708"/>
            <a:ext cx="21651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/interaction/v1/events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6FB1B9-D751-3C48-940C-1F062399CA80}"/>
              </a:ext>
            </a:extLst>
          </p:cNvPr>
          <p:cNvGrpSpPr/>
          <p:nvPr/>
        </p:nvGrpSpPr>
        <p:grpSpPr>
          <a:xfrm>
            <a:off x="6562710" y="1903365"/>
            <a:ext cx="2487538" cy="1037167"/>
            <a:chOff x="4572276" y="2085773"/>
            <a:chExt cx="2487538" cy="10371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7F6466-BD4A-194A-82CC-B728E870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C5D77A-CF6B-6C4A-87B3-FEFB9BA26AA7}"/>
                </a:ext>
              </a:extLst>
            </p:cNvPr>
            <p:cNvSpPr/>
            <p:nvPr/>
          </p:nvSpPr>
          <p:spPr>
            <a:xfrm>
              <a:off x="4940731" y="2276554"/>
              <a:ext cx="2119083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"ContactKey":"12345",</a:t>
              </a:r>
            </a:p>
            <a:p>
              <a:r>
                <a:rPr lang="en-US" sz="700" b="1" dirty="0">
                  <a:latin typeface="DSCDefaultFontRegular"/>
                </a:rPr>
                <a:t> "EventDefinitionKey":"</a:t>
              </a:r>
              <a:r>
                <a:rPr lang="en-US" sz="700" b="1" dirty="0">
                  <a:solidFill>
                    <a:srgbClr val="FF0000"/>
                  </a:solidFill>
                  <a:latin typeface="DSCDefaultFontRegular"/>
                </a:rPr>
                <a:t>journey1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"Data": {</a:t>
              </a:r>
            </a:p>
            <a:p>
              <a:r>
                <a:rPr lang="en-US" sz="700" b="1" dirty="0">
                  <a:latin typeface="DSCDefaultFontRegular"/>
                </a:rPr>
                <a:t>   [Data]  </a:t>
              </a:r>
            </a:p>
            <a:p>
              <a:r>
                <a:rPr lang="en-US" sz="700" b="1" dirty="0">
                  <a:latin typeface="DSCDefaultFontRegular"/>
                </a:rPr>
                <a:t>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C16660-9450-A743-8762-3468128E4368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cxnSp>
        <p:nvCxnSpPr>
          <p:cNvPr id="44" name="SC MC Arrow">
            <a:extLst>
              <a:ext uri="{FF2B5EF4-FFF2-40B4-BE49-F238E27FC236}">
                <a16:creationId xmlns:a16="http://schemas.microsoft.com/office/drawing/2014/main" id="{69C862E2-A6FE-B542-9040-ACE12A7237C7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 flipV="1">
            <a:off x="3284600" y="4004667"/>
            <a:ext cx="5847324" cy="129086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C MC Arrow">
            <a:extLst>
              <a:ext uri="{FF2B5EF4-FFF2-40B4-BE49-F238E27FC236}">
                <a16:creationId xmlns:a16="http://schemas.microsoft.com/office/drawing/2014/main" id="{43518FEE-7987-E54D-825F-25C83B49B3AF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3284600" y="4133754"/>
            <a:ext cx="5853320" cy="928871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C MC Arrow">
            <a:extLst>
              <a:ext uri="{FF2B5EF4-FFF2-40B4-BE49-F238E27FC236}">
                <a16:creationId xmlns:a16="http://schemas.microsoft.com/office/drawing/2014/main" id="{9AF100B8-0F05-E542-8A20-FB5137DF8A00}"/>
              </a:ext>
            </a:extLst>
          </p:cNvPr>
          <p:cNvCxnSpPr>
            <a:cxnSpLocks/>
            <a:stCxn id="26" idx="3"/>
            <a:endCxn id="23" idx="1"/>
          </p:cNvCxnSpPr>
          <p:nvPr/>
        </p:nvCxnSpPr>
        <p:spPr>
          <a:xfrm>
            <a:off x="3284601" y="4133754"/>
            <a:ext cx="5841329" cy="1986827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F9A2DC-F56C-4E48-91EB-C9B68DA86A25}"/>
              </a:ext>
            </a:extLst>
          </p:cNvPr>
          <p:cNvGrpSpPr/>
          <p:nvPr/>
        </p:nvGrpSpPr>
        <p:grpSpPr>
          <a:xfrm>
            <a:off x="6562710" y="2989659"/>
            <a:ext cx="2487538" cy="1037167"/>
            <a:chOff x="4572276" y="2085773"/>
            <a:chExt cx="2487538" cy="1037167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5877906-BDB0-AD4F-9440-FEF4B33A2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CA16E28-CE61-E149-B8DE-B2B1DA45BEA2}"/>
                </a:ext>
              </a:extLst>
            </p:cNvPr>
            <p:cNvSpPr/>
            <p:nvPr/>
          </p:nvSpPr>
          <p:spPr>
            <a:xfrm>
              <a:off x="4940731" y="2276554"/>
              <a:ext cx="2119083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"ContactKey":"12345",</a:t>
              </a:r>
            </a:p>
            <a:p>
              <a:r>
                <a:rPr lang="en-US" sz="700" b="1" dirty="0">
                  <a:latin typeface="DSCDefaultFontRegular"/>
                </a:rPr>
                <a:t> "EventDefinitionKey":"</a:t>
              </a:r>
              <a:r>
                <a:rPr lang="en-US" sz="700" b="1" dirty="0">
                  <a:solidFill>
                    <a:srgbClr val="FF0000"/>
                  </a:solidFill>
                  <a:latin typeface="DSCDefaultFontRegular"/>
                </a:rPr>
                <a:t>journey2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"Data": {</a:t>
              </a:r>
            </a:p>
            <a:p>
              <a:r>
                <a:rPr lang="en-US" sz="700" b="1" dirty="0">
                  <a:latin typeface="DSCDefaultFontRegular"/>
                </a:rPr>
                <a:t>   [Data]  </a:t>
              </a:r>
            </a:p>
            <a:p>
              <a:r>
                <a:rPr lang="en-US" sz="700" b="1" dirty="0">
                  <a:latin typeface="DSCDefaultFontRegular"/>
                </a:rPr>
                <a:t>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11E1066-7F2C-7B4B-9BC8-BEF875D1EB04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017FDA-E779-B348-92C4-654593454E55}"/>
              </a:ext>
            </a:extLst>
          </p:cNvPr>
          <p:cNvGrpSpPr/>
          <p:nvPr/>
        </p:nvGrpSpPr>
        <p:grpSpPr>
          <a:xfrm>
            <a:off x="6568598" y="4038217"/>
            <a:ext cx="2487538" cy="1037167"/>
            <a:chOff x="4572276" y="2085773"/>
            <a:chExt cx="2487538" cy="103716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B7159A8-DE0F-C943-989F-20383FF75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1FA6B5-9C9A-0E40-BB1D-EBB1E3AAE882}"/>
                </a:ext>
              </a:extLst>
            </p:cNvPr>
            <p:cNvSpPr/>
            <p:nvPr/>
          </p:nvSpPr>
          <p:spPr>
            <a:xfrm>
              <a:off x="4940731" y="2276554"/>
              <a:ext cx="2119083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"ContactKey":"12345",</a:t>
              </a:r>
            </a:p>
            <a:p>
              <a:r>
                <a:rPr lang="en-US" sz="700" b="1" dirty="0">
                  <a:latin typeface="DSCDefaultFontRegular"/>
                </a:rPr>
                <a:t> "EventDefinitionKey":"</a:t>
              </a:r>
              <a:r>
                <a:rPr lang="en-US" sz="700" b="1" dirty="0">
                  <a:solidFill>
                    <a:srgbClr val="FF0000"/>
                  </a:solidFill>
                  <a:latin typeface="DSCDefaultFontRegular"/>
                </a:rPr>
                <a:t>journey3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"Data": {</a:t>
              </a:r>
            </a:p>
            <a:p>
              <a:r>
                <a:rPr lang="en-US" sz="700" b="1" dirty="0">
                  <a:latin typeface="DSCDefaultFontRegular"/>
                </a:rPr>
                <a:t>   [Data]  </a:t>
              </a:r>
            </a:p>
            <a:p>
              <a:r>
                <a:rPr lang="en-US" sz="700" b="1" dirty="0">
                  <a:latin typeface="DSCDefaultFontRegular"/>
                </a:rPr>
                <a:t>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1C19C69-8805-734A-8D6A-77B9336CEF14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A27DED-40A3-3D4F-8E12-ADE9B306D35C}"/>
              </a:ext>
            </a:extLst>
          </p:cNvPr>
          <p:cNvGrpSpPr/>
          <p:nvPr/>
        </p:nvGrpSpPr>
        <p:grpSpPr>
          <a:xfrm>
            <a:off x="6568418" y="5091570"/>
            <a:ext cx="2487538" cy="1037167"/>
            <a:chOff x="4572276" y="2085773"/>
            <a:chExt cx="2487538" cy="103716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BA2FD8-4A88-6B4F-A9F4-5F2C9E21D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996142-F39C-E344-92D6-C7DCAAF7FD20}"/>
                </a:ext>
              </a:extLst>
            </p:cNvPr>
            <p:cNvSpPr/>
            <p:nvPr/>
          </p:nvSpPr>
          <p:spPr>
            <a:xfrm>
              <a:off x="4940731" y="2276554"/>
              <a:ext cx="2119083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{</a:t>
              </a:r>
            </a:p>
            <a:p>
              <a:r>
                <a:rPr lang="en-US" sz="700" b="1" dirty="0">
                  <a:latin typeface="DSCDefaultFontRegular"/>
                </a:rPr>
                <a:t> "ContactKey":"12345",</a:t>
              </a:r>
            </a:p>
            <a:p>
              <a:r>
                <a:rPr lang="en-US" sz="700" b="1" dirty="0">
                  <a:latin typeface="DSCDefaultFontRegular"/>
                </a:rPr>
                <a:t> "EventDefinitionKey":"</a:t>
              </a:r>
              <a:r>
                <a:rPr lang="en-US" sz="700" b="1" dirty="0" err="1">
                  <a:solidFill>
                    <a:srgbClr val="FF0000"/>
                  </a:solidFill>
                  <a:latin typeface="DSCDefaultFontRegular"/>
                </a:rPr>
                <a:t>journeyN</a:t>
              </a:r>
              <a:r>
                <a:rPr lang="en-US" sz="700" b="1" dirty="0">
                  <a:latin typeface="DSCDefaultFontRegular"/>
                </a:rPr>
                <a:t>",</a:t>
              </a:r>
            </a:p>
            <a:p>
              <a:r>
                <a:rPr lang="en-US" sz="700" b="1" dirty="0">
                  <a:latin typeface="DSCDefaultFontRegular"/>
                </a:rPr>
                <a:t> "Data": {</a:t>
              </a:r>
            </a:p>
            <a:p>
              <a:r>
                <a:rPr lang="en-US" sz="700" b="1" dirty="0">
                  <a:latin typeface="DSCDefaultFontRegular"/>
                </a:rPr>
                <a:t>   [Data]  </a:t>
              </a:r>
            </a:p>
            <a:p>
              <a:r>
                <a:rPr lang="en-US" sz="700" b="1" dirty="0">
                  <a:latin typeface="DSCDefaultFontRegular"/>
                </a:rPr>
                <a:t>  }</a:t>
              </a:r>
            </a:p>
            <a:p>
              <a:r>
                <a:rPr lang="en-US" sz="700" b="1" dirty="0">
                  <a:latin typeface="DSCDefaultFontRegular"/>
                </a:rPr>
                <a:t>}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39D3950-4C75-2347-B75B-0B4E834384E9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31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AFFB40-B287-104A-8876-1D01F9A8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64" y="166434"/>
            <a:ext cx="11048702" cy="613834"/>
          </a:xfrm>
        </p:spPr>
        <p:txBody>
          <a:bodyPr/>
          <a:lstStyle/>
          <a:p>
            <a:r>
              <a:rPr lang="en-US" dirty="0"/>
              <a:t>Near Time Journey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2B73-331A-AB43-B063-3C519175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348" y="910289"/>
            <a:ext cx="11049018" cy="338554"/>
          </a:xfrm>
        </p:spPr>
        <p:txBody>
          <a:bodyPr/>
          <a:lstStyle/>
          <a:p>
            <a:r>
              <a:rPr lang="en-US" dirty="0"/>
              <a:t>Master Event Data Extension Feeds Journey Specific Data Extensions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D812F0A-58F9-AB4E-834A-94799F1E3A4D}"/>
              </a:ext>
            </a:extLst>
          </p:cNvPr>
          <p:cNvSpPr/>
          <p:nvPr/>
        </p:nvSpPr>
        <p:spPr>
          <a:xfrm>
            <a:off x="4121812" y="1887122"/>
            <a:ext cx="7868576" cy="4572000"/>
          </a:xfrm>
          <a:prstGeom prst="roundRect">
            <a:avLst>
              <a:gd name="adj" fmla="val 2486"/>
            </a:avLst>
          </a:prstGeom>
          <a:solidFill>
            <a:srgbClr val="FDAB63">
              <a:alpha val="20000"/>
            </a:srgbClr>
          </a:solidFill>
          <a:ln w="12700"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rgbClr val="2E3961"/>
                </a:solidFill>
                <a:cs typeface="Salesforce Sans"/>
              </a:rPr>
              <a:t>MARKETING CLOUD</a:t>
            </a:r>
            <a:endParaRPr lang="en-US" sz="800" dirty="0">
              <a:latin typeface="Salesforce Sans"/>
              <a:cs typeface="Salesforce San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FCED4C-FE5D-F241-80F8-20ABB87DB403}"/>
              </a:ext>
            </a:extLst>
          </p:cNvPr>
          <p:cNvSpPr>
            <a:spLocks/>
          </p:cNvSpPr>
          <p:nvPr/>
        </p:nvSpPr>
        <p:spPr>
          <a:xfrm>
            <a:off x="4328100" y="2329073"/>
            <a:ext cx="7469718" cy="3940863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 w="12700">
            <a:solidFill>
              <a:srgbClr val="E87620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9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800" b="1" dirty="0">
              <a:solidFill>
                <a:srgbClr val="2E3961"/>
              </a:solidFill>
              <a:latin typeface="Salesforce Sans"/>
              <a:cs typeface="Salesforce San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032B49-44CD-5D44-9E0B-1CE86915FF03}"/>
              </a:ext>
            </a:extLst>
          </p:cNvPr>
          <p:cNvSpPr/>
          <p:nvPr/>
        </p:nvSpPr>
        <p:spPr>
          <a:xfrm>
            <a:off x="10224020" y="4626796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49124AF-BC6D-F240-9C62-2054A34DDC21}"/>
              </a:ext>
            </a:extLst>
          </p:cNvPr>
          <p:cNvSpPr/>
          <p:nvPr/>
        </p:nvSpPr>
        <p:spPr>
          <a:xfrm>
            <a:off x="10206917" y="3505529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BDEA11-9AD8-854B-9E3F-26ED5A69B6BF}"/>
              </a:ext>
            </a:extLst>
          </p:cNvPr>
          <p:cNvGrpSpPr/>
          <p:nvPr/>
        </p:nvGrpSpPr>
        <p:grpSpPr>
          <a:xfrm>
            <a:off x="7611107" y="1668194"/>
            <a:ext cx="336392" cy="336392"/>
            <a:chOff x="2951501" y="1529044"/>
            <a:chExt cx="336392" cy="3363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910711-1675-1545-819B-EE411D737925}"/>
                </a:ext>
              </a:extLst>
            </p:cNvPr>
            <p:cNvSpPr/>
            <p:nvPr/>
          </p:nvSpPr>
          <p:spPr>
            <a:xfrm>
              <a:off x="2951501" y="1529044"/>
              <a:ext cx="336392" cy="336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6" name="Icon_Marketing_2017.png" descr="Icon_Marketing_2017.png">
              <a:extLst>
                <a:ext uri="{FF2B5EF4-FFF2-40B4-BE49-F238E27FC236}">
                  <a16:creationId xmlns:a16="http://schemas.microsoft.com/office/drawing/2014/main" id="{D9D4666D-2E58-AD41-984B-6641C94A2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2984697" y="1562240"/>
              <a:ext cx="270000" cy="270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FBA61FD-3DE5-7B4F-A226-99A4ABE5325B}"/>
              </a:ext>
            </a:extLst>
          </p:cNvPr>
          <p:cNvSpPr/>
          <p:nvPr/>
        </p:nvSpPr>
        <p:spPr>
          <a:xfrm>
            <a:off x="10198366" y="4071013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 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9D428DD-0D38-FC4A-9354-762221EBD02B}"/>
              </a:ext>
            </a:extLst>
          </p:cNvPr>
          <p:cNvSpPr/>
          <p:nvPr/>
        </p:nvSpPr>
        <p:spPr>
          <a:xfrm>
            <a:off x="10215468" y="5182579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Journey N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30849D-87E1-404A-AF38-9649A2CF46F6}"/>
              </a:ext>
            </a:extLst>
          </p:cNvPr>
          <p:cNvGrpSpPr/>
          <p:nvPr/>
        </p:nvGrpSpPr>
        <p:grpSpPr>
          <a:xfrm>
            <a:off x="260271" y="3644580"/>
            <a:ext cx="2079737" cy="1313825"/>
            <a:chOff x="613155" y="2187398"/>
            <a:chExt cx="2079737" cy="131382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2639881-CFF3-1A4D-AC03-48E64A203111}"/>
                </a:ext>
              </a:extLst>
            </p:cNvPr>
            <p:cNvSpPr/>
            <p:nvPr/>
          </p:nvSpPr>
          <p:spPr>
            <a:xfrm>
              <a:off x="613155" y="2187398"/>
              <a:ext cx="2079737" cy="1313825"/>
            </a:xfrm>
            <a:prstGeom prst="roundRect">
              <a:avLst>
                <a:gd name="adj" fmla="val 4146"/>
              </a:avLst>
            </a:prstGeom>
            <a:solidFill>
              <a:srgbClr val="032750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b="1" dirty="0">
                <a:latin typeface="Salesforce Sans"/>
                <a:cs typeface="Salesforce Sans"/>
              </a:endParaRPr>
            </a:p>
          </p:txBody>
        </p:sp>
        <p:grpSp>
          <p:nvGrpSpPr>
            <p:cNvPr id="27" name="1">
              <a:extLst>
                <a:ext uri="{FF2B5EF4-FFF2-40B4-BE49-F238E27FC236}">
                  <a16:creationId xmlns:a16="http://schemas.microsoft.com/office/drawing/2014/main" id="{3213AA63-6B83-C540-AE57-6DB90B743E45}"/>
                </a:ext>
              </a:extLst>
            </p:cNvPr>
            <p:cNvGrpSpPr/>
            <p:nvPr/>
          </p:nvGrpSpPr>
          <p:grpSpPr>
            <a:xfrm>
              <a:off x="879672" y="2812420"/>
              <a:ext cx="1658637" cy="480787"/>
              <a:chOff x="408082" y="2791248"/>
              <a:chExt cx="1658637" cy="480787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BB7CABD-3CC0-2B46-8172-6B8290EA77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082" y="2791248"/>
                <a:ext cx="1658637" cy="480787"/>
              </a:xfrm>
              <a:prstGeom prst="roundRect">
                <a:avLst>
                  <a:gd name="adj" fmla="val 7581"/>
                </a:avLst>
              </a:prstGeom>
              <a:solidFill>
                <a:schemeClr val="bg1"/>
              </a:solidFill>
              <a:ln w="12700">
                <a:solidFill>
                  <a:srgbClr val="2E3961"/>
                </a:solidFill>
              </a:ln>
              <a:effectLst>
                <a:softEdge rad="0"/>
              </a:effectLst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         Data Extension </a:t>
                </a:r>
              </a:p>
              <a:p>
                <a:pPr algn="ctr"/>
                <a:r>
                  <a:rPr lang="en-US" sz="800" b="1" dirty="0">
                    <a:solidFill>
                      <a:srgbClr val="2E3961"/>
                    </a:solidFill>
                    <a:cs typeface="Salesforce Sans"/>
                  </a:rPr>
                  <a:t>Insert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D62371-A851-564B-8516-2F15956E0091}"/>
                  </a:ext>
                </a:extLst>
              </p:cNvPr>
              <p:cNvGrpSpPr/>
              <p:nvPr/>
            </p:nvGrpSpPr>
            <p:grpSpPr>
              <a:xfrm>
                <a:off x="540701" y="2832744"/>
                <a:ext cx="386560" cy="386560"/>
                <a:chOff x="3244472" y="3275223"/>
                <a:chExt cx="386560" cy="38656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91666771-E034-2A4A-9964-A3622C96E0B4}"/>
                    </a:ext>
                  </a:extLst>
                </p:cNvPr>
                <p:cNvGrpSpPr/>
                <p:nvPr/>
              </p:nvGrpSpPr>
              <p:grpSpPr>
                <a:xfrm>
                  <a:off x="3244472" y="3275223"/>
                  <a:ext cx="386560" cy="386560"/>
                  <a:chOff x="3009497" y="3306303"/>
                  <a:chExt cx="386560" cy="386560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4DFF9403-B2F6-DC46-9EF0-2C140AED11F8}"/>
                      </a:ext>
                    </a:extLst>
                  </p:cNvPr>
                  <p:cNvSpPr/>
                  <p:nvPr/>
                </p:nvSpPr>
                <p:spPr>
                  <a:xfrm>
                    <a:off x="3009497" y="3306303"/>
                    <a:ext cx="386560" cy="3865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35" name="Freeform 271">
                    <a:extLst>
                      <a:ext uri="{FF2B5EF4-FFF2-40B4-BE49-F238E27FC236}">
                        <a16:creationId xmlns:a16="http://schemas.microsoft.com/office/drawing/2014/main" id="{E4D33842-A466-D94B-A9BB-C2B016E809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4707" y="3313101"/>
                    <a:ext cx="376140" cy="372965"/>
                  </a:xfrm>
                  <a:custGeom>
                    <a:avLst/>
                    <a:gdLst>
                      <a:gd name="T0" fmla="*/ 845 w 1044"/>
                      <a:gd name="T1" fmla="*/ 572 h 1038"/>
                      <a:gd name="T2" fmla="*/ 961 w 1044"/>
                      <a:gd name="T3" fmla="*/ 557 h 1038"/>
                      <a:gd name="T4" fmla="*/ 980 w 1044"/>
                      <a:gd name="T5" fmla="*/ 488 h 1038"/>
                      <a:gd name="T6" fmla="*/ 845 w 1044"/>
                      <a:gd name="T7" fmla="*/ 469 h 1038"/>
                      <a:gd name="T8" fmla="*/ 787 w 1044"/>
                      <a:gd name="T9" fmla="*/ 329 h 1038"/>
                      <a:gd name="T10" fmla="*/ 855 w 1044"/>
                      <a:gd name="T11" fmla="*/ 236 h 1038"/>
                      <a:gd name="T12" fmla="*/ 821 w 1044"/>
                      <a:gd name="T13" fmla="*/ 173 h 1038"/>
                      <a:gd name="T14" fmla="*/ 712 w 1044"/>
                      <a:gd name="T15" fmla="*/ 258 h 1038"/>
                      <a:gd name="T16" fmla="*/ 556 w 1044"/>
                      <a:gd name="T17" fmla="*/ 197 h 1038"/>
                      <a:gd name="T18" fmla="*/ 535 w 1044"/>
                      <a:gd name="T19" fmla="*/ 51 h 1038"/>
                      <a:gd name="T20" fmla="*/ 488 w 1044"/>
                      <a:gd name="T21" fmla="*/ 197 h 1038"/>
                      <a:gd name="T22" fmla="*/ 354 w 1044"/>
                      <a:gd name="T23" fmla="*/ 236 h 1038"/>
                      <a:gd name="T24" fmla="*/ 312 w 1044"/>
                      <a:gd name="T25" fmla="*/ 263 h 1038"/>
                      <a:gd name="T26" fmla="*/ 198 w 1044"/>
                      <a:gd name="T27" fmla="*/ 181 h 1038"/>
                      <a:gd name="T28" fmla="*/ 264 w 1044"/>
                      <a:gd name="T29" fmla="*/ 310 h 1038"/>
                      <a:gd name="T30" fmla="*/ 238 w 1044"/>
                      <a:gd name="T31" fmla="*/ 353 h 1038"/>
                      <a:gd name="T32" fmla="*/ 196 w 1044"/>
                      <a:gd name="T33" fmla="*/ 488 h 1038"/>
                      <a:gd name="T34" fmla="*/ 50 w 1044"/>
                      <a:gd name="T35" fmla="*/ 509 h 1038"/>
                      <a:gd name="T36" fmla="*/ 196 w 1044"/>
                      <a:gd name="T37" fmla="*/ 557 h 1038"/>
                      <a:gd name="T38" fmla="*/ 256 w 1044"/>
                      <a:gd name="T39" fmla="*/ 714 h 1038"/>
                      <a:gd name="T40" fmla="*/ 174 w 1044"/>
                      <a:gd name="T41" fmla="*/ 820 h 1038"/>
                      <a:gd name="T42" fmla="*/ 211 w 1044"/>
                      <a:gd name="T43" fmla="*/ 867 h 1038"/>
                      <a:gd name="T44" fmla="*/ 235 w 1044"/>
                      <a:gd name="T45" fmla="*/ 857 h 1038"/>
                      <a:gd name="T46" fmla="*/ 330 w 1044"/>
                      <a:gd name="T47" fmla="*/ 785 h 1038"/>
                      <a:gd name="T48" fmla="*/ 488 w 1044"/>
                      <a:gd name="T49" fmla="*/ 846 h 1038"/>
                      <a:gd name="T50" fmla="*/ 535 w 1044"/>
                      <a:gd name="T51" fmla="*/ 992 h 1038"/>
                      <a:gd name="T52" fmla="*/ 556 w 1044"/>
                      <a:gd name="T53" fmla="*/ 846 h 1038"/>
                      <a:gd name="T54" fmla="*/ 689 w 1044"/>
                      <a:gd name="T55" fmla="*/ 806 h 1038"/>
                      <a:gd name="T56" fmla="*/ 731 w 1044"/>
                      <a:gd name="T57" fmla="*/ 780 h 1038"/>
                      <a:gd name="T58" fmla="*/ 832 w 1044"/>
                      <a:gd name="T59" fmla="*/ 867 h 1038"/>
                      <a:gd name="T60" fmla="*/ 869 w 1044"/>
                      <a:gd name="T61" fmla="*/ 820 h 1038"/>
                      <a:gd name="T62" fmla="*/ 789 w 1044"/>
                      <a:gd name="T63" fmla="*/ 716 h 1038"/>
                      <a:gd name="T64" fmla="*/ 1001 w 1044"/>
                      <a:gd name="T65" fmla="*/ 451 h 1038"/>
                      <a:gd name="T66" fmla="*/ 961 w 1044"/>
                      <a:gd name="T67" fmla="*/ 596 h 1038"/>
                      <a:gd name="T68" fmla="*/ 842 w 1044"/>
                      <a:gd name="T69" fmla="*/ 708 h 1038"/>
                      <a:gd name="T70" fmla="*/ 908 w 1044"/>
                      <a:gd name="T71" fmla="*/ 804 h 1038"/>
                      <a:gd name="T72" fmla="*/ 887 w 1044"/>
                      <a:gd name="T73" fmla="*/ 883 h 1038"/>
                      <a:gd name="T74" fmla="*/ 779 w 1044"/>
                      <a:gd name="T75" fmla="*/ 886 h 1038"/>
                      <a:gd name="T76" fmla="*/ 726 w 1044"/>
                      <a:gd name="T77" fmla="*/ 833 h 1038"/>
                      <a:gd name="T78" fmla="*/ 596 w 1044"/>
                      <a:gd name="T79" fmla="*/ 880 h 1038"/>
                      <a:gd name="T80" fmla="*/ 548 w 1044"/>
                      <a:gd name="T81" fmla="*/ 1031 h 1038"/>
                      <a:gd name="T82" fmla="*/ 452 w 1044"/>
                      <a:gd name="T83" fmla="*/ 999 h 1038"/>
                      <a:gd name="T84" fmla="*/ 447 w 1044"/>
                      <a:gd name="T85" fmla="*/ 880 h 1038"/>
                      <a:gd name="T86" fmla="*/ 264 w 1044"/>
                      <a:gd name="T87" fmla="*/ 886 h 1038"/>
                      <a:gd name="T88" fmla="*/ 156 w 1044"/>
                      <a:gd name="T89" fmla="*/ 883 h 1038"/>
                      <a:gd name="T90" fmla="*/ 135 w 1044"/>
                      <a:gd name="T91" fmla="*/ 804 h 1038"/>
                      <a:gd name="T92" fmla="*/ 214 w 1044"/>
                      <a:gd name="T93" fmla="*/ 722 h 1038"/>
                      <a:gd name="T94" fmla="*/ 50 w 1044"/>
                      <a:gd name="T95" fmla="*/ 596 h 1038"/>
                      <a:gd name="T96" fmla="*/ 13 w 1044"/>
                      <a:gd name="T97" fmla="*/ 496 h 1038"/>
                      <a:gd name="T98" fmla="*/ 161 w 1044"/>
                      <a:gd name="T99" fmla="*/ 445 h 1038"/>
                      <a:gd name="T100" fmla="*/ 211 w 1044"/>
                      <a:gd name="T101" fmla="*/ 316 h 1038"/>
                      <a:gd name="T102" fmla="*/ 135 w 1044"/>
                      <a:gd name="T103" fmla="*/ 234 h 1038"/>
                      <a:gd name="T104" fmla="*/ 264 w 1044"/>
                      <a:gd name="T105" fmla="*/ 157 h 1038"/>
                      <a:gd name="T106" fmla="*/ 317 w 1044"/>
                      <a:gd name="T107" fmla="*/ 210 h 1038"/>
                      <a:gd name="T108" fmla="*/ 447 w 1044"/>
                      <a:gd name="T109" fmla="*/ 162 h 1038"/>
                      <a:gd name="T110" fmla="*/ 452 w 1044"/>
                      <a:gd name="T111" fmla="*/ 42 h 1038"/>
                      <a:gd name="T112" fmla="*/ 596 w 1044"/>
                      <a:gd name="T113" fmla="*/ 83 h 1038"/>
                      <a:gd name="T114" fmla="*/ 723 w 1044"/>
                      <a:gd name="T115" fmla="*/ 213 h 1038"/>
                      <a:gd name="T116" fmla="*/ 810 w 1044"/>
                      <a:gd name="T117" fmla="*/ 133 h 1038"/>
                      <a:gd name="T118" fmla="*/ 884 w 1044"/>
                      <a:gd name="T119" fmla="*/ 266 h 1038"/>
                      <a:gd name="T120" fmla="*/ 829 w 1044"/>
                      <a:gd name="T121" fmla="*/ 321 h 1038"/>
                      <a:gd name="T122" fmla="*/ 996 w 1044"/>
                      <a:gd name="T123" fmla="*/ 445 h 1038"/>
                      <a:gd name="T124" fmla="*/ 1001 w 1044"/>
                      <a:gd name="T125" fmla="*/ 451 h 1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044" h="1038">
                        <a:moveTo>
                          <a:pt x="789" y="716"/>
                        </a:moveTo>
                        <a:cubicBezTo>
                          <a:pt x="797" y="708"/>
                          <a:pt x="802" y="698"/>
                          <a:pt x="808" y="690"/>
                        </a:cubicBezTo>
                        <a:cubicBezTo>
                          <a:pt x="826" y="653"/>
                          <a:pt x="840" y="612"/>
                          <a:pt x="845" y="572"/>
                        </a:cubicBezTo>
                        <a:lnTo>
                          <a:pt x="845" y="572"/>
                        </a:lnTo>
                        <a:lnTo>
                          <a:pt x="847" y="557"/>
                        </a:lnTo>
                        <a:lnTo>
                          <a:pt x="961" y="557"/>
                        </a:lnTo>
                        <a:lnTo>
                          <a:pt x="961" y="557"/>
                        </a:lnTo>
                        <a:cubicBezTo>
                          <a:pt x="974" y="557"/>
                          <a:pt x="988" y="546"/>
                          <a:pt x="993" y="533"/>
                        </a:cubicBezTo>
                        <a:cubicBezTo>
                          <a:pt x="998" y="517"/>
                          <a:pt x="993" y="501"/>
                          <a:pt x="980" y="488"/>
                        </a:cubicBezTo>
                        <a:lnTo>
                          <a:pt x="980" y="488"/>
                        </a:lnTo>
                        <a:lnTo>
                          <a:pt x="847" y="488"/>
                        </a:lnTo>
                        <a:lnTo>
                          <a:pt x="845" y="469"/>
                        </a:lnTo>
                        <a:lnTo>
                          <a:pt x="845" y="469"/>
                        </a:lnTo>
                        <a:cubicBezTo>
                          <a:pt x="837" y="419"/>
                          <a:pt x="816" y="371"/>
                          <a:pt x="787" y="329"/>
                        </a:cubicBezTo>
                        <a:lnTo>
                          <a:pt x="787" y="329"/>
                        </a:lnTo>
                        <a:lnTo>
                          <a:pt x="776" y="316"/>
                        </a:lnTo>
                        <a:lnTo>
                          <a:pt x="855" y="236"/>
                        </a:lnTo>
                        <a:lnTo>
                          <a:pt x="855" y="236"/>
                        </a:lnTo>
                        <a:cubicBezTo>
                          <a:pt x="866" y="226"/>
                          <a:pt x="869" y="210"/>
                          <a:pt x="863" y="197"/>
                        </a:cubicBezTo>
                        <a:cubicBezTo>
                          <a:pt x="858" y="181"/>
                          <a:pt x="842" y="173"/>
                          <a:pt x="821" y="173"/>
                        </a:cubicBezTo>
                        <a:lnTo>
                          <a:pt x="821" y="173"/>
                        </a:lnTo>
                        <a:lnTo>
                          <a:pt x="728" y="266"/>
                        </a:lnTo>
                        <a:lnTo>
                          <a:pt x="712" y="258"/>
                        </a:lnTo>
                        <a:lnTo>
                          <a:pt x="712" y="258"/>
                        </a:lnTo>
                        <a:cubicBezTo>
                          <a:pt x="673" y="226"/>
                          <a:pt x="625" y="207"/>
                          <a:pt x="575" y="199"/>
                        </a:cubicBezTo>
                        <a:lnTo>
                          <a:pt x="575" y="199"/>
                        </a:lnTo>
                        <a:lnTo>
                          <a:pt x="556" y="197"/>
                        </a:lnTo>
                        <a:lnTo>
                          <a:pt x="556" y="83"/>
                        </a:lnTo>
                        <a:lnTo>
                          <a:pt x="556" y="83"/>
                        </a:lnTo>
                        <a:cubicBezTo>
                          <a:pt x="556" y="70"/>
                          <a:pt x="548" y="56"/>
                          <a:pt x="535" y="51"/>
                        </a:cubicBezTo>
                        <a:cubicBezTo>
                          <a:pt x="519" y="46"/>
                          <a:pt x="503" y="49"/>
                          <a:pt x="488" y="64"/>
                        </a:cubicBezTo>
                        <a:lnTo>
                          <a:pt x="488" y="64"/>
                        </a:lnTo>
                        <a:lnTo>
                          <a:pt x="488" y="197"/>
                        </a:lnTo>
                        <a:lnTo>
                          <a:pt x="471" y="199"/>
                        </a:lnTo>
                        <a:lnTo>
                          <a:pt x="471" y="199"/>
                        </a:lnTo>
                        <a:cubicBezTo>
                          <a:pt x="431" y="205"/>
                          <a:pt x="391" y="218"/>
                          <a:pt x="354" y="236"/>
                        </a:cubicBezTo>
                        <a:cubicBezTo>
                          <a:pt x="344" y="242"/>
                          <a:pt x="336" y="247"/>
                          <a:pt x="325" y="255"/>
                        </a:cubicBezTo>
                        <a:lnTo>
                          <a:pt x="325" y="255"/>
                        </a:lnTo>
                        <a:lnTo>
                          <a:pt x="312" y="263"/>
                        </a:lnTo>
                        <a:lnTo>
                          <a:pt x="235" y="186"/>
                        </a:lnTo>
                        <a:lnTo>
                          <a:pt x="235" y="186"/>
                        </a:lnTo>
                        <a:cubicBezTo>
                          <a:pt x="225" y="176"/>
                          <a:pt x="211" y="173"/>
                          <a:pt x="198" y="181"/>
                        </a:cubicBezTo>
                        <a:cubicBezTo>
                          <a:pt x="182" y="186"/>
                          <a:pt x="174" y="202"/>
                          <a:pt x="174" y="223"/>
                        </a:cubicBezTo>
                        <a:lnTo>
                          <a:pt x="174" y="223"/>
                        </a:lnTo>
                        <a:lnTo>
                          <a:pt x="264" y="310"/>
                        </a:lnTo>
                        <a:lnTo>
                          <a:pt x="254" y="326"/>
                        </a:lnTo>
                        <a:lnTo>
                          <a:pt x="254" y="326"/>
                        </a:lnTo>
                        <a:cubicBezTo>
                          <a:pt x="248" y="334"/>
                          <a:pt x="240" y="345"/>
                          <a:pt x="238" y="353"/>
                        </a:cubicBezTo>
                        <a:cubicBezTo>
                          <a:pt x="217" y="393"/>
                          <a:pt x="206" y="430"/>
                          <a:pt x="198" y="469"/>
                        </a:cubicBezTo>
                        <a:lnTo>
                          <a:pt x="198" y="469"/>
                        </a:lnTo>
                        <a:lnTo>
                          <a:pt x="196" y="488"/>
                        </a:lnTo>
                        <a:lnTo>
                          <a:pt x="84" y="488"/>
                        </a:lnTo>
                        <a:lnTo>
                          <a:pt x="84" y="488"/>
                        </a:lnTo>
                        <a:cubicBezTo>
                          <a:pt x="69" y="488"/>
                          <a:pt x="55" y="496"/>
                          <a:pt x="50" y="509"/>
                        </a:cubicBezTo>
                        <a:cubicBezTo>
                          <a:pt x="45" y="525"/>
                          <a:pt x="50" y="541"/>
                          <a:pt x="66" y="557"/>
                        </a:cubicBezTo>
                        <a:lnTo>
                          <a:pt x="66" y="557"/>
                        </a:lnTo>
                        <a:lnTo>
                          <a:pt x="196" y="557"/>
                        </a:lnTo>
                        <a:lnTo>
                          <a:pt x="198" y="572"/>
                        </a:lnTo>
                        <a:lnTo>
                          <a:pt x="198" y="572"/>
                        </a:lnTo>
                        <a:cubicBezTo>
                          <a:pt x="206" y="623"/>
                          <a:pt x="227" y="671"/>
                          <a:pt x="256" y="714"/>
                        </a:cubicBezTo>
                        <a:lnTo>
                          <a:pt x="256" y="714"/>
                        </a:lnTo>
                        <a:lnTo>
                          <a:pt x="267" y="727"/>
                        </a:lnTo>
                        <a:lnTo>
                          <a:pt x="174" y="820"/>
                        </a:lnTo>
                        <a:lnTo>
                          <a:pt x="174" y="820"/>
                        </a:lnTo>
                        <a:cubicBezTo>
                          <a:pt x="174" y="835"/>
                          <a:pt x="180" y="846"/>
                          <a:pt x="188" y="857"/>
                        </a:cubicBezTo>
                        <a:cubicBezTo>
                          <a:pt x="193" y="862"/>
                          <a:pt x="201" y="865"/>
                          <a:pt x="211" y="867"/>
                        </a:cubicBezTo>
                        <a:lnTo>
                          <a:pt x="211" y="867"/>
                        </a:lnTo>
                        <a:cubicBezTo>
                          <a:pt x="222" y="867"/>
                          <a:pt x="230" y="862"/>
                          <a:pt x="235" y="857"/>
                        </a:cubicBezTo>
                        <a:lnTo>
                          <a:pt x="235" y="857"/>
                        </a:lnTo>
                        <a:lnTo>
                          <a:pt x="315" y="777"/>
                        </a:lnTo>
                        <a:lnTo>
                          <a:pt x="330" y="785"/>
                        </a:lnTo>
                        <a:lnTo>
                          <a:pt x="330" y="785"/>
                        </a:lnTo>
                        <a:cubicBezTo>
                          <a:pt x="370" y="817"/>
                          <a:pt x="420" y="835"/>
                          <a:pt x="471" y="843"/>
                        </a:cubicBezTo>
                        <a:lnTo>
                          <a:pt x="471" y="843"/>
                        </a:lnTo>
                        <a:lnTo>
                          <a:pt x="488" y="846"/>
                        </a:lnTo>
                        <a:lnTo>
                          <a:pt x="488" y="978"/>
                        </a:lnTo>
                        <a:lnTo>
                          <a:pt x="488" y="978"/>
                        </a:lnTo>
                        <a:cubicBezTo>
                          <a:pt x="503" y="994"/>
                          <a:pt x="519" y="997"/>
                          <a:pt x="535" y="992"/>
                        </a:cubicBezTo>
                        <a:cubicBezTo>
                          <a:pt x="548" y="986"/>
                          <a:pt x="556" y="976"/>
                          <a:pt x="556" y="960"/>
                        </a:cubicBezTo>
                        <a:lnTo>
                          <a:pt x="556" y="960"/>
                        </a:lnTo>
                        <a:lnTo>
                          <a:pt x="556" y="846"/>
                        </a:lnTo>
                        <a:lnTo>
                          <a:pt x="575" y="843"/>
                        </a:lnTo>
                        <a:lnTo>
                          <a:pt x="575" y="843"/>
                        </a:lnTo>
                        <a:cubicBezTo>
                          <a:pt x="612" y="838"/>
                          <a:pt x="652" y="825"/>
                          <a:pt x="689" y="806"/>
                        </a:cubicBezTo>
                        <a:cubicBezTo>
                          <a:pt x="699" y="801"/>
                          <a:pt x="707" y="796"/>
                          <a:pt x="718" y="790"/>
                        </a:cubicBezTo>
                        <a:lnTo>
                          <a:pt x="718" y="790"/>
                        </a:lnTo>
                        <a:lnTo>
                          <a:pt x="731" y="780"/>
                        </a:lnTo>
                        <a:lnTo>
                          <a:pt x="808" y="857"/>
                        </a:lnTo>
                        <a:lnTo>
                          <a:pt x="808" y="857"/>
                        </a:lnTo>
                        <a:cubicBezTo>
                          <a:pt x="813" y="862"/>
                          <a:pt x="824" y="867"/>
                          <a:pt x="832" y="867"/>
                        </a:cubicBezTo>
                        <a:lnTo>
                          <a:pt x="832" y="867"/>
                        </a:lnTo>
                        <a:cubicBezTo>
                          <a:pt x="842" y="865"/>
                          <a:pt x="850" y="862"/>
                          <a:pt x="858" y="857"/>
                        </a:cubicBezTo>
                        <a:cubicBezTo>
                          <a:pt x="866" y="846"/>
                          <a:pt x="869" y="835"/>
                          <a:pt x="869" y="820"/>
                        </a:cubicBezTo>
                        <a:lnTo>
                          <a:pt x="869" y="820"/>
                        </a:lnTo>
                        <a:lnTo>
                          <a:pt x="781" y="732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lnTo>
                          <a:pt x="789" y="716"/>
                        </a:lnTo>
                        <a:close/>
                        <a:moveTo>
                          <a:pt x="1001" y="451"/>
                        </a:moveTo>
                        <a:cubicBezTo>
                          <a:pt x="1033" y="480"/>
                          <a:pt x="1043" y="514"/>
                          <a:pt x="1030" y="549"/>
                        </a:cubicBezTo>
                        <a:cubicBezTo>
                          <a:pt x="1019" y="578"/>
                          <a:pt x="990" y="596"/>
                          <a:pt x="961" y="596"/>
                        </a:cubicBezTo>
                        <a:lnTo>
                          <a:pt x="961" y="596"/>
                        </a:lnTo>
                        <a:lnTo>
                          <a:pt x="882" y="596"/>
                        </a:lnTo>
                        <a:lnTo>
                          <a:pt x="882" y="596"/>
                        </a:lnTo>
                        <a:cubicBezTo>
                          <a:pt x="874" y="633"/>
                          <a:pt x="861" y="671"/>
                          <a:pt x="842" y="708"/>
                        </a:cubicBezTo>
                        <a:cubicBezTo>
                          <a:pt x="840" y="714"/>
                          <a:pt x="837" y="719"/>
                          <a:pt x="832" y="727"/>
                        </a:cubicBezTo>
                        <a:lnTo>
                          <a:pt x="832" y="727"/>
                        </a:lnTo>
                        <a:lnTo>
                          <a:pt x="908" y="804"/>
                        </a:lnTo>
                        <a:lnTo>
                          <a:pt x="911" y="812"/>
                        </a:lnTo>
                        <a:lnTo>
                          <a:pt x="911" y="812"/>
                        </a:lnTo>
                        <a:cubicBezTo>
                          <a:pt x="911" y="849"/>
                          <a:pt x="898" y="870"/>
                          <a:pt x="887" y="883"/>
                        </a:cubicBezTo>
                        <a:cubicBezTo>
                          <a:pt x="874" y="899"/>
                          <a:pt x="853" y="907"/>
                          <a:pt x="834" y="907"/>
                        </a:cubicBezTo>
                        <a:cubicBezTo>
                          <a:pt x="832" y="907"/>
                          <a:pt x="832" y="907"/>
                          <a:pt x="832" y="907"/>
                        </a:cubicBezTo>
                        <a:cubicBezTo>
                          <a:pt x="813" y="907"/>
                          <a:pt x="792" y="899"/>
                          <a:pt x="779" y="886"/>
                        </a:cubicBezTo>
                        <a:lnTo>
                          <a:pt x="779" y="886"/>
                        </a:lnTo>
                        <a:lnTo>
                          <a:pt x="726" y="833"/>
                        </a:lnTo>
                        <a:lnTo>
                          <a:pt x="726" y="833"/>
                        </a:lnTo>
                        <a:cubicBezTo>
                          <a:pt x="720" y="835"/>
                          <a:pt x="712" y="841"/>
                          <a:pt x="707" y="843"/>
                        </a:cubicBezTo>
                        <a:cubicBezTo>
                          <a:pt x="673" y="862"/>
                          <a:pt x="636" y="875"/>
                          <a:pt x="596" y="880"/>
                        </a:cubicBezTo>
                        <a:lnTo>
                          <a:pt x="596" y="880"/>
                        </a:lnTo>
                        <a:lnTo>
                          <a:pt x="596" y="960"/>
                        </a:lnTo>
                        <a:lnTo>
                          <a:pt x="596" y="960"/>
                        </a:lnTo>
                        <a:cubicBezTo>
                          <a:pt x="596" y="992"/>
                          <a:pt x="578" y="1021"/>
                          <a:pt x="548" y="1031"/>
                        </a:cubicBezTo>
                        <a:cubicBezTo>
                          <a:pt x="541" y="1034"/>
                          <a:pt x="533" y="1037"/>
                          <a:pt x="522" y="1037"/>
                        </a:cubicBezTo>
                        <a:cubicBezTo>
                          <a:pt x="498" y="1037"/>
                          <a:pt x="471" y="1023"/>
                          <a:pt x="452" y="999"/>
                        </a:cubicBezTo>
                        <a:lnTo>
                          <a:pt x="452" y="999"/>
                        </a:lnTo>
                        <a:lnTo>
                          <a:pt x="447" y="994"/>
                        </a:lnTo>
                        <a:lnTo>
                          <a:pt x="447" y="880"/>
                        </a:lnTo>
                        <a:lnTo>
                          <a:pt x="447" y="880"/>
                        </a:lnTo>
                        <a:cubicBezTo>
                          <a:pt x="402" y="872"/>
                          <a:pt x="360" y="854"/>
                          <a:pt x="320" y="830"/>
                        </a:cubicBezTo>
                        <a:lnTo>
                          <a:pt x="320" y="830"/>
                        </a:lnTo>
                        <a:lnTo>
                          <a:pt x="264" y="886"/>
                        </a:lnTo>
                        <a:lnTo>
                          <a:pt x="264" y="886"/>
                        </a:lnTo>
                        <a:cubicBezTo>
                          <a:pt x="251" y="899"/>
                          <a:pt x="233" y="907"/>
                          <a:pt x="211" y="907"/>
                        </a:cubicBezTo>
                        <a:cubicBezTo>
                          <a:pt x="190" y="907"/>
                          <a:pt x="169" y="899"/>
                          <a:pt x="156" y="883"/>
                        </a:cubicBezTo>
                        <a:cubicBezTo>
                          <a:pt x="145" y="870"/>
                          <a:pt x="132" y="849"/>
                          <a:pt x="135" y="812"/>
                        </a:cubicBezTo>
                        <a:lnTo>
                          <a:pt x="135" y="812"/>
                        </a:lnTo>
                        <a:lnTo>
                          <a:pt x="135" y="804"/>
                        </a:lnTo>
                        <a:lnTo>
                          <a:pt x="140" y="798"/>
                        </a:lnTo>
                        <a:lnTo>
                          <a:pt x="214" y="722"/>
                        </a:lnTo>
                        <a:lnTo>
                          <a:pt x="214" y="722"/>
                        </a:lnTo>
                        <a:cubicBezTo>
                          <a:pt x="190" y="685"/>
                          <a:pt x="172" y="642"/>
                          <a:pt x="161" y="596"/>
                        </a:cubicBezTo>
                        <a:lnTo>
                          <a:pt x="161" y="596"/>
                        </a:lnTo>
                        <a:lnTo>
                          <a:pt x="50" y="596"/>
                        </a:lnTo>
                        <a:lnTo>
                          <a:pt x="45" y="591"/>
                        </a:lnTo>
                        <a:lnTo>
                          <a:pt x="45" y="591"/>
                        </a:lnTo>
                        <a:cubicBezTo>
                          <a:pt x="13" y="565"/>
                          <a:pt x="0" y="527"/>
                          <a:pt x="13" y="496"/>
                        </a:cubicBezTo>
                        <a:cubicBezTo>
                          <a:pt x="24" y="467"/>
                          <a:pt x="53" y="445"/>
                          <a:pt x="84" y="445"/>
                        </a:cubicBezTo>
                        <a:lnTo>
                          <a:pt x="84" y="445"/>
                        </a:lnTo>
                        <a:lnTo>
                          <a:pt x="161" y="445"/>
                        </a:lnTo>
                        <a:lnTo>
                          <a:pt x="161" y="445"/>
                        </a:lnTo>
                        <a:cubicBezTo>
                          <a:pt x="169" y="408"/>
                          <a:pt x="182" y="371"/>
                          <a:pt x="201" y="334"/>
                        </a:cubicBezTo>
                        <a:cubicBezTo>
                          <a:pt x="203" y="329"/>
                          <a:pt x="206" y="324"/>
                          <a:pt x="211" y="316"/>
                        </a:cubicBezTo>
                        <a:lnTo>
                          <a:pt x="211" y="316"/>
                        </a:lnTo>
                        <a:lnTo>
                          <a:pt x="135" y="239"/>
                        </a:lnTo>
                        <a:lnTo>
                          <a:pt x="135" y="234"/>
                        </a:lnTo>
                        <a:lnTo>
                          <a:pt x="135" y="234"/>
                        </a:lnTo>
                        <a:cubicBezTo>
                          <a:pt x="132" y="191"/>
                          <a:pt x="148" y="157"/>
                          <a:pt x="180" y="144"/>
                        </a:cubicBezTo>
                        <a:cubicBezTo>
                          <a:pt x="209" y="131"/>
                          <a:pt x="243" y="136"/>
                          <a:pt x="264" y="157"/>
                        </a:cubicBezTo>
                        <a:lnTo>
                          <a:pt x="264" y="157"/>
                        </a:lnTo>
                        <a:lnTo>
                          <a:pt x="317" y="210"/>
                        </a:lnTo>
                        <a:lnTo>
                          <a:pt x="317" y="210"/>
                        </a:lnTo>
                        <a:cubicBezTo>
                          <a:pt x="325" y="207"/>
                          <a:pt x="330" y="202"/>
                          <a:pt x="336" y="199"/>
                        </a:cubicBezTo>
                        <a:cubicBezTo>
                          <a:pt x="370" y="181"/>
                          <a:pt x="410" y="168"/>
                          <a:pt x="447" y="162"/>
                        </a:cubicBezTo>
                        <a:lnTo>
                          <a:pt x="447" y="162"/>
                        </a:lnTo>
                        <a:lnTo>
                          <a:pt x="447" y="49"/>
                        </a:lnTo>
                        <a:lnTo>
                          <a:pt x="452" y="42"/>
                        </a:lnTo>
                        <a:lnTo>
                          <a:pt x="452" y="42"/>
                        </a:lnTo>
                        <a:cubicBezTo>
                          <a:pt x="480" y="10"/>
                          <a:pt x="517" y="0"/>
                          <a:pt x="548" y="10"/>
                        </a:cubicBezTo>
                        <a:cubicBezTo>
                          <a:pt x="578" y="24"/>
                          <a:pt x="596" y="51"/>
                          <a:pt x="596" y="83"/>
                        </a:cubicBezTo>
                        <a:lnTo>
                          <a:pt x="596" y="83"/>
                        </a:lnTo>
                        <a:lnTo>
                          <a:pt x="596" y="162"/>
                        </a:lnTo>
                        <a:lnTo>
                          <a:pt x="596" y="162"/>
                        </a:lnTo>
                        <a:cubicBezTo>
                          <a:pt x="641" y="170"/>
                          <a:pt x="686" y="189"/>
                          <a:pt x="723" y="213"/>
                        </a:cubicBezTo>
                        <a:lnTo>
                          <a:pt x="723" y="213"/>
                        </a:lnTo>
                        <a:lnTo>
                          <a:pt x="802" y="133"/>
                        </a:lnTo>
                        <a:lnTo>
                          <a:pt x="810" y="133"/>
                        </a:lnTo>
                        <a:lnTo>
                          <a:pt x="810" y="133"/>
                        </a:lnTo>
                        <a:cubicBezTo>
                          <a:pt x="853" y="131"/>
                          <a:pt x="887" y="149"/>
                          <a:pt x="900" y="181"/>
                        </a:cubicBezTo>
                        <a:cubicBezTo>
                          <a:pt x="914" y="207"/>
                          <a:pt x="908" y="242"/>
                          <a:pt x="884" y="266"/>
                        </a:cubicBezTo>
                        <a:lnTo>
                          <a:pt x="884" y="266"/>
                        </a:lnTo>
                        <a:lnTo>
                          <a:pt x="829" y="321"/>
                        </a:lnTo>
                        <a:lnTo>
                          <a:pt x="829" y="321"/>
                        </a:lnTo>
                        <a:cubicBezTo>
                          <a:pt x="855" y="358"/>
                          <a:pt x="871" y="400"/>
                          <a:pt x="882" y="445"/>
                        </a:cubicBezTo>
                        <a:lnTo>
                          <a:pt x="882" y="445"/>
                        </a:lnTo>
                        <a:lnTo>
                          <a:pt x="996" y="445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lnTo>
                          <a:pt x="1001" y="451"/>
                        </a:lnTo>
                        <a:close/>
                      </a:path>
                    </a:pathLst>
                  </a:custGeom>
                  <a:solidFill>
                    <a:srgbClr val="032E61"/>
                  </a:solidFill>
                  <a:ln>
                    <a:noFill/>
                  </a:ln>
                  <a:effectLst/>
                  <a:extLst/>
                </p:spPr>
                <p:txBody>
                  <a:bodyPr wrap="none" anchor="ctr"/>
                  <a:lstStyle/>
                  <a:p>
                    <a:endParaRPr lang="en-US" sz="1799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E882287-CE0A-D74A-9BCA-B6E9E86C5E59}"/>
                    </a:ext>
                  </a:extLst>
                </p:cNvPr>
                <p:cNvSpPr txBox="1"/>
                <p:nvPr/>
              </p:nvSpPr>
              <p:spPr>
                <a:xfrm>
                  <a:off x="3313017" y="3414823"/>
                  <a:ext cx="250191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rm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600"/>
                    </a:spcAft>
                  </a:pPr>
                  <a:r>
                    <a:rPr lang="en-US" sz="800" dirty="0">
                      <a:solidFill>
                        <a:srgbClr val="032E61"/>
                      </a:solidFill>
                      <a:latin typeface="Salesforce Sans"/>
                      <a:cs typeface="Salesforce Sans"/>
                    </a:rPr>
                    <a:t>API</a:t>
                  </a:r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5367A5-3C0A-F14D-84B1-3CC16097C5D2}"/>
                </a:ext>
              </a:extLst>
            </p:cNvPr>
            <p:cNvSpPr txBox="1"/>
            <p:nvPr/>
          </p:nvSpPr>
          <p:spPr>
            <a:xfrm>
              <a:off x="1240147" y="2289803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cs typeface="Salesforce Sans"/>
                </a:rPr>
                <a:t>Member Event</a:t>
              </a:r>
              <a:endParaRPr lang="en-US" sz="1000" dirty="0">
                <a:solidFill>
                  <a:schemeClr val="bg1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5CD0406-920C-D348-BF51-80A54060524C}"/>
              </a:ext>
            </a:extLst>
          </p:cNvPr>
          <p:cNvSpPr/>
          <p:nvPr/>
        </p:nvSpPr>
        <p:spPr>
          <a:xfrm>
            <a:off x="2603387" y="3841357"/>
            <a:ext cx="144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/hub/v1/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dataevents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key:MASTEREVENTS</a:t>
            </a: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/</a:t>
            </a:r>
            <a:r>
              <a:rPr lang="en-US" sz="900" b="1" dirty="0" err="1">
                <a:solidFill>
                  <a:srgbClr val="01344E"/>
                </a:solidFill>
                <a:latin typeface="DSCDefaultFontRegular"/>
              </a:rPr>
              <a:t>rowset</a:t>
            </a:r>
            <a:endParaRPr lang="en-US" sz="900" b="1" dirty="0">
              <a:solidFill>
                <a:srgbClr val="01344E"/>
              </a:solidFill>
              <a:latin typeface="DSCDefaultFontRegular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6FB1B9-D751-3C48-940C-1F062399CA80}"/>
              </a:ext>
            </a:extLst>
          </p:cNvPr>
          <p:cNvGrpSpPr/>
          <p:nvPr/>
        </p:nvGrpSpPr>
        <p:grpSpPr>
          <a:xfrm>
            <a:off x="2435091" y="4430975"/>
            <a:ext cx="2487538" cy="1360332"/>
            <a:chOff x="4572276" y="2085773"/>
            <a:chExt cx="2487538" cy="136033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7F6466-BD4A-194A-82CC-B728E870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276" y="2161935"/>
              <a:ext cx="299914" cy="37846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C5D77A-CF6B-6C4A-87B3-FEFB9BA26AA7}"/>
                </a:ext>
              </a:extLst>
            </p:cNvPr>
            <p:cNvSpPr/>
            <p:nvPr/>
          </p:nvSpPr>
          <p:spPr>
            <a:xfrm>
              <a:off x="4940731" y="2276554"/>
              <a:ext cx="211908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b="1" dirty="0">
                  <a:latin typeface="DSCDefaultFontRegular"/>
                </a:rPr>
                <a:t>[</a:t>
              </a:r>
            </a:p>
            <a:p>
              <a:r>
                <a:rPr lang="en-US" sz="700" b="1" dirty="0">
                  <a:latin typeface="DSCDefaultFontRegular"/>
                </a:rPr>
                <a:t>    {</a:t>
              </a:r>
            </a:p>
            <a:p>
              <a:r>
                <a:rPr lang="en-US" sz="700" b="1" dirty="0">
                  <a:latin typeface="DSCDefaultFontRegular"/>
                </a:rPr>
                <a:t>        "keys":{</a:t>
              </a:r>
            </a:p>
            <a:p>
              <a:r>
                <a:rPr lang="en-US" sz="700" b="1" dirty="0">
                  <a:latin typeface="DSCDefaultFontRegular"/>
                </a:rPr>
                <a:t>                "</a:t>
              </a:r>
              <a:r>
                <a:rPr lang="en-US" sz="700" b="1" dirty="0" err="1">
                  <a:latin typeface="DSCDefaultFontRegular"/>
                </a:rPr>
                <a:t>ContactKey</a:t>
              </a:r>
              <a:r>
                <a:rPr lang="en-US" sz="700" b="1" dirty="0">
                  <a:latin typeface="DSCDefaultFontRegular"/>
                </a:rPr>
                <a:t>": "12345"</a:t>
              </a:r>
            </a:p>
            <a:p>
              <a:r>
                <a:rPr lang="en-US" sz="700" b="1" dirty="0">
                  <a:latin typeface="DSCDefaultFontRegular"/>
                </a:rPr>
                <a:t>                },</a:t>
              </a:r>
            </a:p>
            <a:p>
              <a:r>
                <a:rPr lang="en-US" sz="700" b="1" dirty="0">
                  <a:latin typeface="DSCDefaultFontRegular"/>
                </a:rPr>
                <a:t>        "values":{</a:t>
              </a:r>
            </a:p>
            <a:p>
              <a:r>
                <a:rPr lang="en-US" sz="700" b="1" dirty="0">
                  <a:latin typeface="DSCDefaultFontRegular"/>
                </a:rPr>
                <a:t>                  [DATA]</a:t>
              </a:r>
            </a:p>
            <a:p>
              <a:r>
                <a:rPr lang="en-US" sz="700" b="1" dirty="0">
                  <a:latin typeface="DSCDefaultFontRegular"/>
                </a:rPr>
                <a:t>                }</a:t>
              </a:r>
            </a:p>
            <a:p>
              <a:r>
                <a:rPr lang="en-US" sz="700" b="1" dirty="0">
                  <a:latin typeface="DSCDefaultFontRegular"/>
                </a:rPr>
                <a:t>    }</a:t>
              </a:r>
            </a:p>
            <a:p>
              <a:r>
                <a:rPr lang="en-US" sz="700" b="1" dirty="0">
                  <a:latin typeface="DSCDefaultFontRegular"/>
                </a:rPr>
                <a:t>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C16660-9450-A743-8762-3468128E4368}"/>
                </a:ext>
              </a:extLst>
            </p:cNvPr>
            <p:cNvSpPr/>
            <p:nvPr/>
          </p:nvSpPr>
          <p:spPr>
            <a:xfrm>
              <a:off x="4925949" y="2085773"/>
              <a:ext cx="208216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01344E"/>
                  </a:solidFill>
                  <a:latin typeface="DSCDefaultFontRegular"/>
                </a:rPr>
                <a:t>Example Payload:</a:t>
              </a:r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C1E7784-0C4D-D242-8BFD-19248E0841EC}"/>
              </a:ext>
            </a:extLst>
          </p:cNvPr>
          <p:cNvSpPr/>
          <p:nvPr/>
        </p:nvSpPr>
        <p:spPr>
          <a:xfrm>
            <a:off x="6589107" y="4125591"/>
            <a:ext cx="1260000" cy="339323"/>
          </a:xfrm>
          <a:prstGeom prst="roundRect">
            <a:avLst>
              <a:gd name="adj" fmla="val 50000"/>
            </a:avLst>
          </a:prstGeom>
          <a:solidFill>
            <a:srgbClr val="FFB566"/>
          </a:solidFill>
          <a:ln w="12700">
            <a:solidFill>
              <a:srgbClr val="EA76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latin typeface="Salesforce Sans"/>
                <a:cs typeface="Salesforce Sans"/>
              </a:rPr>
              <a:t>Automation Studio</a:t>
            </a:r>
          </a:p>
        </p:txBody>
      </p:sp>
      <p:grpSp>
        <p:nvGrpSpPr>
          <p:cNvPr id="74" name="Group 11367">
            <a:extLst>
              <a:ext uri="{FF2B5EF4-FFF2-40B4-BE49-F238E27FC236}">
                <a16:creationId xmlns:a16="http://schemas.microsoft.com/office/drawing/2014/main" id="{6856CC1C-67CE-E749-9F03-734D56A37172}"/>
              </a:ext>
            </a:extLst>
          </p:cNvPr>
          <p:cNvGrpSpPr>
            <a:grpSpLocks/>
          </p:cNvGrpSpPr>
          <p:nvPr/>
        </p:nvGrpSpPr>
        <p:grpSpPr bwMode="auto">
          <a:xfrm>
            <a:off x="7014683" y="3611403"/>
            <a:ext cx="408849" cy="408849"/>
            <a:chOff x="1792288" y="6341194"/>
            <a:chExt cx="174625" cy="174625"/>
          </a:xfrm>
          <a:solidFill>
            <a:schemeClr val="accent1"/>
          </a:solidFill>
        </p:grpSpPr>
        <p:sp>
          <p:nvSpPr>
            <p:cNvPr id="75" name="Freeform 138">
              <a:extLst>
                <a:ext uri="{FF2B5EF4-FFF2-40B4-BE49-F238E27FC236}">
                  <a16:creationId xmlns:a16="http://schemas.microsoft.com/office/drawing/2014/main" id="{9503BBD6-E0B7-604C-814F-4D5AA2470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288" y="6341194"/>
              <a:ext cx="174625" cy="174625"/>
            </a:xfrm>
            <a:custGeom>
              <a:avLst/>
              <a:gdLst>
                <a:gd name="T0" fmla="*/ 2147483647 w 55"/>
                <a:gd name="T1" fmla="*/ 0 h 55"/>
                <a:gd name="T2" fmla="*/ 0 w 55"/>
                <a:gd name="T3" fmla="*/ 2147483647 h 55"/>
                <a:gd name="T4" fmla="*/ 2147483647 w 55"/>
                <a:gd name="T5" fmla="*/ 2147483647 h 55"/>
                <a:gd name="T6" fmla="*/ 2147483647 w 55"/>
                <a:gd name="T7" fmla="*/ 2147483647 h 55"/>
                <a:gd name="T8" fmla="*/ 2147483647 w 55"/>
                <a:gd name="T9" fmla="*/ 0 h 55"/>
                <a:gd name="T10" fmla="*/ 2147483647 w 55"/>
                <a:gd name="T11" fmla="*/ 2147483647 h 55"/>
                <a:gd name="T12" fmla="*/ 2147483647 w 55"/>
                <a:gd name="T13" fmla="*/ 2147483647 h 55"/>
                <a:gd name="T14" fmla="*/ 2147483647 w 55"/>
                <a:gd name="T15" fmla="*/ 2147483647 h 55"/>
                <a:gd name="T16" fmla="*/ 2147483647 w 55"/>
                <a:gd name="T17" fmla="*/ 2147483647 h 55"/>
                <a:gd name="T18" fmla="*/ 2147483647 w 55"/>
                <a:gd name="T19" fmla="*/ 2147483647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55"/>
                <a:gd name="T32" fmla="*/ 55 w 5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7"/>
                  </a:moveTo>
                  <a:cubicBezTo>
                    <a:pt x="17" y="47"/>
                    <a:pt x="8" y="38"/>
                    <a:pt x="8" y="27"/>
                  </a:cubicBezTo>
                  <a:cubicBezTo>
                    <a:pt x="8" y="17"/>
                    <a:pt x="17" y="8"/>
                    <a:pt x="27" y="8"/>
                  </a:cubicBezTo>
                  <a:cubicBezTo>
                    <a:pt x="38" y="8"/>
                    <a:pt x="47" y="17"/>
                    <a:pt x="47" y="27"/>
                  </a:cubicBezTo>
                  <a:cubicBezTo>
                    <a:pt x="47" y="38"/>
                    <a:pt x="38" y="47"/>
                    <a:pt x="27" y="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0398D7BE-FC9D-0A4C-AA29-06C904F4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6388819"/>
              <a:ext cx="44450" cy="63500"/>
            </a:xfrm>
            <a:custGeom>
              <a:avLst/>
              <a:gdLst>
                <a:gd name="T0" fmla="*/ 2147483647 w 14"/>
                <a:gd name="T1" fmla="*/ 2147483647 h 20"/>
                <a:gd name="T2" fmla="*/ 2147483647 w 14"/>
                <a:gd name="T3" fmla="*/ 2147483647 h 20"/>
                <a:gd name="T4" fmla="*/ 2147483647 w 14"/>
                <a:gd name="T5" fmla="*/ 0 h 20"/>
                <a:gd name="T6" fmla="*/ 0 w 14"/>
                <a:gd name="T7" fmla="*/ 2147483647 h 20"/>
                <a:gd name="T8" fmla="*/ 0 w 14"/>
                <a:gd name="T9" fmla="*/ 2147483647 h 20"/>
                <a:gd name="T10" fmla="*/ 0 w 14"/>
                <a:gd name="T11" fmla="*/ 2147483647 h 20"/>
                <a:gd name="T12" fmla="*/ 0 w 14"/>
                <a:gd name="T13" fmla="*/ 2147483647 h 20"/>
                <a:gd name="T14" fmla="*/ 0 w 14"/>
                <a:gd name="T15" fmla="*/ 2147483647 h 20"/>
                <a:gd name="T16" fmla="*/ 0 w 14"/>
                <a:gd name="T17" fmla="*/ 2147483647 h 20"/>
                <a:gd name="T18" fmla="*/ 2147483647 w 14"/>
                <a:gd name="T19" fmla="*/ 2147483647 h 20"/>
                <a:gd name="T20" fmla="*/ 2147483647 w 14"/>
                <a:gd name="T21" fmla="*/ 2147483647 h 20"/>
                <a:gd name="T22" fmla="*/ 2147483647 w 14"/>
                <a:gd name="T23" fmla="*/ 2147483647 h 20"/>
                <a:gd name="T24" fmla="*/ 2147483647 w 14"/>
                <a:gd name="T25" fmla="*/ 2147483647 h 20"/>
                <a:gd name="T26" fmla="*/ 2147483647 w 14"/>
                <a:gd name="T27" fmla="*/ 2147483647 h 20"/>
                <a:gd name="T28" fmla="*/ 2147483647 w 14"/>
                <a:gd name="T29" fmla="*/ 2147483647 h 20"/>
                <a:gd name="T30" fmla="*/ 2147483647 w 14"/>
                <a:gd name="T31" fmla="*/ 2147483647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"/>
                <a:gd name="T49" fmla="*/ 0 h 20"/>
                <a:gd name="T50" fmla="*/ 14 w 14"/>
                <a:gd name="T51" fmla="*/ 20 h 2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" h="20">
                  <a:moveTo>
                    <a:pt x="4" y="9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4" y="18"/>
                    <a:pt x="14" y="17"/>
                    <a:pt x="13" y="16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4AAC076-DAD6-A14A-906C-627402740BC4}"/>
              </a:ext>
            </a:extLst>
          </p:cNvPr>
          <p:cNvGrpSpPr/>
          <p:nvPr/>
        </p:nvGrpSpPr>
        <p:grpSpPr>
          <a:xfrm>
            <a:off x="8237807" y="2903212"/>
            <a:ext cx="1596340" cy="2770487"/>
            <a:chOff x="5411423" y="3116371"/>
            <a:chExt cx="1596340" cy="277048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CB32EF5-F860-8740-BF6D-B15709EF4059}"/>
                </a:ext>
              </a:extLst>
            </p:cNvPr>
            <p:cNvSpPr/>
            <p:nvPr/>
          </p:nvSpPr>
          <p:spPr>
            <a:xfrm>
              <a:off x="5411423" y="3116371"/>
              <a:ext cx="1596340" cy="2770487"/>
            </a:xfrm>
            <a:prstGeom prst="roundRect">
              <a:avLst>
                <a:gd name="adj" fmla="val 4146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Builder</a:t>
              </a:r>
            </a:p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Extensions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2DDDCE24-78F8-2940-ACBE-F70D42A018CF}"/>
                </a:ext>
              </a:extLst>
            </p:cNvPr>
            <p:cNvSpPr>
              <a:spLocks/>
            </p:cNvSpPr>
            <p:nvPr/>
          </p:nvSpPr>
          <p:spPr>
            <a:xfrm>
              <a:off x="5569830" y="422508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2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B994DD5A-5C19-4A43-9307-600DD8F8C3DC}"/>
                </a:ext>
              </a:extLst>
            </p:cNvPr>
            <p:cNvSpPr>
              <a:spLocks/>
            </p:cNvSpPr>
            <p:nvPr/>
          </p:nvSpPr>
          <p:spPr>
            <a:xfrm>
              <a:off x="5569830" y="478695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3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FF13074-0C6D-0D4F-B3E9-A93FED74D9B6}"/>
                </a:ext>
              </a:extLst>
            </p:cNvPr>
            <p:cNvSpPr>
              <a:spLocks/>
            </p:cNvSpPr>
            <p:nvPr/>
          </p:nvSpPr>
          <p:spPr>
            <a:xfrm>
              <a:off x="5569829" y="5348820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N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BFDC927F-F7B3-6E4F-BA79-4F0F136A6C53}"/>
                </a:ext>
              </a:extLst>
            </p:cNvPr>
            <p:cNvSpPr>
              <a:spLocks/>
            </p:cNvSpPr>
            <p:nvPr/>
          </p:nvSpPr>
          <p:spPr>
            <a:xfrm>
              <a:off x="5569831" y="366568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Journey 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F0D87BF-A812-694F-B54D-C77BE4289F4D}"/>
              </a:ext>
            </a:extLst>
          </p:cNvPr>
          <p:cNvGrpSpPr/>
          <p:nvPr/>
        </p:nvGrpSpPr>
        <p:grpSpPr>
          <a:xfrm>
            <a:off x="4548601" y="3717254"/>
            <a:ext cx="1596340" cy="1167801"/>
            <a:chOff x="5411423" y="3116371"/>
            <a:chExt cx="1596340" cy="1167801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6E682DD-09B4-3345-A543-2BDDCBC049F2}"/>
                </a:ext>
              </a:extLst>
            </p:cNvPr>
            <p:cNvSpPr/>
            <p:nvPr/>
          </p:nvSpPr>
          <p:spPr>
            <a:xfrm>
              <a:off x="5411423" y="3116371"/>
              <a:ext cx="1596340" cy="1167801"/>
            </a:xfrm>
            <a:prstGeom prst="roundRect">
              <a:avLst>
                <a:gd name="adj" fmla="val 4146"/>
              </a:avLst>
            </a:prstGeom>
            <a:solidFill>
              <a:srgbClr val="E4E6E7"/>
            </a:solidFill>
            <a:ln w="12700"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4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Master Event</a:t>
              </a:r>
            </a:p>
            <a:p>
              <a:pPr algn="ctr"/>
              <a:r>
                <a:rPr lang="en-US" sz="10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Data Extension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106638B-00D6-104A-BAE2-6D686AFAE2CA}"/>
                </a:ext>
              </a:extLst>
            </p:cNvPr>
            <p:cNvSpPr>
              <a:spLocks/>
            </p:cNvSpPr>
            <p:nvPr/>
          </p:nvSpPr>
          <p:spPr>
            <a:xfrm>
              <a:off x="5569831" y="3665683"/>
              <a:ext cx="1279525" cy="445335"/>
            </a:xfrm>
            <a:prstGeom prst="roundRect">
              <a:avLst>
                <a:gd name="adj" fmla="val 7581"/>
              </a:avLst>
            </a:prstGeom>
            <a:solidFill>
              <a:schemeClr val="bg1"/>
            </a:solidFill>
            <a:ln w="12700">
              <a:solidFill>
                <a:srgbClr val="2E3961"/>
              </a:solidFill>
            </a:ln>
            <a:effectLst>
              <a:softEdge rad="0"/>
            </a:effectLst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45720" rIns="90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2E3961"/>
                  </a:solidFill>
                  <a:latin typeface="Salesforce Sans"/>
                  <a:cs typeface="Salesforce Sans"/>
                </a:rPr>
                <a:t>Master Event Table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A747968-8E7F-0E4E-9AD6-77AFD69FC244}"/>
              </a:ext>
            </a:extLst>
          </p:cNvPr>
          <p:cNvSpPr/>
          <p:nvPr/>
        </p:nvSpPr>
        <p:spPr>
          <a:xfrm>
            <a:off x="6610683" y="3343401"/>
            <a:ext cx="14345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900" b="1" dirty="0">
                <a:solidFill>
                  <a:srgbClr val="01344E"/>
                </a:solidFill>
                <a:latin typeface="DSCDefaultFontRegular"/>
              </a:rPr>
              <a:t>15 Minute Max Intervals</a:t>
            </a:r>
          </a:p>
        </p:txBody>
      </p:sp>
      <p:cxnSp>
        <p:nvCxnSpPr>
          <p:cNvPr id="96" name="SC MC Arrow">
            <a:extLst>
              <a:ext uri="{FF2B5EF4-FFF2-40B4-BE49-F238E27FC236}">
                <a16:creationId xmlns:a16="http://schemas.microsoft.com/office/drawing/2014/main" id="{0C81CA10-BA81-3C4A-B889-61C37BC802E0}"/>
              </a:ext>
            </a:extLst>
          </p:cNvPr>
          <p:cNvCxnSpPr>
            <a:cxnSpLocks/>
            <a:stCxn id="90" idx="3"/>
            <a:endCxn id="56" idx="1"/>
          </p:cNvCxnSpPr>
          <p:nvPr/>
        </p:nvCxnSpPr>
        <p:spPr>
          <a:xfrm flipV="1">
            <a:off x="6144941" y="4295252"/>
            <a:ext cx="444166" cy="5902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C MC Arrow">
            <a:extLst>
              <a:ext uri="{FF2B5EF4-FFF2-40B4-BE49-F238E27FC236}">
                <a16:creationId xmlns:a16="http://schemas.microsoft.com/office/drawing/2014/main" id="{9AF100B8-0F05-E542-8A20-FB5137DF8A00}"/>
              </a:ext>
            </a:extLst>
          </p:cNvPr>
          <p:cNvCxnSpPr>
            <a:cxnSpLocks/>
            <a:stCxn id="83" idx="3"/>
            <a:endCxn id="13" idx="1"/>
          </p:cNvCxnSpPr>
          <p:nvPr/>
        </p:nvCxnSpPr>
        <p:spPr>
          <a:xfrm flipV="1">
            <a:off x="9675741" y="3675191"/>
            <a:ext cx="531177" cy="1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C MC Arrow">
            <a:extLst>
              <a:ext uri="{FF2B5EF4-FFF2-40B4-BE49-F238E27FC236}">
                <a16:creationId xmlns:a16="http://schemas.microsoft.com/office/drawing/2014/main" id="{9F1715F5-AD78-E545-B199-01242ACFDD11}"/>
              </a:ext>
            </a:extLst>
          </p:cNvPr>
          <p:cNvCxnSpPr>
            <a:cxnSpLocks/>
            <a:stCxn id="78" idx="3"/>
            <a:endCxn id="17" idx="1"/>
          </p:cNvCxnSpPr>
          <p:nvPr/>
        </p:nvCxnSpPr>
        <p:spPr>
          <a:xfrm>
            <a:off x="9675740" y="4234588"/>
            <a:ext cx="522627" cy="6086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C MC Arrow">
            <a:extLst>
              <a:ext uri="{FF2B5EF4-FFF2-40B4-BE49-F238E27FC236}">
                <a16:creationId xmlns:a16="http://schemas.microsoft.com/office/drawing/2014/main" id="{69C862E2-A6FE-B542-9040-ACE12A7237C7}"/>
              </a:ext>
            </a:extLst>
          </p:cNvPr>
          <p:cNvCxnSpPr>
            <a:cxnSpLocks/>
            <a:stCxn id="80" idx="3"/>
            <a:endCxn id="12" idx="1"/>
          </p:cNvCxnSpPr>
          <p:nvPr/>
        </p:nvCxnSpPr>
        <p:spPr>
          <a:xfrm flipV="1">
            <a:off x="9675740" y="4796458"/>
            <a:ext cx="548281" cy="1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C MC Arrow">
            <a:extLst>
              <a:ext uri="{FF2B5EF4-FFF2-40B4-BE49-F238E27FC236}">
                <a16:creationId xmlns:a16="http://schemas.microsoft.com/office/drawing/2014/main" id="{43518FEE-7987-E54D-825F-25C83B49B3AF}"/>
              </a:ext>
            </a:extLst>
          </p:cNvPr>
          <p:cNvCxnSpPr>
            <a:cxnSpLocks/>
            <a:stCxn id="82" idx="3"/>
            <a:endCxn id="23" idx="1"/>
          </p:cNvCxnSpPr>
          <p:nvPr/>
        </p:nvCxnSpPr>
        <p:spPr>
          <a:xfrm flipV="1">
            <a:off x="9675738" y="5352240"/>
            <a:ext cx="539730" cy="6088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C MC Arrow">
            <a:extLst>
              <a:ext uri="{FF2B5EF4-FFF2-40B4-BE49-F238E27FC236}">
                <a16:creationId xmlns:a16="http://schemas.microsoft.com/office/drawing/2014/main" id="{F39EA591-515F-F447-BFB5-D69CE5E82399}"/>
              </a:ext>
            </a:extLst>
          </p:cNvPr>
          <p:cNvCxnSpPr>
            <a:cxnSpLocks/>
            <a:stCxn id="56" idx="3"/>
            <a:endCxn id="83" idx="1"/>
          </p:cNvCxnSpPr>
          <p:nvPr/>
        </p:nvCxnSpPr>
        <p:spPr>
          <a:xfrm flipV="1">
            <a:off x="7849107" y="3675192"/>
            <a:ext cx="547108" cy="620061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C MC Arrow">
            <a:extLst>
              <a:ext uri="{FF2B5EF4-FFF2-40B4-BE49-F238E27FC236}">
                <a16:creationId xmlns:a16="http://schemas.microsoft.com/office/drawing/2014/main" id="{BA5864CA-BC00-2A4B-9058-58D24859F58F}"/>
              </a:ext>
            </a:extLst>
          </p:cNvPr>
          <p:cNvCxnSpPr>
            <a:cxnSpLocks/>
            <a:stCxn id="56" idx="3"/>
            <a:endCxn id="78" idx="1"/>
          </p:cNvCxnSpPr>
          <p:nvPr/>
        </p:nvCxnSpPr>
        <p:spPr>
          <a:xfrm flipV="1">
            <a:off x="7849108" y="4234588"/>
            <a:ext cx="547107" cy="60664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C MC Arrow">
            <a:extLst>
              <a:ext uri="{FF2B5EF4-FFF2-40B4-BE49-F238E27FC236}">
                <a16:creationId xmlns:a16="http://schemas.microsoft.com/office/drawing/2014/main" id="{C9B0B522-6C67-1F45-BB05-FBE3ED1F2415}"/>
              </a:ext>
            </a:extLst>
          </p:cNvPr>
          <p:cNvCxnSpPr>
            <a:cxnSpLocks/>
            <a:stCxn id="56" idx="3"/>
            <a:endCxn id="80" idx="1"/>
          </p:cNvCxnSpPr>
          <p:nvPr/>
        </p:nvCxnSpPr>
        <p:spPr>
          <a:xfrm>
            <a:off x="7849108" y="4295252"/>
            <a:ext cx="547107" cy="501206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C MC Arrow">
            <a:extLst>
              <a:ext uri="{FF2B5EF4-FFF2-40B4-BE49-F238E27FC236}">
                <a16:creationId xmlns:a16="http://schemas.microsoft.com/office/drawing/2014/main" id="{4D37E31B-AC68-B941-9B9F-A31466E9B85C}"/>
              </a:ext>
            </a:extLst>
          </p:cNvPr>
          <p:cNvCxnSpPr>
            <a:cxnSpLocks/>
            <a:stCxn id="56" idx="3"/>
            <a:endCxn id="82" idx="1"/>
          </p:cNvCxnSpPr>
          <p:nvPr/>
        </p:nvCxnSpPr>
        <p:spPr>
          <a:xfrm>
            <a:off x="7849107" y="4295252"/>
            <a:ext cx="547106" cy="1063076"/>
          </a:xfrm>
          <a:prstGeom prst="bentConnector3">
            <a:avLst>
              <a:gd name="adj1" fmla="val 50000"/>
            </a:avLst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C MC Arrow">
            <a:extLst>
              <a:ext uri="{FF2B5EF4-FFF2-40B4-BE49-F238E27FC236}">
                <a16:creationId xmlns:a16="http://schemas.microsoft.com/office/drawing/2014/main" id="{35D3EA80-2DB1-1A48-AD19-079480E2FC9D}"/>
              </a:ext>
            </a:extLst>
          </p:cNvPr>
          <p:cNvCxnSpPr>
            <a:cxnSpLocks/>
            <a:stCxn id="26" idx="3"/>
            <a:endCxn id="90" idx="1"/>
          </p:cNvCxnSpPr>
          <p:nvPr/>
        </p:nvCxnSpPr>
        <p:spPr>
          <a:xfrm flipV="1">
            <a:off x="2340007" y="4301154"/>
            <a:ext cx="2208594" cy="338"/>
          </a:xfrm>
          <a:prstGeom prst="straightConnector1">
            <a:avLst/>
          </a:prstGeom>
          <a:ln w="12700" cmpd="sng">
            <a:solidFill>
              <a:srgbClr val="2E396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07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5" grpId="0"/>
    </p:bldLst>
  </p:timing>
</p:sld>
</file>

<file path=ppt/theme/theme1.xml><?xml version="1.0" encoding="utf-8"?>
<a:theme xmlns:a="http://schemas.openxmlformats.org/drawingml/2006/main" name="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 Experts Architecture Diagrams v01" id="{FC23ECBB-3A48-2C4B-B023-ACFCFFBB6623}" vid="{2A703E1F-AB69-8746-8E0F-35499D053F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9558</TotalTime>
  <Words>2492</Words>
  <Application>Microsoft Office PowerPoint</Application>
  <PresentationFormat>Widescreen</PresentationFormat>
  <Paragraphs>886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ＭＳ Ｐゴシック</vt:lpstr>
      <vt:lpstr>Arial</vt:lpstr>
      <vt:lpstr>Calibri</vt:lpstr>
      <vt:lpstr>Cordia New</vt:lpstr>
      <vt:lpstr>DSCDefaultFontRegular</vt:lpstr>
      <vt:lpstr>Salesforce Sans</vt:lpstr>
      <vt:lpstr>Salesforce Sans Light</vt:lpstr>
      <vt:lpstr>VAG Rounded Std Light</vt:lpstr>
      <vt:lpstr>Salesforce PPT Template - 2018 </vt:lpstr>
      <vt:lpstr>Experts Architectural Diagrams</vt:lpstr>
      <vt:lpstr>Data Ingress</vt:lpstr>
      <vt:lpstr>Data Egress</vt:lpstr>
      <vt:lpstr>Data Integrations</vt:lpstr>
      <vt:lpstr>Data Retrieval</vt:lpstr>
      <vt:lpstr>Journey Messaging Flows</vt:lpstr>
      <vt:lpstr>Journey Execution</vt:lpstr>
      <vt:lpstr>Real Time Journey Execution</vt:lpstr>
      <vt:lpstr>Near Time Journey Execution</vt:lpstr>
      <vt:lpstr>Real Time Trigger, Batch Journeys</vt:lpstr>
      <vt:lpstr>Marketing Cloud Business Unit Setup</vt:lpstr>
      <vt:lpstr>Marketing Cloud Business Unit Setup</vt:lpstr>
      <vt:lpstr>Marketing Cloud Architecture</vt:lpstr>
      <vt:lpstr>Interaction Studio + Automation Studio Architecture</vt:lpstr>
      <vt:lpstr>Interaction Studio + Einstein Category Browse</vt:lpstr>
      <vt:lpstr>Triggered Transactional Messaging</vt:lpstr>
      <vt:lpstr>Transactional Sending Before January Release</vt:lpstr>
      <vt:lpstr>Transactional Sending After January Release</vt:lpstr>
      <vt:lpstr>Marketing Cloud Architecture</vt:lpstr>
      <vt:lpstr>Marketing Cloud Architecture</vt:lpstr>
      <vt:lpstr>AS+IS+Sitecore Integration Overview</vt:lpstr>
      <vt:lpstr>PowerPoint Presentation</vt:lpstr>
      <vt:lpstr>Marketing Portal To Create ESB Route</vt:lpstr>
      <vt:lpstr>Segment.io Integration</vt:lpstr>
      <vt:lpstr>Marketing Cloud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Cloud Architecture</dc:title>
  <dc:creator>Rob DeVenuto</dc:creator>
  <cp:lastModifiedBy>Tracy Novotny</cp:lastModifiedBy>
  <cp:revision>242</cp:revision>
  <dcterms:created xsi:type="dcterms:W3CDTF">2019-07-15T22:55:54Z</dcterms:created>
  <dcterms:modified xsi:type="dcterms:W3CDTF">2019-08-20T18:08:56Z</dcterms:modified>
</cp:coreProperties>
</file>